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59" r:id="rId5"/>
    <p:sldId id="260" r:id="rId6"/>
    <p:sldId id="261" r:id="rId7"/>
    <p:sldId id="262" r:id="rId8"/>
    <p:sldId id="263" r:id="rId9"/>
    <p:sldId id="277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4" r:id="rId19"/>
    <p:sldId id="275" r:id="rId20"/>
    <p:sldId id="276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C36D-34B8-4D2F-BFB7-2A7B6FCFDF40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BEDD-3301-4630-BC58-CE1A3756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30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C36D-34B8-4D2F-BFB7-2A7B6FCFDF40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BEDD-3301-4630-BC58-CE1A3756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48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C36D-34B8-4D2F-BFB7-2A7B6FCFDF40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BEDD-3301-4630-BC58-CE1A3756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20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C36D-34B8-4D2F-BFB7-2A7B6FCFDF40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BEDD-3301-4630-BC58-CE1A3756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7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C36D-34B8-4D2F-BFB7-2A7B6FCFDF40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BEDD-3301-4630-BC58-CE1A3756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41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C36D-34B8-4D2F-BFB7-2A7B6FCFDF40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BEDD-3301-4630-BC58-CE1A3756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6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C36D-34B8-4D2F-BFB7-2A7B6FCFDF40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BEDD-3301-4630-BC58-CE1A3756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77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C36D-34B8-4D2F-BFB7-2A7B6FCFDF40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BEDD-3301-4630-BC58-CE1A3756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76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C36D-34B8-4D2F-BFB7-2A7B6FCFDF40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BEDD-3301-4630-BC58-CE1A3756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42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C36D-34B8-4D2F-BFB7-2A7B6FCFDF40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BEDD-3301-4630-BC58-CE1A3756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5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C36D-34B8-4D2F-BFB7-2A7B6FCFDF40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BEDD-3301-4630-BC58-CE1A3756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18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6C36D-34B8-4D2F-BFB7-2A7B6FCFDF40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3BEDD-3301-4630-BC58-CE1A3756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4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fif"/><Relationship Id="rId4" Type="http://schemas.openxmlformats.org/officeDocument/2006/relationships/image" Target="../media/image25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f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053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শুভেচ্ছা</a:t>
            </a:r>
            <a:r>
              <a:rPr lang="en-US" sz="4800" dirty="0" smtClean="0">
                <a:solidFill>
                  <a:srgbClr val="FF0000"/>
                </a:solidFill>
              </a:rPr>
              <a:t>  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0970"/>
            <a:ext cx="12192000" cy="616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73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2" y="144413"/>
            <a:ext cx="6429695" cy="52244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931" y="98797"/>
            <a:ext cx="5556069" cy="53745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0" y="5460274"/>
            <a:ext cx="5708468" cy="13062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নদীর ঘাটের কাছে</a:t>
            </a:r>
          </a:p>
          <a:p>
            <a:pPr algn="ctr"/>
            <a:r>
              <a:rPr lang="bn-IN" sz="2800" dirty="0" smtClean="0"/>
              <a:t>নৌকা বাঁধা আছে,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635931" y="5512525"/>
            <a:ext cx="5381898" cy="12409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নাইতে যখন যাই, দেখি সে </a:t>
            </a:r>
          </a:p>
          <a:p>
            <a:pPr algn="ctr"/>
            <a:r>
              <a:rPr lang="bn-IN" sz="2400" dirty="0" smtClean="0"/>
              <a:t>জলের ঢেউয়ে নাচে।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782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193" y="135111"/>
            <a:ext cx="3351396" cy="49594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2" y="143691"/>
            <a:ext cx="4301664" cy="49246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029" y="104503"/>
            <a:ext cx="4126545" cy="49769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1162594" y="5172891"/>
            <a:ext cx="11029406" cy="16851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আজ গিয়ে সেইখানে</a:t>
            </a:r>
          </a:p>
          <a:p>
            <a:pPr algn="ctr"/>
            <a:r>
              <a:rPr lang="bn-IN" sz="2400" dirty="0" smtClean="0"/>
              <a:t>দেখি দুরের পানে</a:t>
            </a:r>
          </a:p>
          <a:p>
            <a:pPr algn="ctr"/>
            <a:r>
              <a:rPr lang="bn-IN" sz="2400" dirty="0" smtClean="0"/>
              <a:t>মাঝনদীতে নৌকা,কোথায়</a:t>
            </a:r>
          </a:p>
          <a:p>
            <a:pPr algn="ctr"/>
            <a:r>
              <a:rPr lang="bn-IN" sz="2400" dirty="0" smtClean="0"/>
              <a:t>চলে ভাঁটার টানে।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461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90011"/>
            <a:ext cx="5930538" cy="17112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জানি</a:t>
            </a:r>
            <a:r>
              <a:rPr lang="en-US" sz="2800" dirty="0" smtClean="0"/>
              <a:t> </a:t>
            </a:r>
            <a:r>
              <a:rPr lang="en-US" sz="2800" dirty="0" err="1" smtClean="0"/>
              <a:t>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কোন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দেশ</a:t>
            </a:r>
            <a:endParaRPr lang="en-US" sz="2800" dirty="0" smtClean="0"/>
          </a:p>
          <a:p>
            <a:pPr algn="ctr"/>
            <a:r>
              <a:rPr lang="en-US" sz="2800" dirty="0" err="1" smtClean="0"/>
              <a:t>পৌছে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যাবে</a:t>
            </a:r>
            <a:r>
              <a:rPr lang="en-US" sz="2800" dirty="0" smtClean="0"/>
              <a:t>  </a:t>
            </a:r>
            <a:r>
              <a:rPr lang="en-US" sz="2800" dirty="0" err="1" smtClean="0"/>
              <a:t>শেষে</a:t>
            </a:r>
            <a:r>
              <a:rPr lang="en-US" sz="2800" dirty="0" smtClean="0"/>
              <a:t>,</a:t>
            </a:r>
          </a:p>
          <a:p>
            <a:pPr algn="ctr"/>
            <a:r>
              <a:rPr lang="en-US" sz="2800" dirty="0" err="1" smtClean="0"/>
              <a:t>সেখানেতে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কেমন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মানূষ</a:t>
            </a:r>
            <a:endParaRPr lang="en-US" sz="2800" dirty="0" smtClean="0"/>
          </a:p>
          <a:p>
            <a:pPr algn="ctr"/>
            <a:r>
              <a:rPr lang="en-US" sz="2800" dirty="0" err="1" smtClean="0"/>
              <a:t>থাকে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কেমন</a:t>
            </a:r>
            <a:r>
              <a:rPr lang="en-US" sz="2800" dirty="0" smtClean="0"/>
              <a:t> </a:t>
            </a:r>
            <a:r>
              <a:rPr lang="en-US" sz="2800" dirty="0" err="1" smtClean="0"/>
              <a:t>বেশে</a:t>
            </a:r>
            <a:r>
              <a:rPr lang="en-US" sz="2800" dirty="0" smtClean="0"/>
              <a:t>।  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29" y="0"/>
            <a:ext cx="703217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172891" cy="495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5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943" y="4950821"/>
            <a:ext cx="8660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4222" y="5734594"/>
            <a:ext cx="5137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অমনি করে যাই ভেসে, ভাই,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নগর বনে।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8" y="104502"/>
            <a:ext cx="12094962" cy="48985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5689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08468"/>
            <a:ext cx="4911634" cy="11495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দূর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সাগরের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পারে</a:t>
            </a:r>
            <a:r>
              <a:rPr lang="en-US" sz="2800" dirty="0" smtClean="0"/>
              <a:t>,</a:t>
            </a:r>
          </a:p>
          <a:p>
            <a:pPr algn="ctr"/>
            <a:r>
              <a:rPr lang="en-US" sz="2800" dirty="0" err="1" smtClean="0"/>
              <a:t>জলের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ধারে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ধার</a:t>
            </a:r>
            <a:r>
              <a:rPr lang="en-US" sz="2800" dirty="0" smtClean="0"/>
              <a:t>, 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7850778" y="5812971"/>
            <a:ext cx="4341222" cy="10450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নারিকেলের বনগুলি সব</a:t>
            </a:r>
          </a:p>
          <a:p>
            <a:pPr algn="ctr"/>
            <a:r>
              <a:rPr lang="bn-IN" sz="3200" dirty="0" smtClean="0"/>
              <a:t>দাঁড়িয়ে সারে সারে।   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971" y="1"/>
            <a:ext cx="6379029" cy="57737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826034" cy="570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1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296297" cy="56170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5852160"/>
            <a:ext cx="4990010" cy="8229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পাহাড়-চুড়া সাজে</a:t>
            </a:r>
          </a:p>
          <a:p>
            <a:pPr algn="ctr"/>
            <a:r>
              <a:rPr lang="bn-IN" sz="2800" dirty="0" smtClean="0"/>
              <a:t>নীল আকাশের মাঝে,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7759337" y="5669280"/>
            <a:ext cx="4206239" cy="10929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বরফ ভেঙে ডিঙিয়ে যাওয়া</a:t>
            </a:r>
          </a:p>
          <a:p>
            <a:pPr algn="ctr"/>
            <a:r>
              <a:rPr lang="bn-IN" sz="2800" dirty="0" smtClean="0"/>
              <a:t>কেউ তা পারে না-যে।    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58" y="0"/>
            <a:ext cx="5882641" cy="573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9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5656217"/>
            <a:ext cx="4702629" cy="11103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কোন সে বনের তলে</a:t>
            </a:r>
          </a:p>
          <a:p>
            <a:pPr algn="ctr"/>
            <a:r>
              <a:rPr lang="bn-IN" sz="3200" dirty="0" smtClean="0"/>
              <a:t>নতুন ফুলে ফলে   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7367451" y="5704114"/>
            <a:ext cx="4362995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নতুন নতুন পশু কত</a:t>
            </a:r>
          </a:p>
          <a:p>
            <a:pPr algn="ctr"/>
            <a:r>
              <a:rPr lang="bn-IN" sz="3200" dirty="0" smtClean="0"/>
              <a:t>বেড়ায় দলে দলে।       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3405"/>
            <a:ext cx="6113417" cy="2863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691" y="-1"/>
            <a:ext cx="3683726" cy="2782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969" y="0"/>
            <a:ext cx="6061031" cy="2886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787" y="2870971"/>
            <a:ext cx="6060213" cy="28374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05"/>
            <a:ext cx="2416628" cy="26061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2129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08023"/>
            <a:ext cx="4245429" cy="12017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কত রাতের শেষে</a:t>
            </a:r>
          </a:p>
          <a:p>
            <a:pPr algn="ctr"/>
            <a:r>
              <a:rPr lang="bn-IN" sz="3200" dirty="0" smtClean="0"/>
              <a:t>নৌকো যে যায় ভেসে।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884126" y="5538651"/>
            <a:ext cx="4929051" cy="10189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বাবা কেন আপিসে যায়,</a:t>
            </a:r>
          </a:p>
          <a:p>
            <a:pPr algn="ctr"/>
            <a:r>
              <a:rPr lang="bn-IN" sz="3200" dirty="0" smtClean="0"/>
              <a:t>যায় না নতুন দেশে ? 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57554" cy="5396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9" y="-26127"/>
            <a:ext cx="5606143" cy="543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4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6354" y="3631473"/>
            <a:ext cx="3805646" cy="16981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ঘ=দল</a:t>
            </a:r>
          </a:p>
          <a:p>
            <a:pPr algn="ctr"/>
            <a:r>
              <a:rPr lang="bn-IN" sz="2400" dirty="0" smtClean="0"/>
              <a:t>১,’থাকি ঘরের কোণে’ বলতে কী বোঝানো হয়েছে ?   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3879669"/>
            <a:ext cx="4480560" cy="16197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গ=দল</a:t>
            </a:r>
          </a:p>
          <a:p>
            <a:pPr algn="ctr"/>
            <a:r>
              <a:rPr lang="bn-IN" sz="2400" dirty="0" smtClean="0"/>
              <a:t>১, সাগর সম্পর্কে ‘নতুন দেশ’ কবিতা ছেলেটি কী ধারণা প্রকাশ করে ?       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984172" y="775063"/>
            <a:ext cx="4428308" cy="5965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অনুধাবনমূলক প্রশ্ন, সময় =৫মিঃ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757645"/>
            <a:ext cx="3958046" cy="17504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ক =দল</a:t>
            </a:r>
          </a:p>
          <a:p>
            <a:pPr algn="ctr"/>
            <a:r>
              <a:rPr lang="bn-IN" sz="2400" dirty="0" smtClean="0"/>
              <a:t>১, ‘নতুন দেশ’ কবিতায় কী প্রকাশ পেয়েছে ? 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8464731" y="766353"/>
            <a:ext cx="3727269" cy="14151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খ =দল</a:t>
            </a:r>
          </a:p>
          <a:p>
            <a:pPr algn="ctr"/>
            <a:r>
              <a:rPr lang="bn-IN" sz="2400" dirty="0" smtClean="0"/>
              <a:t>১, নৌকা মাঝনদীতে কেন ? বুঝিয়ে লেখ।   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-1" y="0"/>
            <a:ext cx="12083143" cy="7837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দলিয় কাজ </a:t>
            </a:r>
            <a:endParaRPr lang="en-US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5552"/>
            <a:ext cx="3971109" cy="14033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1" y="5319711"/>
            <a:ext cx="3688080" cy="15382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926" y="2207623"/>
            <a:ext cx="3479073" cy="14238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5588"/>
            <a:ext cx="4545874" cy="133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9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জোড়ায়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কাজ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" y="2856411"/>
            <a:ext cx="5812971" cy="30741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১, </a:t>
            </a:r>
            <a:r>
              <a:rPr lang="en-US" sz="2000" dirty="0" err="1" smtClean="0"/>
              <a:t>উদ্দীপকটি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তোমার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পঠিত</a:t>
            </a:r>
            <a:r>
              <a:rPr lang="en-US" sz="2000" dirty="0" smtClean="0"/>
              <a:t> </a:t>
            </a:r>
            <a:r>
              <a:rPr lang="en-US" sz="2000" dirty="0" err="1" smtClean="0"/>
              <a:t>কবিতার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সাথে</a:t>
            </a:r>
            <a:r>
              <a:rPr lang="en-US" sz="2000" dirty="0" smtClean="0"/>
              <a:t> </a:t>
            </a:r>
            <a:r>
              <a:rPr lang="en-US" sz="2000" dirty="0" err="1" smtClean="0"/>
              <a:t>সাদৃশ্যপূর্ণ</a:t>
            </a:r>
            <a:r>
              <a:rPr lang="en-US" sz="2000" dirty="0" smtClean="0"/>
              <a:t> ?</a:t>
            </a:r>
          </a:p>
          <a:p>
            <a:pPr algn="ctr"/>
            <a:r>
              <a:rPr lang="en-US" sz="2000" dirty="0" smtClean="0"/>
              <a:t>ক) </a:t>
            </a:r>
            <a:r>
              <a:rPr lang="en-US" sz="2000" dirty="0" err="1" smtClean="0"/>
              <a:t>আমার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বাড়ি</a:t>
            </a:r>
            <a:r>
              <a:rPr lang="en-US" sz="2000" dirty="0" smtClean="0"/>
              <a:t> খ) </a:t>
            </a:r>
            <a:r>
              <a:rPr lang="en-US" sz="2000" dirty="0" err="1" smtClean="0"/>
              <a:t>নতুন</a:t>
            </a:r>
            <a:r>
              <a:rPr lang="en-US" sz="2000" dirty="0" smtClean="0"/>
              <a:t> </a:t>
            </a:r>
            <a:r>
              <a:rPr lang="en-US" sz="2000" dirty="0" err="1" smtClean="0"/>
              <a:t>দেশ</a:t>
            </a:r>
            <a:endParaRPr lang="en-US" sz="2000" dirty="0" smtClean="0"/>
          </a:p>
          <a:p>
            <a:pPr algn="ctr"/>
            <a:r>
              <a:rPr lang="en-US" sz="2000" dirty="0" smtClean="0"/>
              <a:t>গ) </a:t>
            </a:r>
            <a:r>
              <a:rPr lang="en-US" sz="2000" dirty="0" err="1" smtClean="0"/>
              <a:t>মেলা</a:t>
            </a:r>
            <a:r>
              <a:rPr lang="en-US" sz="2000" dirty="0" smtClean="0"/>
              <a:t> ঘ) এই </a:t>
            </a:r>
            <a:r>
              <a:rPr lang="en-US" sz="2000" dirty="0" err="1" smtClean="0"/>
              <a:t>আক্ষরে</a:t>
            </a:r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২, </a:t>
            </a:r>
            <a:r>
              <a:rPr lang="en-US" sz="2000" dirty="0" err="1" smtClean="0"/>
              <a:t>উদ্দীপকের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ছেলের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সাথে</a:t>
            </a:r>
            <a:r>
              <a:rPr lang="en-US" sz="2000" dirty="0" smtClean="0"/>
              <a:t> </a:t>
            </a:r>
            <a:r>
              <a:rPr lang="en-US" sz="2000" dirty="0" err="1" smtClean="0"/>
              <a:t>কবিতাটি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মিল</a:t>
            </a:r>
            <a:r>
              <a:rPr lang="en-US" sz="2000" dirty="0" smtClean="0"/>
              <a:t> </a:t>
            </a:r>
            <a:r>
              <a:rPr lang="en-US" sz="2000" dirty="0" err="1" smtClean="0"/>
              <a:t>রয়েছে</a:t>
            </a:r>
            <a:r>
              <a:rPr lang="en-US" sz="2000" dirty="0" smtClean="0"/>
              <a:t> ?</a:t>
            </a:r>
          </a:p>
          <a:p>
            <a:pPr algn="ctr"/>
            <a:r>
              <a:rPr lang="en-US" sz="2000" dirty="0" smtClean="0"/>
              <a:t>ক) </a:t>
            </a:r>
            <a:r>
              <a:rPr lang="en-US" sz="2000" dirty="0" err="1" smtClean="0"/>
              <a:t>ছেলেটির</a:t>
            </a:r>
            <a:r>
              <a:rPr lang="en-US" sz="2000" dirty="0" smtClean="0"/>
              <a:t>  খ) </a:t>
            </a:r>
            <a:r>
              <a:rPr lang="en-US" sz="2000" dirty="0" err="1" smtClean="0"/>
              <a:t>কবির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 smtClean="0"/>
              <a:t>গ) </a:t>
            </a:r>
            <a:r>
              <a:rPr lang="en-US" sz="2000" dirty="0" err="1" smtClean="0"/>
              <a:t>কবির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বন্ধুর</a:t>
            </a:r>
            <a:r>
              <a:rPr lang="en-US" sz="2000" dirty="0" smtClean="0"/>
              <a:t>  ঘ) </a:t>
            </a:r>
            <a:r>
              <a:rPr lang="en-US" sz="2000" dirty="0" err="1" smtClean="0"/>
              <a:t>ছেলেটির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বাবার</a:t>
            </a:r>
            <a:r>
              <a:rPr lang="en-US" sz="2000" dirty="0" smtClean="0"/>
              <a:t>                 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-1" y="905692"/>
            <a:ext cx="5982789" cy="19289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অভিন্ন তথ্যভিত্তিক বহুনির্বাচনি প্রশ্ন, সময়=২মিঃ</a:t>
            </a:r>
            <a:endParaRPr lang="en-US" dirty="0" smtClean="0"/>
          </a:p>
          <a:p>
            <a:pPr algn="ctr"/>
            <a:endParaRPr lang="bn-IN" dirty="0" smtClean="0"/>
          </a:p>
          <a:p>
            <a:pPr algn="ctr"/>
            <a:r>
              <a:rPr lang="bn-IN" dirty="0" smtClean="0"/>
              <a:t>নিচের উদ্দীপকটি পড়ে ১ ও ২নং প্রশ্নের উত্তর দাও :</a:t>
            </a:r>
            <a:endParaRPr lang="en-US" dirty="0" smtClean="0"/>
          </a:p>
          <a:p>
            <a:pPr algn="ctr"/>
            <a:endParaRPr lang="bn-IN" dirty="0" smtClean="0"/>
          </a:p>
          <a:p>
            <a:pPr algn="ctr"/>
            <a:r>
              <a:rPr lang="bn-IN" dirty="0" smtClean="0"/>
              <a:t>ছেলে : চল না বাবা বেড়াতে যাই নতুন কোন দেশে।</a:t>
            </a:r>
          </a:p>
          <a:p>
            <a:pPr algn="ctr"/>
            <a:r>
              <a:rPr lang="bn-IN" dirty="0" smtClean="0"/>
              <a:t>বাবা : </a:t>
            </a:r>
            <a:r>
              <a:rPr lang="en-US" dirty="0" err="1" smtClean="0"/>
              <a:t>তা</a:t>
            </a:r>
            <a:r>
              <a:rPr lang="bn-IN" dirty="0" smtClean="0"/>
              <a:t> ক</a:t>
            </a:r>
            <a:r>
              <a:rPr lang="en-US" dirty="0" smtClean="0"/>
              <a:t>ী 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 </a:t>
            </a:r>
            <a:r>
              <a:rPr lang="en-US" dirty="0" err="1" smtClean="0"/>
              <a:t>বাবা</a:t>
            </a:r>
            <a:r>
              <a:rPr lang="en-US" dirty="0" smtClean="0"/>
              <a:t> </a:t>
            </a:r>
            <a:r>
              <a:rPr lang="en-US" dirty="0" err="1" smtClean="0"/>
              <a:t>কাল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অফিস</a:t>
            </a:r>
            <a:r>
              <a:rPr lang="en-US" dirty="0" smtClean="0"/>
              <a:t> </a:t>
            </a:r>
            <a:r>
              <a:rPr lang="en-US" dirty="0" err="1" smtClean="0"/>
              <a:t>আছে</a:t>
            </a:r>
            <a:r>
              <a:rPr lang="en-US" dirty="0" smtClean="0"/>
              <a:t>।  </a:t>
            </a:r>
            <a:r>
              <a:rPr lang="bn-IN" dirty="0" smtClean="0"/>
              <a:t>          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789" y="924468"/>
            <a:ext cx="6209211" cy="59335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152606"/>
            <a:ext cx="5995851" cy="5617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উত্তর, ১, খ। ২, ক।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1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/>
          <p:nvPr/>
        </p:nvSpPr>
        <p:spPr>
          <a:xfrm>
            <a:off x="313509" y="2157927"/>
            <a:ext cx="6618466" cy="2074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/>
              <a:t>নিমাই</a:t>
            </a:r>
            <a:r>
              <a:rPr lang="en-US" sz="3200" dirty="0"/>
              <a:t> </a:t>
            </a:r>
            <a:r>
              <a:rPr lang="en-US" sz="3200" dirty="0" err="1"/>
              <a:t>চন্দ্র</a:t>
            </a:r>
            <a:r>
              <a:rPr lang="en-US" sz="3200" dirty="0"/>
              <a:t> </a:t>
            </a:r>
            <a:r>
              <a:rPr lang="en-US" sz="3200" dirty="0" err="1"/>
              <a:t>মন্ডল</a:t>
            </a:r>
            <a:endParaRPr lang="en-US" sz="3200" dirty="0"/>
          </a:p>
          <a:p>
            <a:r>
              <a:rPr lang="en-US" sz="3200" dirty="0" err="1"/>
              <a:t>সহকারী</a:t>
            </a:r>
            <a:r>
              <a:rPr lang="en-US" sz="3200" dirty="0"/>
              <a:t> </a:t>
            </a:r>
            <a:r>
              <a:rPr lang="en-US" sz="3200" dirty="0" err="1"/>
              <a:t>শিক্ষক</a:t>
            </a:r>
            <a:endParaRPr lang="en-US" sz="3200" dirty="0"/>
          </a:p>
          <a:p>
            <a:r>
              <a:rPr lang="en-US" sz="3200" dirty="0" err="1"/>
              <a:t>পলাশী</a:t>
            </a:r>
            <a:r>
              <a:rPr lang="en-US" sz="3200" dirty="0"/>
              <a:t> </a:t>
            </a:r>
            <a:r>
              <a:rPr lang="en-US" sz="3200" dirty="0" err="1"/>
              <a:t>মাধ্যমিক</a:t>
            </a:r>
            <a:r>
              <a:rPr lang="en-US" sz="3200" dirty="0"/>
              <a:t> </a:t>
            </a:r>
            <a:r>
              <a:rPr lang="en-US" sz="3200" dirty="0" err="1"/>
              <a:t>বিদ্যালয়</a:t>
            </a:r>
            <a:endParaRPr lang="en-US" sz="3200" dirty="0"/>
          </a:p>
          <a:p>
            <a:r>
              <a:rPr lang="en-US" sz="3200" dirty="0" err="1"/>
              <a:t>রোহিতা,মনিরামপুর,যশোর</a:t>
            </a:r>
            <a:r>
              <a:rPr lang="en-US" sz="3200" dirty="0"/>
              <a:t>       </a:t>
            </a:r>
            <a:r>
              <a:rPr lang="en-US" dirty="0"/>
              <a:t> </a:t>
            </a:r>
          </a:p>
        </p:txBody>
      </p:sp>
      <p:sp>
        <p:nvSpPr>
          <p:cNvPr id="11" name="TextBox 2"/>
          <p:cNvSpPr txBox="1"/>
          <p:nvPr/>
        </p:nvSpPr>
        <p:spPr>
          <a:xfrm>
            <a:off x="7369204" y="2882616"/>
            <a:ext cx="36575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/>
              <a:t>শ্রেণি</a:t>
            </a:r>
            <a:r>
              <a:rPr lang="en-US" sz="3200" dirty="0"/>
              <a:t> : </a:t>
            </a:r>
            <a:r>
              <a:rPr lang="en-US" sz="3200" dirty="0" err="1" smtClean="0"/>
              <a:t>সপ্তম</a:t>
            </a:r>
            <a:r>
              <a:rPr lang="en-US" sz="3200" dirty="0" smtClean="0"/>
              <a:t> </a:t>
            </a:r>
            <a:endParaRPr lang="en-US" sz="3200" dirty="0"/>
          </a:p>
          <a:p>
            <a:r>
              <a:rPr lang="en-US" sz="3200" dirty="0" err="1"/>
              <a:t>বিষয</a:t>
            </a:r>
            <a:r>
              <a:rPr lang="en-US" sz="3200" dirty="0"/>
              <a:t> </a:t>
            </a:r>
            <a:r>
              <a:rPr lang="bn-IN" sz="3200" dirty="0" smtClean="0"/>
              <a:t> </a:t>
            </a:r>
            <a:r>
              <a:rPr lang="en-US" sz="3200" dirty="0"/>
              <a:t>:</a:t>
            </a:r>
            <a:r>
              <a:rPr lang="en-US" sz="3200" dirty="0" smtClean="0"/>
              <a:t> </a:t>
            </a:r>
            <a:r>
              <a:rPr lang="en-US" sz="3200" dirty="0" err="1"/>
              <a:t>বাংলা</a:t>
            </a:r>
            <a:r>
              <a:rPr lang="en-US" sz="3200" dirty="0"/>
              <a:t> ১ম </a:t>
            </a:r>
            <a:r>
              <a:rPr lang="en-US" sz="3200" dirty="0" err="1"/>
              <a:t>পত্র</a:t>
            </a:r>
            <a:endParaRPr lang="en-US" sz="3200" dirty="0"/>
          </a:p>
          <a:p>
            <a:r>
              <a:rPr lang="en-US" sz="3200" dirty="0" err="1"/>
              <a:t>সময়</a:t>
            </a:r>
            <a:r>
              <a:rPr lang="en-US" sz="3200" dirty="0"/>
              <a:t> : </a:t>
            </a:r>
            <a:r>
              <a:rPr lang="en-US" sz="3200" dirty="0" smtClean="0"/>
              <a:t>৪৫ </a:t>
            </a:r>
            <a:r>
              <a:rPr lang="en-US" sz="3200" dirty="0" err="1"/>
              <a:t>মিনিট</a:t>
            </a:r>
            <a:r>
              <a:rPr lang="en-US" sz="3200" dirty="0"/>
              <a:t>    </a:t>
            </a:r>
          </a:p>
        </p:txBody>
      </p:sp>
      <p:sp>
        <p:nvSpPr>
          <p:cNvPr id="12" name="TextBox 7"/>
          <p:cNvSpPr txBox="1"/>
          <p:nvPr/>
        </p:nvSpPr>
        <p:spPr>
          <a:xfrm>
            <a:off x="7430959" y="5102719"/>
            <a:ext cx="3145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তারিখ</a:t>
            </a:r>
            <a:r>
              <a:rPr lang="en-US" sz="2400" dirty="0"/>
              <a:t> : </a:t>
            </a:r>
            <a:r>
              <a:rPr lang="en-US" sz="2400" dirty="0" smtClean="0"/>
              <a:t>২৫– ১-  ২০২০ </a:t>
            </a:r>
            <a:r>
              <a:rPr lang="en-US" sz="2400" dirty="0" err="1"/>
              <a:t>ইঃ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31902" y="2607283"/>
            <a:ext cx="2719756" cy="203981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</a:rPr>
              <a:t>পরিচিতি 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2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731828" y="5120640"/>
            <a:ext cx="2312125" cy="7837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৫,অফিস।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0" y="5120640"/>
            <a:ext cx="9771017" cy="9013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৫, </a:t>
            </a:r>
            <a:r>
              <a:rPr lang="en-US" sz="2800" dirty="0" err="1" smtClean="0"/>
              <a:t>আপিস</a:t>
            </a:r>
            <a:r>
              <a:rPr lang="en-US" sz="2800" dirty="0" smtClean="0"/>
              <a:t> </a:t>
            </a:r>
            <a:r>
              <a:rPr lang="en-US" sz="2800" dirty="0" err="1" smtClean="0"/>
              <a:t>শব্দের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প্রমিত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রুপ</a:t>
            </a:r>
            <a:r>
              <a:rPr lang="en-US" sz="2800" dirty="0" smtClean="0"/>
              <a:t> </a:t>
            </a:r>
            <a:r>
              <a:rPr lang="en-US" sz="2800" dirty="0" err="1" smtClean="0"/>
              <a:t>কী</a:t>
            </a:r>
            <a:r>
              <a:rPr lang="en-US" sz="2800" dirty="0" smtClean="0"/>
              <a:t> ? 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9771016" y="4114800"/>
            <a:ext cx="2233749" cy="8098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৪,কলকাতায়। 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0" y="4127862"/>
            <a:ext cx="9784080" cy="8621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৪,রবীন্দ্রনাথ </a:t>
            </a:r>
            <a:r>
              <a:rPr lang="en-US" sz="2800" dirty="0" err="1" smtClean="0"/>
              <a:t>ঠাকুর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কোথায়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মৃত্যুবরণ</a:t>
            </a:r>
            <a:r>
              <a:rPr lang="en-US" sz="2800" dirty="0" smtClean="0"/>
              <a:t> </a:t>
            </a:r>
            <a:r>
              <a:rPr lang="bn-IN" sz="2800" dirty="0" smtClean="0"/>
              <a:t>করেন ? </a:t>
            </a:r>
            <a:r>
              <a:rPr lang="en-US" sz="2800" dirty="0" smtClean="0"/>
              <a:t>    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0" y="3030584"/>
            <a:ext cx="9718766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৩,জলের </a:t>
            </a:r>
            <a:r>
              <a:rPr lang="en-US" sz="2800" dirty="0" err="1" smtClean="0"/>
              <a:t>ঢেউয়ে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কী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নাচে</a:t>
            </a:r>
            <a:r>
              <a:rPr lang="en-US" sz="2800" dirty="0" smtClean="0"/>
              <a:t> ? 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9784080" y="2952205"/>
            <a:ext cx="2251166" cy="8752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৩, </a:t>
            </a:r>
            <a:r>
              <a:rPr lang="en-US" sz="2400" dirty="0" err="1" smtClean="0"/>
              <a:t>নৌকা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0" y="1972492"/>
            <a:ext cx="9717024" cy="966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২,পশুরা </a:t>
            </a:r>
            <a:r>
              <a:rPr lang="en-US" sz="2800" dirty="0" err="1" smtClean="0"/>
              <a:t>কীভাবে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ঘুরে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বেড়ায়</a:t>
            </a:r>
            <a:r>
              <a:rPr lang="en-US" sz="2800" dirty="0" smtClean="0"/>
              <a:t>  ? 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9810206" y="1894114"/>
            <a:ext cx="2249714" cy="9405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২,দলে </a:t>
            </a:r>
            <a:r>
              <a:rPr lang="en-US" sz="2400" dirty="0" err="1" smtClean="0"/>
              <a:t>দলে</a:t>
            </a:r>
            <a:r>
              <a:rPr lang="en-US" sz="2400" dirty="0" smtClean="0"/>
              <a:t>। 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0" y="1066800"/>
            <a:ext cx="9777984" cy="8142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১,জলের </a:t>
            </a:r>
            <a:r>
              <a:rPr lang="en-US" sz="2800" dirty="0" err="1" smtClean="0"/>
              <a:t>ধারে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কী</a:t>
            </a:r>
            <a:r>
              <a:rPr lang="en-US" sz="2800" dirty="0" smtClean="0"/>
              <a:t> </a:t>
            </a:r>
            <a:r>
              <a:rPr lang="en-US" sz="2800" dirty="0" err="1" smtClean="0"/>
              <a:t>দাঁড়িয়ে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আছে</a:t>
            </a:r>
            <a:r>
              <a:rPr lang="en-US" sz="2800" dirty="0" smtClean="0"/>
              <a:t> ?  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9823269" y="992776"/>
            <a:ext cx="2272937" cy="7634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১,নারকেল </a:t>
            </a:r>
            <a:r>
              <a:rPr lang="en-US" sz="2400" dirty="0" err="1" smtClean="0"/>
              <a:t>গাছ</a:t>
            </a:r>
            <a:r>
              <a:rPr lang="en-US" sz="2400" dirty="0" smtClean="0"/>
              <a:t>।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003314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মূল্যায়ণ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1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576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</a:rPr>
              <a:t>বাড়ির কাজ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542902"/>
            <a:ext cx="4846320" cy="3152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১, তোমার এলাকার প্রাকৃতিক পরিবেশের বর্ণনা দাও।  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0" y="793840"/>
            <a:ext cx="7447054" cy="606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6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9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</a:rPr>
              <a:t>সবাইকে ধন্যবাদ  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410"/>
            <a:ext cx="12192000" cy="618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80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7"/>
            <a:ext cx="6113417" cy="30673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574766"/>
            <a:ext cx="6065520" cy="31481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977" y="3892731"/>
            <a:ext cx="6170023" cy="29652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7604"/>
            <a:ext cx="6008914" cy="29189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5225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এসো আমরা কিছু ছবি দেখি 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1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পাঠ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পরিচিতি</a:t>
            </a:r>
            <a:r>
              <a:rPr lang="en-US" sz="4400" dirty="0" smtClean="0">
                <a:solidFill>
                  <a:srgbClr val="FF0000"/>
                </a:solidFill>
              </a:rPr>
              <a:t> 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6753497" y="1567542"/>
            <a:ext cx="5212080" cy="1033272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</a:rPr>
              <a:t>“নতুন দেশ” 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6" name="Wave 5"/>
          <p:cNvSpPr/>
          <p:nvPr/>
        </p:nvSpPr>
        <p:spPr>
          <a:xfrm>
            <a:off x="6035040" y="3801293"/>
            <a:ext cx="5242560" cy="9144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রবীন্দ্রনাথ ঠাকুর 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9" y="1658983"/>
            <a:ext cx="3879668" cy="340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6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শিখনফল </a:t>
            </a:r>
            <a:r>
              <a:rPr lang="bn-IN" dirty="0" smtClean="0"/>
              <a:t>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42309" y="910045"/>
            <a:ext cx="7798525" cy="40799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   এই পাঠ শেষে শিক্ষাথীরা---</a:t>
            </a:r>
          </a:p>
          <a:p>
            <a:pPr algn="ctr"/>
            <a:endParaRPr lang="bn-IN" sz="2800" dirty="0" smtClean="0"/>
          </a:p>
          <a:p>
            <a:pPr algn="ctr"/>
            <a:r>
              <a:rPr lang="bn-IN" sz="2800" dirty="0" smtClean="0"/>
              <a:t>১, কবির জন্ম পরিচিতি বলতে ও লিখতে পারবে।</a:t>
            </a:r>
          </a:p>
          <a:p>
            <a:pPr algn="ctr"/>
            <a:r>
              <a:rPr lang="bn-IN" sz="2800" dirty="0" smtClean="0"/>
              <a:t>২,নতুন শব্দের অর্থসহ বাক্য গঠন করতে পারবে।</a:t>
            </a:r>
          </a:p>
          <a:p>
            <a:pPr algn="ctr"/>
            <a:r>
              <a:rPr lang="bn-IN" sz="2800" dirty="0" smtClean="0"/>
              <a:t>৩, বাংলার প্রকৃতিকে ভালোবাসতে শিখবে।            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095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1913326" cy="10446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</a:rPr>
              <a:t>লেখক-পরিচিতি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2194560"/>
            <a:ext cx="2922065" cy="22925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91794" y="2181497"/>
            <a:ext cx="5786846" cy="1384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শিক্ষা :পড়াশোনার জন্য বিভিন্ন শিক্ষা প্রতিষ্টানে ভর্তি করানো হয়েছিল ,ব্যারিস্টারি পড়ার জন্য বিলেতেও পাঠানো হয়েছিল । কোনোটিই শেষ করেননি।         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6387737" y="1018904"/>
            <a:ext cx="5590903" cy="118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জন্ম : ১৮৬১ খ্রিষ্টাব্দের ৭ই মে১২৬৮বঙ্গাব্দের ২৫ বৈশাখ কলকাতার জোড়াসাঁকোর ঠাকুর পরিবারে     </a:t>
            </a:r>
            <a:endParaRPr lang="en-US" sz="2000" dirty="0"/>
          </a:p>
        </p:txBody>
      </p:sp>
      <p:sp>
        <p:nvSpPr>
          <p:cNvPr id="9" name="Round Single Corner Rectangle 8"/>
          <p:cNvSpPr/>
          <p:nvPr/>
        </p:nvSpPr>
        <p:spPr>
          <a:xfrm>
            <a:off x="6113417" y="3579223"/>
            <a:ext cx="5773783" cy="1502229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বিবিধ পরিচয় :</a:t>
            </a:r>
            <a:r>
              <a:rPr lang="en-US" dirty="0" err="1" smtClean="0"/>
              <a:t>তিনি</a:t>
            </a:r>
            <a:r>
              <a:rPr lang="en-US" dirty="0" smtClean="0"/>
              <a:t> </a:t>
            </a:r>
            <a:r>
              <a:rPr lang="en-US" dirty="0" err="1" smtClean="0"/>
              <a:t>একাধারে</a:t>
            </a:r>
            <a:r>
              <a:rPr lang="en-US" dirty="0" smtClean="0"/>
              <a:t> </a:t>
            </a:r>
            <a:r>
              <a:rPr lang="en-US" dirty="0" err="1" smtClean="0"/>
              <a:t>কবি,সাহিত্যিক,দার্শনিক</a:t>
            </a:r>
            <a:r>
              <a:rPr lang="en-US" dirty="0" smtClean="0"/>
              <a:t>, </a:t>
            </a:r>
            <a:r>
              <a:rPr lang="en-US" dirty="0" err="1" smtClean="0"/>
              <a:t>শিক্ষাবিদ,সুরকার,চিত্রকর,অভিনেতা,নাট্য-প্রযোজক</a:t>
            </a:r>
            <a:r>
              <a:rPr lang="en-US" dirty="0" smtClean="0"/>
              <a:t>।     </a:t>
            </a:r>
            <a:r>
              <a:rPr lang="bn-IN" dirty="0" smtClean="0"/>
              <a:t> 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0" y="1005841"/>
            <a:ext cx="3409406" cy="2416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0000"/>
                </a:solidFill>
              </a:rPr>
              <a:t>সাহিত্যিক পরিচয় :কবিতা,ছোটগল্প,প্রবন্ধ, উপন্যাস,নাটক, ইত্যাদি,        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357154"/>
            <a:ext cx="3344091" cy="2612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উল্লেখযোগ্য রচনা : মানসী,সোনার তরী,চিত্রা,খেয়া       গীতাঞ্জলি,বলাকা,পুনশ্চ, ছোটগল্প :চোখের বালি,গোরা,   ঘরে বাইরে,চার অধ্যায়,নাটক : ডাকঘর,বিসর্জন,অচলায়তন,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317966" y="4545873"/>
            <a:ext cx="2795449" cy="1280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ছদ্মনাম : ভানুসিংহ ঠাকুর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113416" y="5081452"/>
            <a:ext cx="5786847" cy="744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পুরস্কার : ১৯১৩ সালে গীতাঞ্জলি কাব্যগ্রন্থের জন্য নোবেল পুরস্কার লাভ করেন।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17566" y="5943600"/>
            <a:ext cx="351391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</a:rPr>
              <a:t>উপাধি : বিশ্বকবি, কবিগুরু,নাইট,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71750" y="5826034"/>
            <a:ext cx="8241575" cy="10319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FF0000"/>
                </a:solidFill>
              </a:rPr>
              <a:t>মৃত্যু</a:t>
            </a:r>
            <a:r>
              <a:rPr lang="bn-IN" sz="2000" dirty="0" smtClean="0"/>
              <a:t> :</a:t>
            </a:r>
            <a:r>
              <a:rPr lang="bn-IN" sz="2000" dirty="0" smtClean="0">
                <a:solidFill>
                  <a:srgbClr val="FF0000"/>
                </a:solidFill>
              </a:rPr>
              <a:t>১৯৪১</a:t>
            </a:r>
            <a:r>
              <a:rPr lang="bn-IN" sz="2000" dirty="0" smtClean="0"/>
              <a:t> </a:t>
            </a:r>
            <a:r>
              <a:rPr lang="bn-IN" sz="2000" dirty="0" smtClean="0">
                <a:solidFill>
                  <a:srgbClr val="FF0000"/>
                </a:solidFill>
              </a:rPr>
              <a:t>খ্রিষ্টাব্দের</a:t>
            </a:r>
            <a:r>
              <a:rPr lang="bn-IN" sz="2000" dirty="0" smtClean="0"/>
              <a:t> </a:t>
            </a:r>
            <a:r>
              <a:rPr lang="bn-IN" sz="2000" dirty="0" smtClean="0">
                <a:solidFill>
                  <a:srgbClr val="FF0000"/>
                </a:solidFill>
              </a:rPr>
              <a:t>৭ই আগস্ট,কলকাতায়,বাং    ;১৩৪৮সালে ২২শে শ্রাবন। 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388" y="78377"/>
            <a:ext cx="200297" cy="701475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344091" y="1005839"/>
            <a:ext cx="3108959" cy="11756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রবীন্দ্রনাথ ঠাকুর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57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63" y="577895"/>
            <a:ext cx="5778137" cy="6280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6620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</a:rPr>
              <a:t>একক কাজ   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3" y="692332"/>
            <a:ext cx="3135086" cy="34094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18457" y="4180114"/>
            <a:ext cx="5368834" cy="17896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১, উপরের ছবি দেখে ৫টি বাক্য তৈরী করো।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879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0" y="-52251"/>
            <a:ext cx="5434149" cy="1031965"/>
          </a:xfrm>
          <a:prstGeom prst="wedgeRoundRectCallout">
            <a:avLst>
              <a:gd name="adj1" fmla="val -15523"/>
              <a:gd name="adj2" fmla="val 14604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আদর্শ পাঠ </a:t>
            </a:r>
            <a:endParaRPr lang="en-US" sz="40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223761" y="0"/>
            <a:ext cx="4968240" cy="1031965"/>
          </a:xfrm>
          <a:prstGeom prst="wedgeRoundRectCallout">
            <a:avLst>
              <a:gd name="adj1" fmla="val -15523"/>
              <a:gd name="adj2" fmla="val 14604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</a:rPr>
              <a:t>সরব পাঠ  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2" y="1936568"/>
            <a:ext cx="5921828" cy="4921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9818"/>
            <a:ext cx="6335486" cy="503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2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/>
              <a:t>নতুন শব্দের অর্থ  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0" y="971006"/>
            <a:ext cx="2769326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১</a:t>
            </a:r>
            <a:r>
              <a:rPr lang="bn-IN" sz="3200" dirty="0" smtClean="0"/>
              <a:t>, ‘নাইতে’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-1" y="2259875"/>
            <a:ext cx="2795451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২,’সাধ’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-1" y="3457303"/>
            <a:ext cx="2756263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৩,’আপিস’ 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9353006" y="3692434"/>
            <a:ext cx="2730137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৩,অফিস শব্দের একটি কথ্য রুপ।    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9366069" y="2316480"/>
            <a:ext cx="2717073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২,ইচ্ছা। 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9339943" y="1058092"/>
            <a:ext cx="2852057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১,গোসল করা।   </a:t>
            </a:r>
            <a:endParaRPr lang="en-US" sz="3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0" y="1018903"/>
            <a:ext cx="3675017" cy="137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77" y="3905794"/>
            <a:ext cx="3749039" cy="14499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103" y="2455817"/>
            <a:ext cx="3862795" cy="138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7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572</Words>
  <Application>Microsoft Office PowerPoint</Application>
  <PresentationFormat>Widescreen</PresentationFormat>
  <Paragraphs>113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72</cp:revision>
  <dcterms:created xsi:type="dcterms:W3CDTF">2020-01-19T17:24:53Z</dcterms:created>
  <dcterms:modified xsi:type="dcterms:W3CDTF">2020-01-22T11:28:18Z</dcterms:modified>
</cp:coreProperties>
</file>