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1" r:id="rId3"/>
    <p:sldMasterId id="2147483731" r:id="rId4"/>
  </p:sldMasterIdLst>
  <p:notesMasterIdLst>
    <p:notesMasterId r:id="rId21"/>
  </p:notesMasterIdLst>
  <p:sldIdLst>
    <p:sldId id="256" r:id="rId5"/>
    <p:sldId id="257" r:id="rId6"/>
    <p:sldId id="258" r:id="rId7"/>
    <p:sldId id="259" r:id="rId8"/>
    <p:sldId id="272" r:id="rId9"/>
    <p:sldId id="260" r:id="rId10"/>
    <p:sldId id="261" r:id="rId11"/>
    <p:sldId id="262" r:id="rId12"/>
    <p:sldId id="263" r:id="rId13"/>
    <p:sldId id="264" r:id="rId14"/>
    <p:sldId id="265" r:id="rId15"/>
    <p:sldId id="266" r:id="rId16"/>
    <p:sldId id="267" r:id="rId17"/>
    <p:sldId id="268" r:id="rId18"/>
    <p:sldId id="269"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54EE1-DBCD-46F4-9A46-7EE502D05203}" type="datetimeFigureOut">
              <a:rPr lang="en-US" smtClean="0"/>
              <a:t>22-Jan-20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EB487-7B52-46ED-8D27-04E8B8399FD5}" type="slidenum">
              <a:rPr lang="en-US" smtClean="0"/>
              <a:t>‹#›</a:t>
            </a:fld>
            <a:endParaRPr lang="en-US"/>
          </a:p>
        </p:txBody>
      </p:sp>
    </p:spTree>
    <p:extLst>
      <p:ext uri="{BB962C8B-B14F-4D97-AF65-F5344CB8AC3E}">
        <p14:creationId xmlns:p14="http://schemas.microsoft.com/office/powerpoint/2010/main" val="295621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EB487-7B52-46ED-8D27-04E8B8399FD5}" type="slidenum">
              <a:rPr lang="en-US" smtClean="0"/>
              <a:t>3</a:t>
            </a:fld>
            <a:endParaRPr lang="en-US"/>
          </a:p>
        </p:txBody>
      </p:sp>
    </p:spTree>
    <p:extLst>
      <p:ext uri="{BB962C8B-B14F-4D97-AF65-F5344CB8AC3E}">
        <p14:creationId xmlns:p14="http://schemas.microsoft.com/office/powerpoint/2010/main" val="254212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91A10A91-7FCC-4419-9125-43522E2F3DDB}"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52660941"/>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71112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91A10A91-7FCC-4419-9125-43522E2F3DDB}"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08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91A10A91-7FCC-4419-9125-43522E2F3DDB}"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1120288"/>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72958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91A10A91-7FCC-4419-9125-43522E2F3DDB}"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03266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2736374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8A2664-2A58-412E-8CEE-23A3CD612F16}" type="datetimeFigureOut">
              <a:rPr lang="en-US" smtClean="0"/>
              <a:t>22-Jan-20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3811319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A2664-2A58-412E-8CEE-23A3CD612F16}" type="datetimeFigureOut">
              <a:rPr lang="en-US" smtClean="0"/>
              <a:t>22-Jan-20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484852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6C8A2664-2A58-412E-8CEE-23A3CD612F16}" type="datetimeFigureOut">
              <a:rPr lang="en-US" smtClean="0"/>
              <a:t>22-Jan-20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390800487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91A10A91-7FCC-4419-9125-43522E2F3DDB}" type="slidenum">
              <a:rPr lang="en-US" smtClean="0"/>
              <a:t>‹#›</a:t>
            </a:fld>
            <a:endParaRPr lang="en-US"/>
          </a:p>
        </p:txBody>
      </p:sp>
    </p:spTree>
    <p:extLst>
      <p:ext uri="{BB962C8B-B14F-4D97-AF65-F5344CB8AC3E}">
        <p14:creationId xmlns:p14="http://schemas.microsoft.com/office/powerpoint/2010/main" val="104333535"/>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838652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91A10A91-7FCC-4419-9125-43522E2F3DDB}" type="slidenum">
              <a:rPr lang="en-US" smtClean="0"/>
              <a:t>‹#›</a:t>
            </a:fld>
            <a:endParaRPr lang="en-US"/>
          </a:p>
        </p:txBody>
      </p:sp>
    </p:spTree>
    <p:extLst>
      <p:ext uri="{BB962C8B-B14F-4D97-AF65-F5344CB8AC3E}">
        <p14:creationId xmlns:p14="http://schemas.microsoft.com/office/powerpoint/2010/main" val="2097037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630221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91A10A91-7FCC-4419-9125-43522E2F3DDB}"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46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407668423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2361908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2973866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284461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8A2664-2A58-412E-8CEE-23A3CD612F16}" type="datetimeFigureOut">
              <a:rPr lang="en-US" smtClean="0"/>
              <a:t>22-Jan-20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656651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A2664-2A58-412E-8CEE-23A3CD612F16}" type="datetimeFigureOut">
              <a:rPr lang="en-US" smtClean="0"/>
              <a:t>22-Jan-20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3555558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A2664-2A58-412E-8CEE-23A3CD612F16}" type="datetimeFigureOut">
              <a:rPr lang="en-US" smtClean="0"/>
              <a:t>22-Jan-20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302793225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91A10A91-7FCC-4419-9125-43522E2F3DDB}"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727170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96323127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2592360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2946627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478784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83745525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4264110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3641496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677059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8A2664-2A58-412E-8CEE-23A3CD612F16}" type="datetimeFigureOut">
              <a:rPr lang="en-US" smtClean="0"/>
              <a:t>22-Jan-20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358537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A2664-2A58-412E-8CEE-23A3CD612F16}" type="datetimeFigureOut">
              <a:rPr lang="en-US" smtClean="0"/>
              <a:t>22-Jan-20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355101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3009279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A2664-2A58-412E-8CEE-23A3CD612F16}" type="datetimeFigureOut">
              <a:rPr lang="en-US" smtClean="0"/>
              <a:t>22-Jan-20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49367026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9118836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31616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3466806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19393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798176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5464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282607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124099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A2664-2A58-412E-8CEE-23A3CD612F16}" type="datetimeFigureOut">
              <a:rPr lang="en-US" smtClean="0"/>
              <a:t>22-Jan-20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56376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8A2664-2A58-412E-8CEE-23A3CD612F16}" type="datetimeFigureOut">
              <a:rPr lang="en-US" smtClean="0"/>
              <a:t>22-Jan-20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71625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A2664-2A58-412E-8CEE-23A3CD612F16}" type="datetimeFigureOut">
              <a:rPr lang="en-US" smtClean="0"/>
              <a:t>22-Jan-20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03258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6C8A2664-2A58-412E-8CEE-23A3CD612F16}" type="datetimeFigureOut">
              <a:rPr lang="en-US" smtClean="0"/>
              <a:t>22-Jan-20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10A91-7FCC-4419-9125-43522E2F3DDB}" type="slidenum">
              <a:rPr lang="en-US" smtClean="0"/>
              <a:t>‹#›</a:t>
            </a:fld>
            <a:endParaRPr lang="en-US"/>
          </a:p>
        </p:txBody>
      </p:sp>
    </p:spTree>
    <p:extLst>
      <p:ext uri="{BB962C8B-B14F-4D97-AF65-F5344CB8AC3E}">
        <p14:creationId xmlns:p14="http://schemas.microsoft.com/office/powerpoint/2010/main" val="140296304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91A10A91-7FCC-4419-9125-43522E2F3DDB}" type="slidenum">
              <a:rPr lang="en-US" smtClean="0"/>
              <a:t>‹#›</a:t>
            </a:fld>
            <a:endParaRPr lang="en-US"/>
          </a:p>
        </p:txBody>
      </p:sp>
    </p:spTree>
    <p:extLst>
      <p:ext uri="{BB962C8B-B14F-4D97-AF65-F5344CB8AC3E}">
        <p14:creationId xmlns:p14="http://schemas.microsoft.com/office/powerpoint/2010/main" val="69215607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C8A2664-2A58-412E-8CEE-23A3CD612F16}" type="datetimeFigureOut">
              <a:rPr lang="en-US" smtClean="0"/>
              <a:t>22-Jan-20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91A10A91-7FCC-4419-9125-43522E2F3DDB}" type="slidenum">
              <a:rPr lang="en-US" smtClean="0"/>
              <a:t>‹#›</a:t>
            </a:fld>
            <a:endParaRPr lang="en-US"/>
          </a:p>
        </p:txBody>
      </p:sp>
    </p:spTree>
    <p:extLst>
      <p:ext uri="{BB962C8B-B14F-4D97-AF65-F5344CB8AC3E}">
        <p14:creationId xmlns:p14="http://schemas.microsoft.com/office/powerpoint/2010/main" val="32029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C8A2664-2A58-412E-8CEE-23A3CD612F16}" type="datetimeFigureOut">
              <a:rPr lang="en-US" smtClean="0"/>
              <a:t>22-Jan-20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91A10A91-7FCC-4419-9125-43522E2F3DDB}"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230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C8A2664-2A58-412E-8CEE-23A3CD612F16}" type="datetimeFigureOut">
              <a:rPr lang="en-US" smtClean="0"/>
              <a:t>22-Jan-20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91A10A91-7FCC-4419-9125-43522E2F3DDB}"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999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A2664-2A58-412E-8CEE-23A3CD612F16}" type="datetimeFigureOut">
              <a:rPr lang="en-US" smtClean="0"/>
              <a:t>22-Jan-20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10A91-7FCC-4419-9125-43522E2F3DDB}" type="slidenum">
              <a:rPr lang="en-US" smtClean="0"/>
              <a:t>‹#›</a:t>
            </a:fld>
            <a:endParaRPr lang="en-US"/>
          </a:p>
        </p:txBody>
      </p:sp>
    </p:spTree>
    <p:extLst>
      <p:ext uri="{BB962C8B-B14F-4D97-AF65-F5344CB8AC3E}">
        <p14:creationId xmlns:p14="http://schemas.microsoft.com/office/powerpoint/2010/main" val="70985256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8A2664-2A58-412E-8CEE-23A3CD612F16}" type="datetimeFigureOut">
              <a:rPr lang="en-US" smtClean="0"/>
              <a:t>22-Jan-20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A10A91-7FCC-4419-9125-43522E2F3DDB}" type="slidenum">
              <a:rPr lang="en-US" smtClean="0"/>
              <a:t>‹#›</a:t>
            </a:fld>
            <a:endParaRPr lang="en-US"/>
          </a:p>
        </p:txBody>
      </p:sp>
    </p:spTree>
    <p:extLst>
      <p:ext uri="{BB962C8B-B14F-4D97-AF65-F5344CB8AC3E}">
        <p14:creationId xmlns:p14="http://schemas.microsoft.com/office/powerpoint/2010/main" val="62196457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4.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4.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p:nvPr>
        </p:nvSpPr>
        <p:spPr>
          <a:xfrm>
            <a:off x="8069942" y="614362"/>
            <a:ext cx="2075543" cy="5626780"/>
          </a:xfrm>
        </p:spPr>
        <p:txBody>
          <a:bodyPr vert="wordArtVert">
            <a:noAutofit/>
          </a:bodyPr>
          <a:lstStyle/>
          <a:p>
            <a:r>
              <a:rPr lang="en-US" sz="11500" dirty="0" err="1" smtClean="0">
                <a:solidFill>
                  <a:srgbClr val="00B0F0"/>
                </a:solidFill>
                <a:latin typeface="NikoshBAN" panose="02000000000000000000" pitchFamily="2" charset="0"/>
                <a:cs typeface="NikoshBAN" panose="02000000000000000000" pitchFamily="2" charset="0"/>
              </a:rPr>
              <a:t>স্বা</a:t>
            </a:r>
            <a:r>
              <a:rPr lang="en-US" sz="11500" dirty="0" err="1" smtClean="0">
                <a:solidFill>
                  <a:srgbClr val="FF0000"/>
                </a:solidFill>
                <a:latin typeface="NikoshBAN" panose="02000000000000000000" pitchFamily="2" charset="0"/>
                <a:cs typeface="NikoshBAN" panose="02000000000000000000" pitchFamily="2" charset="0"/>
              </a:rPr>
              <a:t>গ</a:t>
            </a:r>
            <a:r>
              <a:rPr lang="en-US" sz="11500" dirty="0" err="1" smtClean="0">
                <a:latin typeface="NikoshBAN" panose="02000000000000000000" pitchFamily="2" charset="0"/>
                <a:cs typeface="NikoshBAN" panose="02000000000000000000" pitchFamily="2" charset="0"/>
              </a:rPr>
              <a:t>ত</a:t>
            </a:r>
            <a:r>
              <a:rPr lang="en-US" sz="11500" dirty="0" err="1" smtClean="0">
                <a:solidFill>
                  <a:srgbClr val="00B0F0"/>
                </a:solidFill>
                <a:latin typeface="NikoshBAN" panose="02000000000000000000" pitchFamily="2" charset="0"/>
                <a:cs typeface="NikoshBAN" panose="02000000000000000000" pitchFamily="2" charset="0"/>
              </a:rPr>
              <a:t>ম</a:t>
            </a:r>
            <a:r>
              <a:rPr lang="en-US" sz="11500" dirty="0" smtClean="0">
                <a:latin typeface="NikoshBAN" panose="02000000000000000000" pitchFamily="2" charset="0"/>
                <a:cs typeface="NikoshBAN" panose="02000000000000000000" pitchFamily="2" charset="0"/>
              </a:rPr>
              <a:t> </a:t>
            </a:r>
            <a:endParaRPr lang="en-US" sz="115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452" y="512761"/>
            <a:ext cx="5244681" cy="6047695"/>
          </a:xfrm>
          <a:prstGeom prst="rect">
            <a:avLst/>
          </a:prstGeom>
        </p:spPr>
      </p:pic>
    </p:spTree>
    <p:extLst>
      <p:ext uri="{BB962C8B-B14F-4D97-AF65-F5344CB8AC3E}">
        <p14:creationId xmlns:p14="http://schemas.microsoft.com/office/powerpoint/2010/main" val="1323466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14324" y="1041242"/>
            <a:ext cx="1710478" cy="893060"/>
          </a:xfrm>
        </p:spPr>
        <p:txBody>
          <a:bodyPr/>
          <a:lstStyle/>
          <a:p>
            <a:r>
              <a:rPr lang="bn-IN" dirty="0" smtClean="0">
                <a:latin typeface="NikoshBAN" panose="02000000000000000000" pitchFamily="2" charset="0"/>
                <a:cs typeface="NikoshBAN" panose="02000000000000000000" pitchFamily="2" charset="0"/>
              </a:rPr>
              <a:t>মাছ </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001" y="2538583"/>
            <a:ext cx="3547247" cy="203041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581713">
            <a:off x="4762219" y="881621"/>
            <a:ext cx="6743819" cy="52569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049" y="484274"/>
            <a:ext cx="3544500" cy="202185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696" y="4601444"/>
            <a:ext cx="3653853" cy="2091431"/>
          </a:xfrm>
          <a:prstGeom prst="rect">
            <a:avLst/>
          </a:prstGeom>
        </p:spPr>
      </p:pic>
      <p:sp>
        <p:nvSpPr>
          <p:cNvPr id="10" name="Title 1"/>
          <p:cNvSpPr txBox="1">
            <a:spLocks/>
          </p:cNvSpPr>
          <p:nvPr/>
        </p:nvSpPr>
        <p:spPr>
          <a:xfrm>
            <a:off x="6298532" y="6156516"/>
            <a:ext cx="3411525" cy="536359"/>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গরু,মহিষ,ছাগল,ভেড়া  </a:t>
            </a:r>
            <a:endParaRPr lang="en-US" dirty="0">
              <a:latin typeface="NikoshBAN" panose="02000000000000000000" pitchFamily="2" charset="0"/>
              <a:cs typeface="NikoshBAN" panose="02000000000000000000" pitchFamily="2" charset="0"/>
            </a:endParaRPr>
          </a:p>
        </p:txBody>
      </p:sp>
      <p:sp>
        <p:nvSpPr>
          <p:cNvPr id="11" name="Title 1"/>
          <p:cNvSpPr txBox="1">
            <a:spLocks/>
          </p:cNvSpPr>
          <p:nvPr/>
        </p:nvSpPr>
        <p:spPr>
          <a:xfrm>
            <a:off x="4824091" y="151848"/>
            <a:ext cx="6620073" cy="664852"/>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2400" dirty="0" smtClean="0">
                <a:latin typeface="NikoshBAN" panose="02000000000000000000" pitchFamily="2" charset="0"/>
                <a:cs typeface="NikoshBAN" panose="02000000000000000000" pitchFamily="2" charset="0"/>
              </a:rPr>
              <a:t>কৃষি অন্তভূক্ত বিষয়গুলো যেমন ফল-মুল, শাক-সবজি,পশু-পাখি,গরু-ছাগল,ভেড়া ,মহিষ , ম</a:t>
            </a:r>
            <a:r>
              <a:rPr lang="en-US" sz="2400" dirty="0" smtClean="0">
                <a:latin typeface="ArhialkhanMJ" panose="00000400000000000000" pitchFamily="2" charset="0"/>
                <a:cs typeface="ArhialkhanMJ" panose="00000400000000000000" pitchFamily="2" charset="0"/>
              </a:rPr>
              <a:t>r</a:t>
            </a:r>
            <a:r>
              <a:rPr lang="bn-IN" sz="2400" dirty="0" smtClean="0">
                <a:latin typeface="NikoshBAN" panose="02000000000000000000" pitchFamily="2" charset="0"/>
                <a:cs typeface="NikoshBAN" panose="02000000000000000000" pitchFamily="2" charset="0"/>
              </a:rPr>
              <a:t>স ও বনায়ন নিয়েই হচ্ছে কৃষির পরিধি।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087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08572" y="110857"/>
            <a:ext cx="2351314" cy="1115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07753" y="110857"/>
            <a:ext cx="1716314" cy="1115332"/>
          </a:xfrm>
        </p:spPr>
        <p:txBody>
          <a:bodyPr/>
          <a:lstStyle/>
          <a:p>
            <a:r>
              <a:rPr lang="bn-IN" dirty="0" smtClean="0">
                <a:latin typeface="NikoshBAN" panose="02000000000000000000" pitchFamily="2" charset="0"/>
                <a:cs typeface="NikoshBAN" panose="02000000000000000000" pitchFamily="2" charset="0"/>
              </a:rPr>
              <a:t>বনায়ন </a:t>
            </a:r>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713">
            <a:off x="370818" y="1534624"/>
            <a:ext cx="5158084" cy="48959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713">
            <a:off x="6092143" y="1569929"/>
            <a:ext cx="5741085" cy="4974370"/>
          </a:xfrm>
          <a:prstGeom prst="rect">
            <a:avLst/>
          </a:prstGeom>
        </p:spPr>
      </p:pic>
      <p:sp>
        <p:nvSpPr>
          <p:cNvPr id="7" name="Title 1"/>
          <p:cNvSpPr txBox="1">
            <a:spLocks/>
          </p:cNvSpPr>
          <p:nvPr/>
        </p:nvSpPr>
        <p:spPr>
          <a:xfrm>
            <a:off x="571405" y="110857"/>
            <a:ext cx="6620073" cy="1115332"/>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2400" dirty="0" smtClean="0">
                <a:latin typeface="NikoshBAN" panose="02000000000000000000" pitchFamily="2" charset="0"/>
                <a:cs typeface="NikoshBAN" panose="02000000000000000000" pitchFamily="2" charset="0"/>
              </a:rPr>
              <a:t>কৃষি অন্তভূক্ত বিষয়গুলো যেমন ফল-মুল, শাক-সবজি,পশু-পাখি,গরু-ছাগল,ভেড়া ,মহিষ , ম</a:t>
            </a:r>
            <a:r>
              <a:rPr lang="en-US" sz="2400" dirty="0" smtClean="0">
                <a:latin typeface="ArhialkhanMJ" panose="00000400000000000000" pitchFamily="2" charset="0"/>
                <a:cs typeface="ArhialkhanMJ" panose="00000400000000000000" pitchFamily="2" charset="0"/>
              </a:rPr>
              <a:t>r</a:t>
            </a:r>
            <a:r>
              <a:rPr lang="bn-IN" sz="2400" dirty="0" smtClean="0">
                <a:latin typeface="NikoshBAN" panose="02000000000000000000" pitchFamily="2" charset="0"/>
                <a:cs typeface="NikoshBAN" panose="02000000000000000000" pitchFamily="2" charset="0"/>
              </a:rPr>
              <a:t>স ও বনায়ন নিয়েই হচ্ছে কৃষির পরিধি।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320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943" y="625770"/>
            <a:ext cx="5461000" cy="935945"/>
          </a:xfrm>
        </p:spPr>
        <p:txBody>
          <a:bodyPr/>
          <a:lstStyle/>
          <a:p>
            <a:r>
              <a:rPr lang="bn-IN" dirty="0" smtClean="0">
                <a:latin typeface="NikoshBAN" panose="02000000000000000000" pitchFamily="2" charset="0"/>
                <a:cs typeface="NikoshBAN" panose="02000000000000000000" pitchFamily="2" charset="0"/>
              </a:rPr>
              <a:t>কৃষি বিষয়ক একটি তালিকাঃ-</a:t>
            </a:r>
            <a:endParaRPr lang="en-US" dirty="0">
              <a:latin typeface="NikoshBAN" panose="02000000000000000000" pitchFamily="2" charset="0"/>
              <a:cs typeface="NikoshBAN" panose="02000000000000000000"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24512555"/>
              </p:ext>
            </p:extLst>
          </p:nvPr>
        </p:nvGraphicFramePr>
        <p:xfrm>
          <a:off x="765627" y="1683657"/>
          <a:ext cx="9771745" cy="4431727"/>
        </p:xfrm>
        <a:graphic>
          <a:graphicData uri="http://schemas.openxmlformats.org/drawingml/2006/table">
            <a:tbl>
              <a:tblPr firstRow="1" bandRow="1">
                <a:tableStyleId>{E8B1032C-EA38-4F05-BA0D-38AFFFC7BED3}</a:tableStyleId>
              </a:tblPr>
              <a:tblGrid>
                <a:gridCol w="2131942">
                  <a:extLst>
                    <a:ext uri="{9D8B030D-6E8A-4147-A177-3AD203B41FA5}">
                      <a16:colId xmlns:a16="http://schemas.microsoft.com/office/drawing/2014/main" val="2062136656"/>
                    </a:ext>
                  </a:extLst>
                </a:gridCol>
                <a:gridCol w="2051802">
                  <a:extLst>
                    <a:ext uri="{9D8B030D-6E8A-4147-A177-3AD203B41FA5}">
                      <a16:colId xmlns:a16="http://schemas.microsoft.com/office/drawing/2014/main" val="2779840200"/>
                    </a:ext>
                  </a:extLst>
                </a:gridCol>
                <a:gridCol w="2206172">
                  <a:extLst>
                    <a:ext uri="{9D8B030D-6E8A-4147-A177-3AD203B41FA5}">
                      <a16:colId xmlns:a16="http://schemas.microsoft.com/office/drawing/2014/main" val="3073342243"/>
                    </a:ext>
                  </a:extLst>
                </a:gridCol>
                <a:gridCol w="1422400">
                  <a:extLst>
                    <a:ext uri="{9D8B030D-6E8A-4147-A177-3AD203B41FA5}">
                      <a16:colId xmlns:a16="http://schemas.microsoft.com/office/drawing/2014/main" val="2334854"/>
                    </a:ext>
                  </a:extLst>
                </a:gridCol>
                <a:gridCol w="1959429">
                  <a:extLst>
                    <a:ext uri="{9D8B030D-6E8A-4147-A177-3AD203B41FA5}">
                      <a16:colId xmlns:a16="http://schemas.microsoft.com/office/drawing/2014/main" val="1959837315"/>
                    </a:ext>
                  </a:extLst>
                </a:gridCol>
              </a:tblGrid>
              <a:tr h="1094193">
                <a:tc>
                  <a:txBody>
                    <a:bodyPr/>
                    <a:lstStyle/>
                    <a:p>
                      <a:pPr algn="l"/>
                      <a:r>
                        <a:rPr lang="bn-IN" sz="3600" baseline="0" dirty="0" smtClean="0">
                          <a:latin typeface="NikoshBAN" panose="02000000000000000000" pitchFamily="2" charset="0"/>
                          <a:cs typeface="NikoshBAN" panose="02000000000000000000" pitchFamily="2" charset="0"/>
                        </a:rPr>
                        <a:t>   ফলমূল  </a:t>
                      </a:r>
                      <a:endParaRPr lang="en-US" sz="3600" dirty="0">
                        <a:latin typeface="NikoshBAN" panose="02000000000000000000" pitchFamily="2" charset="0"/>
                        <a:cs typeface="NikoshBAN" panose="02000000000000000000" pitchFamily="2" charset="0"/>
                      </a:endParaRPr>
                    </a:p>
                  </a:txBody>
                  <a:tcPr/>
                </a:tc>
                <a:tc>
                  <a:txBody>
                    <a:bodyPr/>
                    <a:lstStyle/>
                    <a:p>
                      <a:pPr algn="l"/>
                      <a:r>
                        <a:rPr lang="bn-IN" sz="3600" dirty="0" smtClean="0">
                          <a:latin typeface="NikoshBAN" panose="02000000000000000000" pitchFamily="2" charset="0"/>
                          <a:cs typeface="NikoshBAN" panose="02000000000000000000" pitchFamily="2" charset="0"/>
                        </a:rPr>
                        <a:t>   পশু-পাখি</a:t>
                      </a:r>
                      <a:r>
                        <a:rPr lang="bn-IN" sz="3600" baseline="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tc>
                  <a:txBody>
                    <a:bodyPr/>
                    <a:lstStyle/>
                    <a:p>
                      <a:pPr algn="l"/>
                      <a:r>
                        <a:rPr lang="bn-IN" sz="3600" dirty="0" smtClean="0">
                          <a:latin typeface="NikoshBAN" panose="02000000000000000000" pitchFamily="2" charset="0"/>
                          <a:cs typeface="NikoshBAN" panose="02000000000000000000" pitchFamily="2" charset="0"/>
                        </a:rPr>
                        <a:t>    মাঠ-ফসল</a:t>
                      </a:r>
                      <a:r>
                        <a:rPr lang="bn-IN" sz="3600" baseline="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tc>
                  <a:txBody>
                    <a:bodyPr/>
                    <a:lstStyle/>
                    <a:p>
                      <a:pPr algn="r"/>
                      <a:r>
                        <a:rPr lang="bn-IN" sz="3600" dirty="0" smtClean="0">
                          <a:latin typeface="NikoshBAN" panose="02000000000000000000" pitchFamily="2" charset="0"/>
                          <a:cs typeface="NikoshBAN" panose="02000000000000000000" pitchFamily="2" charset="0"/>
                        </a:rPr>
                        <a:t> বনায়ন </a:t>
                      </a:r>
                      <a:endParaRPr lang="en-US" sz="3600" dirty="0">
                        <a:latin typeface="NikoshBAN" panose="02000000000000000000" pitchFamily="2" charset="0"/>
                        <a:cs typeface="NikoshBAN" panose="02000000000000000000" pitchFamily="2" charset="0"/>
                      </a:endParaRPr>
                    </a:p>
                  </a:txBody>
                  <a:tcPr/>
                </a:tc>
                <a:tc>
                  <a:txBody>
                    <a:bodyPr/>
                    <a:lstStyle/>
                    <a:p>
                      <a:pPr algn="l"/>
                      <a:r>
                        <a:rPr lang="bn-IN" sz="3600" baseline="0" dirty="0" smtClean="0">
                          <a:latin typeface="NikoshBAN" panose="02000000000000000000" pitchFamily="2" charset="0"/>
                          <a:cs typeface="NikoshBAN" panose="02000000000000000000" pitchFamily="2" charset="0"/>
                        </a:rPr>
                        <a:t>  মৎস</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719970658"/>
                  </a:ext>
                </a:extLst>
              </a:tr>
              <a:tr h="2240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আলু,মুলা,লাউ,</a:t>
                      </a:r>
                    </a:p>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শশা,</a:t>
                      </a:r>
                      <a:r>
                        <a:rPr lang="bn-IN" sz="2800" baseline="0" dirty="0" smtClean="0">
                          <a:latin typeface="NikoshBAN" panose="02000000000000000000" pitchFamily="2" charset="0"/>
                          <a:cs typeface="NikoshBAN" panose="02000000000000000000" pitchFamily="2" charset="0"/>
                        </a:rPr>
                        <a:t>কুমড়া,কপি,</a:t>
                      </a:r>
                      <a:r>
                        <a:rPr lang="bn-IN" sz="2800" dirty="0" smtClean="0">
                          <a:latin typeface="NikoshBAN" panose="02000000000000000000" pitchFamily="2" charset="0"/>
                          <a:cs typeface="NikoshBAN" panose="02000000000000000000" pitchFamily="2" charset="0"/>
                        </a:rPr>
                        <a:t> শাকসবজী</a:t>
                      </a:r>
                    </a:p>
                    <a:p>
                      <a:pPr marL="0" marR="0" indent="0" algn="l" defTabSz="914400" rtl="0" eaLnBrk="1" fontAlgn="auto" latinLnBrk="0" hangingPunct="1">
                        <a:lnSpc>
                          <a:spcPct val="100000"/>
                        </a:lnSpc>
                        <a:spcBef>
                          <a:spcPts val="0"/>
                        </a:spcBef>
                        <a:spcAft>
                          <a:spcPts val="0"/>
                        </a:spcAft>
                        <a:buClrTx/>
                        <a:buSzTx/>
                        <a:buFontTx/>
                        <a:buNone/>
                        <a:tabLst/>
                        <a:defRPr/>
                      </a:pPr>
                      <a:r>
                        <a:rPr lang="bn-IN" sz="2800" baseline="0" dirty="0" smtClean="0">
                          <a:latin typeface="NikoshBAN" panose="02000000000000000000" pitchFamily="2" charset="0"/>
                          <a:cs typeface="NikoshBAN" panose="02000000000000000000" pitchFamily="2" charset="0"/>
                        </a:rPr>
                        <a:t>আম,জাম,কাঠাল,লিচু,কলা,ও মৌসুমি ফল। </a:t>
                      </a:r>
                      <a:endParaRPr lang="en-US" sz="2800" dirty="0">
                        <a:latin typeface="NikoshBAN" panose="02000000000000000000" pitchFamily="2" charset="0"/>
                        <a:cs typeface="NikoshBAN" panose="02000000000000000000" pitchFamily="2" charset="0"/>
                      </a:endParaRPr>
                    </a:p>
                  </a:txBody>
                  <a:tcPr/>
                </a:tc>
                <a:tc>
                  <a:txBody>
                    <a:bodyPr/>
                    <a:lstStyle/>
                    <a:p>
                      <a:pPr algn="l"/>
                      <a:r>
                        <a:rPr lang="bn-IN" sz="2800" dirty="0" smtClean="0">
                          <a:latin typeface="NikoshBAN" panose="02000000000000000000" pitchFamily="2" charset="0"/>
                          <a:cs typeface="NikoshBAN" panose="02000000000000000000" pitchFamily="2" charset="0"/>
                        </a:rPr>
                        <a:t>গরু,ছাগল,মহিষ,ভেড়া,হাস,মুরগি,কবুতর ইত্যাদি।</a:t>
                      </a:r>
                      <a:endParaRPr lang="en-US" sz="2800" dirty="0">
                        <a:latin typeface="NikoshBAN" panose="02000000000000000000" pitchFamily="2" charset="0"/>
                        <a:cs typeface="NikoshBAN" panose="02000000000000000000" pitchFamily="2" charset="0"/>
                      </a:endParaRPr>
                    </a:p>
                  </a:txBody>
                  <a:tcPr/>
                </a:tc>
                <a:tc>
                  <a:txBody>
                    <a:bodyPr/>
                    <a:lstStyle/>
                    <a:p>
                      <a:pPr algn="l"/>
                      <a:r>
                        <a:rPr lang="bn-IN" sz="2800" dirty="0" smtClean="0">
                          <a:latin typeface="NikoshBAN" panose="02000000000000000000" pitchFamily="2" charset="0"/>
                          <a:cs typeface="NikoshBAN" panose="02000000000000000000" pitchFamily="2" charset="0"/>
                        </a:rPr>
                        <a:t>ধান,গম,ভূট্টা,আখ, ডাল,তিল,সরিষা</a:t>
                      </a:r>
                      <a:r>
                        <a:rPr lang="bn-IN"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tc>
                <a:tc>
                  <a:txBody>
                    <a:bodyPr/>
                    <a:lstStyle/>
                    <a:p>
                      <a:pPr algn="l"/>
                      <a:r>
                        <a:rPr lang="bn-IN" sz="2800" dirty="0" smtClean="0">
                          <a:latin typeface="NikoshBAN" panose="02000000000000000000" pitchFamily="2" charset="0"/>
                          <a:cs typeface="NikoshBAN" panose="02000000000000000000" pitchFamily="2" charset="0"/>
                        </a:rPr>
                        <a:t>গাছ-পালা</a:t>
                      </a:r>
                      <a:endParaRPr lang="en-US" sz="2800" dirty="0">
                        <a:latin typeface="NikoshBAN" panose="02000000000000000000" pitchFamily="2" charset="0"/>
                        <a:cs typeface="NikoshBAN" panose="02000000000000000000" pitchFamily="2" charset="0"/>
                      </a:endParaRPr>
                    </a:p>
                  </a:txBody>
                  <a:tcPr/>
                </a:tc>
                <a:tc>
                  <a:txBody>
                    <a:bodyPr/>
                    <a:lstStyle/>
                    <a:p>
                      <a:pPr algn="l"/>
                      <a:r>
                        <a:rPr lang="bn-IN" sz="2800" dirty="0" smtClean="0">
                          <a:latin typeface="NikoshBAN" panose="02000000000000000000" pitchFamily="2" charset="0"/>
                          <a:cs typeface="NikoshBAN" panose="02000000000000000000" pitchFamily="2" charset="0"/>
                        </a:rPr>
                        <a:t>রুই,কাতলা,বোয়াল,ইলিশ,চিংড়ি,তেলাপিয়া।</a:t>
                      </a:r>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40410715"/>
                  </a:ext>
                </a:extLst>
              </a:tr>
              <a:tr h="685774">
                <a:tc gridSpan="5">
                  <a:txBody>
                    <a:bodyPr/>
                    <a:lstStyle/>
                    <a:p>
                      <a:endParaRPr lang="en-US" dirty="0">
                        <a:latin typeface="NikoshBAN" panose="02000000000000000000" pitchFamily="2" charset="0"/>
                        <a:cs typeface="NikoshBAN" panose="02000000000000000000" pitchFamily="2" charset="0"/>
                      </a:endParaRPr>
                    </a:p>
                  </a:txBody>
                  <a:tcPr/>
                </a:tc>
                <a:tc hMerge="1">
                  <a:txBody>
                    <a:bodyPr/>
                    <a:lstStyle/>
                    <a:p>
                      <a:pPr algn="l"/>
                      <a:endParaRPr lang="en-US" sz="3600" dirty="0">
                        <a:latin typeface="NikoshBAN" panose="02000000000000000000" pitchFamily="2" charset="0"/>
                        <a:cs typeface="NikoshBAN" panose="02000000000000000000" pitchFamily="2" charset="0"/>
                      </a:endParaRPr>
                    </a:p>
                  </a:txBody>
                  <a:tcPr/>
                </a:tc>
                <a:tc hMerge="1">
                  <a:txBody>
                    <a:bodyPr/>
                    <a:lstStyle/>
                    <a:p>
                      <a:pPr algn="l"/>
                      <a:endParaRPr lang="en-US" sz="3600" dirty="0">
                        <a:latin typeface="NikoshBAN" panose="02000000000000000000" pitchFamily="2" charset="0"/>
                        <a:cs typeface="NikoshBAN" panose="02000000000000000000" pitchFamily="2" charset="0"/>
                      </a:endParaRPr>
                    </a:p>
                  </a:txBody>
                  <a:tcPr/>
                </a:tc>
                <a:tc hMerge="1">
                  <a:txBody>
                    <a:bodyPr/>
                    <a:lstStyle/>
                    <a:p>
                      <a:pPr algn="l"/>
                      <a:endParaRPr lang="en-US" sz="3600">
                        <a:latin typeface="NikoshBAN" panose="02000000000000000000" pitchFamily="2" charset="0"/>
                        <a:cs typeface="NikoshBAN" panose="02000000000000000000" pitchFamily="2" charset="0"/>
                      </a:endParaRPr>
                    </a:p>
                  </a:txBody>
                  <a:tcPr/>
                </a:tc>
                <a:tc hMerge="1">
                  <a:txBody>
                    <a:bodyPr/>
                    <a:lstStyle/>
                    <a:p>
                      <a:pPr algn="l"/>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671084399"/>
                  </a:ext>
                </a:extLst>
              </a:tr>
            </a:tbl>
          </a:graphicData>
        </a:graphic>
      </p:graphicFrame>
    </p:spTree>
    <p:extLst>
      <p:ext uri="{BB962C8B-B14F-4D97-AF65-F5344CB8AC3E}">
        <p14:creationId xmlns:p14="http://schemas.microsoft.com/office/powerpoint/2010/main" val="281664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515" y="389618"/>
            <a:ext cx="1745343" cy="1325563"/>
          </a:xfrm>
          <a:solidFill>
            <a:schemeClr val="bg1">
              <a:lumMod val="95000"/>
            </a:schemeClr>
          </a:solidFill>
        </p:spPr>
        <p:txBody>
          <a:bodyPr/>
          <a:lstStyle/>
          <a:p>
            <a:r>
              <a:rPr lang="bn-IN" dirty="0" smtClean="0">
                <a:latin typeface="NikoshBAN" panose="02000000000000000000" pitchFamily="2" charset="0"/>
                <a:cs typeface="NikoshBAN" panose="02000000000000000000" pitchFamily="2" charset="0"/>
              </a:rPr>
              <a:t>মূল্যায়ন </a:t>
            </a:r>
            <a:endParaRPr lang="en-US" dirty="0">
              <a:latin typeface="NikoshBAN" panose="02000000000000000000" pitchFamily="2" charset="0"/>
              <a:cs typeface="NikoshBAN" panose="02000000000000000000" pitchFamily="2" charset="0"/>
            </a:endParaRPr>
          </a:p>
        </p:txBody>
      </p:sp>
      <p:sp>
        <p:nvSpPr>
          <p:cNvPr id="4" name="Title 1"/>
          <p:cNvSpPr txBox="1">
            <a:spLocks/>
          </p:cNvSpPr>
          <p:nvPr/>
        </p:nvSpPr>
        <p:spPr>
          <a:xfrm>
            <a:off x="2500084" y="2438061"/>
            <a:ext cx="6636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v"/>
            </a:pPr>
            <a:r>
              <a:rPr lang="bn-IN" dirty="0" smtClean="0">
                <a:solidFill>
                  <a:srgbClr val="FF0000"/>
                </a:solidFill>
                <a:latin typeface="NikoshBAN" panose="02000000000000000000" pitchFamily="2" charset="0"/>
                <a:cs typeface="NikoshBAN" panose="02000000000000000000" pitchFamily="2" charset="0"/>
              </a:rPr>
              <a:t>মানুষের মৌলিক চাহিদা কি কি?  </a:t>
            </a:r>
            <a:endParaRPr lang="en-US" dirty="0">
              <a:solidFill>
                <a:srgbClr val="FF0000"/>
              </a:solidFill>
              <a:latin typeface="NikoshBAN" panose="02000000000000000000" pitchFamily="2" charset="0"/>
              <a:cs typeface="NikoshBAN" panose="02000000000000000000" pitchFamily="2" charset="0"/>
            </a:endParaRPr>
          </a:p>
        </p:txBody>
      </p:sp>
      <p:sp>
        <p:nvSpPr>
          <p:cNvPr id="5" name="Title 1"/>
          <p:cNvSpPr txBox="1">
            <a:spLocks/>
          </p:cNvSpPr>
          <p:nvPr/>
        </p:nvSpPr>
        <p:spPr>
          <a:xfrm>
            <a:off x="2790370" y="3763624"/>
            <a:ext cx="3668488" cy="188526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 (ক) কথা বলা।</a:t>
            </a:r>
          </a:p>
          <a:p>
            <a:r>
              <a:rPr lang="bn-IN" dirty="0" smtClean="0">
                <a:latin typeface="NikoshBAN" panose="02000000000000000000" pitchFamily="2" charset="0"/>
                <a:cs typeface="NikoshBAN" panose="02000000000000000000" pitchFamily="2" charset="0"/>
              </a:rPr>
              <a:t> (খ) ব্যবসা করা।</a:t>
            </a:r>
          </a:p>
          <a:p>
            <a:r>
              <a:rPr lang="bn-IN" dirty="0" smtClean="0">
                <a:latin typeface="NikoshBAN" panose="02000000000000000000" pitchFamily="2" charset="0"/>
                <a:cs typeface="NikoshBAN" panose="02000000000000000000" pitchFamily="2" charset="0"/>
              </a:rPr>
              <a:t> (গ) বস্ত্র।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288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3" y="688747"/>
            <a:ext cx="1088571" cy="5639481"/>
          </a:xfrm>
          <a:solidFill>
            <a:srgbClr val="FFFF00"/>
          </a:solidFill>
        </p:spPr>
        <p:txBody>
          <a:bodyPr>
            <a:noAutofit/>
          </a:bodyPr>
          <a:lstStyle/>
          <a:p>
            <a:r>
              <a:rPr lang="bn-IN" sz="7200" dirty="0" smtClean="0">
                <a:latin typeface="NikoshBAN" panose="02000000000000000000" pitchFamily="2" charset="0"/>
                <a:cs typeface="NikoshBAN" panose="02000000000000000000" pitchFamily="2" charset="0"/>
              </a:rPr>
              <a:t>একক কাজ </a:t>
            </a:r>
            <a:endParaRPr lang="en-US" sz="7200" dirty="0">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7713" y="1458005"/>
            <a:ext cx="4045403" cy="4100966"/>
          </a:xfrm>
        </p:spPr>
      </p:pic>
      <p:sp>
        <p:nvSpPr>
          <p:cNvPr id="6" name="Title 1"/>
          <p:cNvSpPr txBox="1">
            <a:spLocks/>
          </p:cNvSpPr>
          <p:nvPr/>
        </p:nvSpPr>
        <p:spPr>
          <a:xfrm>
            <a:off x="1799771" y="2648176"/>
            <a:ext cx="5907314" cy="1154568"/>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a:pPr>
            <a:r>
              <a:rPr lang="bn-IN" dirty="0" smtClean="0">
                <a:latin typeface="NikoshBAN" panose="02000000000000000000" pitchFamily="2" charset="0"/>
                <a:cs typeface="NikoshBAN" panose="02000000000000000000" pitchFamily="2" charset="0"/>
              </a:rPr>
              <a:t>কৃষি কাজের ধরন বর্ননা কর?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8303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685" y="537029"/>
            <a:ext cx="9681029" cy="5457371"/>
          </a:xfrm>
          <a:prstGeom prst="rect">
            <a:avLst/>
          </a:prstGeom>
          <a:solidFill>
            <a:srgbClr val="92D050"/>
          </a:solidFill>
        </p:spPr>
        <p:txBody>
          <a:bodyPr wrap="square" rtlCol="0">
            <a:spAutoFit/>
          </a:bodyPr>
          <a:lstStyle/>
          <a:p>
            <a:endParaRPr lang="en-US" dirty="0"/>
          </a:p>
        </p:txBody>
      </p:sp>
      <p:sp>
        <p:nvSpPr>
          <p:cNvPr id="2" name="Title 1"/>
          <p:cNvSpPr>
            <a:spLocks noGrp="1"/>
          </p:cNvSpPr>
          <p:nvPr>
            <p:ph type="title"/>
          </p:nvPr>
        </p:nvSpPr>
        <p:spPr>
          <a:xfrm>
            <a:off x="3793670" y="1008062"/>
            <a:ext cx="2543629" cy="1325563"/>
          </a:xfrm>
          <a:solidFill>
            <a:schemeClr val="accent2">
              <a:lumMod val="60000"/>
              <a:lumOff val="40000"/>
            </a:schemeClr>
          </a:solidFill>
        </p:spPr>
        <p:txBody>
          <a:bodyPr/>
          <a:lstStyle/>
          <a:p>
            <a:r>
              <a:rPr lang="bn-IN" dirty="0" smtClean="0">
                <a:latin typeface="NikoshBAN" panose="02000000000000000000" pitchFamily="2" charset="0"/>
                <a:cs typeface="NikoshBAN" panose="02000000000000000000" pitchFamily="2" charset="0"/>
              </a:rPr>
              <a:t>বাড়ির কাজ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362200" y="3410857"/>
            <a:ext cx="5910943" cy="812800"/>
          </a:xfrm>
          <a:solidFill>
            <a:schemeClr val="accent2">
              <a:lumMod val="60000"/>
              <a:lumOff val="40000"/>
            </a:schemeClr>
          </a:solidFill>
        </p:spPr>
        <p:txBody>
          <a:bodyPr>
            <a:normAutofit/>
          </a:bodyPr>
          <a:lstStyle/>
          <a:p>
            <a:r>
              <a:rPr lang="bn-IN" sz="4400" dirty="0" smtClean="0">
                <a:solidFill>
                  <a:srgbClr val="FF0000"/>
                </a:solidFill>
                <a:latin typeface="NikoshBAN" panose="02000000000000000000" pitchFamily="2" charset="0"/>
                <a:cs typeface="NikoshBAN" panose="02000000000000000000" pitchFamily="2" charset="0"/>
              </a:rPr>
              <a:t>কৃষি কাজের পরিধি বর্ননা কর?</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464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3652" y="383738"/>
            <a:ext cx="9216572" cy="5973519"/>
          </a:xfrm>
          <a:prstGeom prst="rect">
            <a:avLst/>
          </a:prstGeom>
          <a:solidFill>
            <a:srgbClr val="92D050"/>
          </a:solidFill>
        </p:spPr>
        <p:txBody>
          <a:bodyPr wrap="square" rtlCol="0">
            <a:spAutoFit/>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4308" y="2499088"/>
            <a:ext cx="4659702" cy="3109232"/>
          </a:xfrm>
        </p:spPr>
      </p:pic>
      <p:sp>
        <p:nvSpPr>
          <p:cNvPr id="4" name="Content Placeholder 4"/>
          <p:cNvSpPr>
            <a:spLocks noGrp="1"/>
          </p:cNvSpPr>
          <p:nvPr>
            <p:ph type="title"/>
          </p:nvPr>
        </p:nvSpPr>
        <p:spPr>
          <a:xfrm>
            <a:off x="2235199" y="383738"/>
            <a:ext cx="6854371" cy="2391424"/>
          </a:xfrm>
          <a:prstGeom prst="rect">
            <a:avLst/>
          </a:prstGeom>
          <a:noFill/>
        </p:spPr>
        <p:txBody>
          <a:bodyPr wrap="square" lIns="91440" tIns="45720" rIns="91440" bIns="45720">
            <a:spAutoFit/>
          </a:bodyPr>
          <a:lstStyle/>
          <a:p>
            <a:pPr marL="0" indent="0" algn="ctr">
              <a:buNone/>
            </a:pPr>
            <a:r>
              <a:rPr lang="bn-IN" sz="166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ধ</a:t>
            </a:r>
            <a:r>
              <a:rPr lang="bn-IN" sz="1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ন্য</a:t>
            </a:r>
            <a:r>
              <a:rPr lang="bn-IN" sz="1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বা</a:t>
            </a:r>
            <a:r>
              <a:rPr lang="bn-IN" sz="16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 </a:t>
            </a:r>
            <a:endParaRPr lang="en-US" sz="1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664" y="2499088"/>
            <a:ext cx="4659702" cy="3109232"/>
          </a:xfrm>
          <a:prstGeom prst="rect">
            <a:avLst/>
          </a:prstGeom>
        </p:spPr>
      </p:pic>
      <p:sp>
        <p:nvSpPr>
          <p:cNvPr id="8" name="Content Placeholder 4"/>
          <p:cNvSpPr txBox="1">
            <a:spLocks/>
          </p:cNvSpPr>
          <p:nvPr/>
        </p:nvSpPr>
        <p:spPr>
          <a:xfrm>
            <a:off x="2324555" y="383738"/>
            <a:ext cx="6854371" cy="239142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16600" b="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ধ</a:t>
            </a:r>
            <a:r>
              <a:rPr lang="bn-IN" sz="16600" b="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ন্য</a:t>
            </a:r>
            <a:r>
              <a:rPr lang="bn-IN" sz="166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বা</a:t>
            </a:r>
            <a:r>
              <a:rPr lang="bn-IN" sz="1660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 </a:t>
            </a:r>
            <a:endParaRPr lang="en-US" sz="1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791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3732" y="1118452"/>
            <a:ext cx="2946399"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শিক্ষক পরিচিতি </a:t>
            </a:r>
            <a:endParaRPr lang="en-US" sz="4000" dirty="0">
              <a:latin typeface="NikoshBAN" panose="02000000000000000000" pitchFamily="2" charset="0"/>
              <a:cs typeface="NikoshBAN" panose="02000000000000000000" pitchFamily="2" charset="0"/>
            </a:endParaRPr>
          </a:p>
        </p:txBody>
      </p:sp>
      <p:sp>
        <p:nvSpPr>
          <p:cNvPr id="5" name="Title 3"/>
          <p:cNvSpPr txBox="1">
            <a:spLocks/>
          </p:cNvSpPr>
          <p:nvPr/>
        </p:nvSpPr>
        <p:spPr>
          <a:xfrm>
            <a:off x="433736" y="2392824"/>
            <a:ext cx="4586392" cy="3510705"/>
          </a:xfrm>
          <a:prstGeom prst="rect">
            <a:avLst/>
          </a:prstGeom>
          <a:solidFill>
            <a:srgbClr val="FF000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bn-IN" sz="3600" b="1" dirty="0" smtClean="0">
                <a:solidFill>
                  <a:schemeClr val="bg1">
                    <a:lumMod val="85000"/>
                    <a:lumOff val="15000"/>
                  </a:schemeClr>
                </a:solidFill>
                <a:latin typeface="Times New Roman" panose="02020603050405020304" pitchFamily="18" charset="0"/>
                <a:cs typeface="NikoshBAN" panose="02000000000000000000" pitchFamily="2" charset="0"/>
              </a:rPr>
              <a:t>মাওলানা মোঃ আব্দুর রব</a:t>
            </a:r>
          </a:p>
          <a:p>
            <a:pPr marL="0" indent="0" algn="ctr">
              <a:lnSpc>
                <a:spcPct val="100000"/>
              </a:lnSpc>
              <a:spcBef>
                <a:spcPts val="0"/>
              </a:spcBef>
              <a:buFont typeface="Arial" panose="020B0604020202020204" pitchFamily="34" charset="0"/>
              <a:buNone/>
            </a:pPr>
            <a:r>
              <a:rPr lang="bn-IN" sz="3200" dirty="0" smtClean="0">
                <a:solidFill>
                  <a:schemeClr val="bg1">
                    <a:lumMod val="85000"/>
                    <a:lumOff val="15000"/>
                  </a:schemeClr>
                </a:solidFill>
                <a:latin typeface="Times New Roman" panose="02020603050405020304" pitchFamily="18" charset="0"/>
                <a:cs typeface="NikoshBAN" panose="02000000000000000000" pitchFamily="2" charset="0"/>
              </a:rPr>
              <a:t>    </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 এম.এম,এম.এ,বি</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 বি</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এড,এম</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এড )</a:t>
            </a:r>
          </a:p>
          <a:p>
            <a:pPr marL="0" indent="0" algn="ctr">
              <a:lnSpc>
                <a:spcPct val="100000"/>
              </a:lnSpc>
              <a:spcBef>
                <a:spcPts val="600"/>
              </a:spcBef>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 প্রভাষক (আরবী)</a:t>
            </a:r>
          </a:p>
          <a:p>
            <a:pPr marL="0" indent="0" algn="ctr">
              <a:lnSpc>
                <a:spcPct val="100000"/>
              </a:lnSpc>
              <a:spcBef>
                <a:spcPts val="600"/>
              </a:spcBef>
              <a:buFont typeface="Arial" panose="020B0604020202020204" pitchFamily="34" charset="0"/>
              <a:buNone/>
            </a:pPr>
            <a:r>
              <a:rPr lang="en-US" sz="2400" dirty="0" smtClean="0">
                <a:solidFill>
                  <a:schemeClr val="bg1">
                    <a:lumMod val="85000"/>
                    <a:lumOff val="15000"/>
                  </a:schemeClr>
                </a:solidFill>
                <a:latin typeface="Times New Roman" panose="02020603050405020304" pitchFamily="18" charset="0"/>
                <a:cs typeface="Times New Roman" panose="02020603050405020304" pitchFamily="18" charset="0"/>
              </a:rPr>
              <a:t>  </a:t>
            </a:r>
            <a:r>
              <a:rPr lang="bn-IN" dirty="0" smtClean="0">
                <a:solidFill>
                  <a:schemeClr val="bg1">
                    <a:lumMod val="85000"/>
                    <a:lumOff val="15000"/>
                  </a:schemeClr>
                </a:solidFill>
                <a:latin typeface="Times New Roman" panose="02020603050405020304" pitchFamily="18" charset="0"/>
                <a:cs typeface="NikoshBAN" panose="02000000000000000000" pitchFamily="2" charset="0"/>
              </a:rPr>
              <a:t>বুরাইয়া কামিল (এম,এ) মাদরাসা</a:t>
            </a:r>
          </a:p>
          <a:p>
            <a:pPr marL="0" indent="0" algn="ctr">
              <a:lnSpc>
                <a:spcPct val="100000"/>
              </a:lnSpc>
              <a:spcBef>
                <a:spcPts val="600"/>
              </a:spcBef>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ছাতক,সুনামগঞ্জ</a:t>
            </a:r>
            <a:r>
              <a:rPr lang="bn-IN" sz="3200" dirty="0" smtClean="0">
                <a:solidFill>
                  <a:schemeClr val="bg1">
                    <a:lumMod val="85000"/>
                    <a:lumOff val="15000"/>
                  </a:schemeClr>
                </a:solidFill>
                <a:latin typeface="Times New Roman" panose="02020603050405020304" pitchFamily="18" charset="0"/>
                <a:cs typeface="NikoshBAN" panose="02000000000000000000" pitchFamily="2" charset="0"/>
              </a:rPr>
              <a:t>।</a:t>
            </a:r>
          </a:p>
          <a:p>
            <a:pPr marL="0" indent="0" algn="ctr">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মোবাইলঃ </a:t>
            </a:r>
            <a:r>
              <a:rPr lang="bn-IN" sz="2400" b="1" dirty="0" smtClean="0">
                <a:solidFill>
                  <a:schemeClr val="bg1">
                    <a:lumMod val="85000"/>
                    <a:lumOff val="15000"/>
                  </a:schemeClr>
                </a:solidFill>
                <a:latin typeface="Times New Roman" panose="02020603050405020304" pitchFamily="18" charset="0"/>
                <a:cs typeface="NikoshBAN" panose="02000000000000000000" pitchFamily="2" charset="0"/>
              </a:rPr>
              <a:t>০১৭১৫-২৭৮৫৫৬</a:t>
            </a:r>
            <a:r>
              <a:rPr lang="en-US" sz="3200" dirty="0" smtClean="0">
                <a:solidFill>
                  <a:schemeClr val="bg1">
                    <a:lumMod val="85000"/>
                    <a:lumOff val="15000"/>
                  </a:schemeClr>
                </a:solidFill>
                <a:latin typeface="Times New Roman" panose="02020603050405020304" pitchFamily="18" charset="0"/>
                <a:cs typeface="Times New Roman" panose="02020603050405020304" pitchFamily="18" charset="0"/>
              </a:rPr>
              <a:t/>
            </a:r>
            <a:br>
              <a:rPr lang="en-US" sz="3200" dirty="0" smtClean="0">
                <a:solidFill>
                  <a:schemeClr val="bg1">
                    <a:lumMod val="85000"/>
                    <a:lumOff val="15000"/>
                  </a:schemeClr>
                </a:solidFill>
                <a:latin typeface="Times New Roman" panose="02020603050405020304" pitchFamily="18" charset="0"/>
                <a:cs typeface="Times New Roman" panose="02020603050405020304" pitchFamily="18" charset="0"/>
              </a:rPr>
            </a:b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email:abdurrob1985@gmail.com</a:t>
            </a: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 </a:t>
            </a:r>
            <a:endParaRPr lang="bn-IN" dirty="0" smtClean="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6" name="Content Placeholder 5"/>
          <p:cNvSpPr txBox="1">
            <a:spLocks/>
          </p:cNvSpPr>
          <p:nvPr/>
        </p:nvSpPr>
        <p:spPr>
          <a:xfrm>
            <a:off x="6614885" y="2392825"/>
            <a:ext cx="5254172" cy="3510704"/>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sz="3200" dirty="0" smtClean="0">
                <a:solidFill>
                  <a:srgbClr val="002060"/>
                </a:solidFill>
                <a:latin typeface="NikoshBAN" panose="02000000000000000000" pitchFamily="2" charset="0"/>
                <a:cs typeface="NikoshBAN" panose="02000000000000000000" pitchFamily="2" charset="0"/>
              </a:rPr>
              <a:t>   </a:t>
            </a:r>
            <a:r>
              <a:rPr lang="bn-IN" sz="3200" b="1" dirty="0" smtClean="0">
                <a:solidFill>
                  <a:srgbClr val="002060"/>
                </a:solidFill>
                <a:latin typeface="NikoshBAN" panose="02000000000000000000" pitchFamily="2" charset="0"/>
                <a:cs typeface="NikoshBAN" panose="02000000000000000000" pitchFamily="2" charset="0"/>
              </a:rPr>
              <a:t>বিষয়ঃ </a:t>
            </a:r>
            <a:r>
              <a:rPr lang="bn-IN" sz="3200" b="1" dirty="0">
                <a:solidFill>
                  <a:srgbClr val="002060"/>
                </a:solidFill>
                <a:latin typeface="NikoshBAN" panose="02000000000000000000" pitchFamily="2" charset="0"/>
                <a:cs typeface="NikoshBAN" panose="02000000000000000000" pitchFamily="2" charset="0"/>
              </a:rPr>
              <a:t>আকাইদ ও ফিকহ</a:t>
            </a:r>
          </a:p>
          <a:p>
            <a:pPr marL="0" indent="0">
              <a:buNone/>
            </a:pPr>
            <a:r>
              <a:rPr lang="bn-IN" sz="3200" dirty="0">
                <a:solidFill>
                  <a:srgbClr val="002060"/>
                </a:solidFill>
                <a:latin typeface="NikoshBAN" panose="02000000000000000000" pitchFamily="2" charset="0"/>
                <a:cs typeface="NikoshBAN" panose="02000000000000000000" pitchFamily="2" charset="0"/>
              </a:rPr>
              <a:t>   শ্রেণিঃ দাখিল </a:t>
            </a:r>
            <a:r>
              <a:rPr lang="en-US" sz="3200" dirty="0" err="1" smtClean="0">
                <a:solidFill>
                  <a:srgbClr val="002060"/>
                </a:solidFill>
                <a:latin typeface="NikoshBAN" panose="02000000000000000000" pitchFamily="2" charset="0"/>
                <a:cs typeface="NikoshBAN" panose="02000000000000000000" pitchFamily="2" charset="0"/>
              </a:rPr>
              <a:t>ষষ্ট</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১ম অধ্যায়ঃ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আমাদের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জীবনে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কৃষি</a:t>
            </a:r>
            <a:r>
              <a:rPr lang="en-US" sz="3200" dirty="0" smtClean="0">
                <a:solidFill>
                  <a:srgbClr val="002060"/>
                </a:solidFill>
                <a:latin typeface="NikoshBAN" panose="02000000000000000000" pitchFamily="2" charset="0"/>
                <a:cs typeface="NikoshBAN" panose="02000000000000000000" pitchFamily="2" charset="0"/>
              </a:rPr>
              <a:t> </a:t>
            </a:r>
            <a:endParaRPr lang="bn-IN" sz="3200" dirty="0" smtClean="0">
              <a:solidFill>
                <a:srgbClr val="002060"/>
              </a:solidFill>
              <a:latin typeface="NikoshBAN" panose="02000000000000000000" pitchFamily="2" charset="0"/>
              <a:cs typeface="NikoshBAN" panose="02000000000000000000" pitchFamily="2" charset="0"/>
            </a:endParaRPr>
          </a:p>
          <a:p>
            <a:pPr marL="0" indent="0">
              <a:buNone/>
            </a:pPr>
            <a:r>
              <a:rPr lang="bn-IN" sz="3200" dirty="0" smtClean="0">
                <a:solidFill>
                  <a:srgbClr val="002060"/>
                </a:solidFill>
                <a:latin typeface="NikoshBAN" panose="02000000000000000000" pitchFamily="2" charset="0"/>
                <a:cs typeface="NikoshBAN" panose="02000000000000000000" pitchFamily="2" charset="0"/>
              </a:rPr>
              <a:t>   </a:t>
            </a:r>
            <a:r>
              <a:rPr lang="bn-IN" sz="3200" dirty="0">
                <a:solidFill>
                  <a:srgbClr val="002060"/>
                </a:solidFill>
                <a:latin typeface="NikoshBAN" panose="02000000000000000000" pitchFamily="2" charset="0"/>
                <a:cs typeface="NikoshBAN" panose="02000000000000000000" pitchFamily="2" charset="0"/>
              </a:rPr>
              <a:t>সময়ঃ</a:t>
            </a:r>
            <a:r>
              <a:rPr lang="bn-BD" sz="3200" dirty="0">
                <a:solidFill>
                  <a:srgbClr val="002060"/>
                </a:solidFill>
                <a:latin typeface="NikoshBAN" panose="02000000000000000000" pitchFamily="2" charset="0"/>
                <a:cs typeface="NikoshBAN" panose="02000000000000000000" pitchFamily="2" charset="0"/>
              </a:rPr>
              <a:t> ৪</a:t>
            </a:r>
            <a:r>
              <a:rPr lang="bn-IN" sz="3200" dirty="0">
                <a:solidFill>
                  <a:srgbClr val="002060"/>
                </a:solidFill>
                <a:latin typeface="NikoshBAN" panose="02000000000000000000" pitchFamily="2" charset="0"/>
                <a:cs typeface="NikoshBAN" panose="02000000000000000000" pitchFamily="2" charset="0"/>
              </a:rPr>
              <a:t>০</a:t>
            </a:r>
            <a:r>
              <a:rPr lang="bn-BD" sz="3200" dirty="0">
                <a:solidFill>
                  <a:srgbClr val="002060"/>
                </a:solidFill>
                <a:latin typeface="NikoshBAN" panose="02000000000000000000" pitchFamily="2" charset="0"/>
                <a:cs typeface="NikoshBAN" panose="02000000000000000000" pitchFamily="2" charset="0"/>
              </a:rPr>
              <a:t> মিনিট </a:t>
            </a:r>
            <a:endParaRPr lang="bn-IN" sz="3200" dirty="0">
              <a:solidFill>
                <a:srgbClr val="002060"/>
              </a:solidFill>
              <a:latin typeface="NikoshBAN" panose="02000000000000000000" pitchFamily="2" charset="0"/>
              <a:cs typeface="NikoshBAN" panose="02000000000000000000" pitchFamily="2" charset="0"/>
            </a:endParaRPr>
          </a:p>
          <a:p>
            <a:pPr marL="0" indent="0">
              <a:buNone/>
            </a:pPr>
            <a:endParaRPr lang="en-US" sz="3200" dirty="0">
              <a:solidFill>
                <a:srgbClr val="002060"/>
              </a:solidFill>
              <a:latin typeface="NikoshBAN" panose="02000000000000000000" pitchFamily="2" charset="0"/>
              <a:cs typeface="NikoshBAN" panose="02000000000000000000" pitchFamily="2" charset="0"/>
            </a:endParaRPr>
          </a:p>
        </p:txBody>
      </p:sp>
      <p:sp>
        <p:nvSpPr>
          <p:cNvPr id="7" name="Text Placeholder 4"/>
          <p:cNvSpPr txBox="1">
            <a:spLocks/>
          </p:cNvSpPr>
          <p:nvPr/>
        </p:nvSpPr>
        <p:spPr>
          <a:xfrm>
            <a:off x="7507513" y="1118452"/>
            <a:ext cx="2917372" cy="631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NikoshBAN" panose="02000000000000000000" pitchFamily="2" charset="0"/>
                <a:cs typeface="NikoshBAN" panose="02000000000000000000" pitchFamily="2" charset="0"/>
              </a:rPr>
              <a:t>  </a:t>
            </a:r>
            <a:r>
              <a:rPr lang="en-US" sz="4000" dirty="0" err="1">
                <a:solidFill>
                  <a:schemeClr val="tx1">
                    <a:lumMod val="95000"/>
                    <a:lumOff val="5000"/>
                  </a:schemeClr>
                </a:solidFill>
                <a:latin typeface="NikoshBAN" panose="02000000000000000000" pitchFamily="2" charset="0"/>
                <a:cs typeface="NikoshBAN" panose="02000000000000000000" pitchFamily="2" charset="0"/>
              </a:rPr>
              <a:t>পাঠ</a:t>
            </a:r>
            <a:r>
              <a:rPr lang="bn-IN" sz="4000" dirty="0">
                <a:solidFill>
                  <a:schemeClr val="tx1">
                    <a:lumMod val="95000"/>
                    <a:lumOff val="5000"/>
                  </a:schemeClr>
                </a:solidFill>
                <a:latin typeface="NikoshBAN" panose="02000000000000000000" pitchFamily="2" charset="0"/>
                <a:cs typeface="NikoshBAN" panose="02000000000000000000" pitchFamily="2" charset="0"/>
              </a:rPr>
              <a:t> </a:t>
            </a:r>
            <a:r>
              <a:rPr lang="en-US" sz="4000" dirty="0" err="1">
                <a:solidFill>
                  <a:schemeClr val="tx1">
                    <a:lumMod val="95000"/>
                    <a:lumOff val="5000"/>
                  </a:schemeClr>
                </a:solidFill>
                <a:latin typeface="NikoshBAN" panose="02000000000000000000" pitchFamily="2" charset="0"/>
                <a:cs typeface="NikoshBAN" panose="02000000000000000000" pitchFamily="2" charset="0"/>
              </a:rPr>
              <a:t>পরিচিতি</a:t>
            </a:r>
            <a:endParaRPr lang="en-US" sz="44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8" name="4-Point Star 7"/>
          <p:cNvSpPr/>
          <p:nvPr/>
        </p:nvSpPr>
        <p:spPr>
          <a:xfrm>
            <a:off x="5283200" y="3048000"/>
            <a:ext cx="1132114" cy="2002971"/>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9"/>
            <a:ext cx="2177143" cy="115880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857" y="0"/>
            <a:ext cx="2177143" cy="115880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487" y="28486"/>
            <a:ext cx="2177143" cy="1158805"/>
          </a:xfrm>
          <a:prstGeom prst="rect">
            <a:avLst/>
          </a:prstGeom>
        </p:spPr>
      </p:pic>
    </p:spTree>
    <p:extLst>
      <p:ext uri="{BB962C8B-B14F-4D97-AF65-F5344CB8AC3E}">
        <p14:creationId xmlns:p14="http://schemas.microsoft.com/office/powerpoint/2010/main" val="413392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circle(in)">
                                      <p:cBhvr>
                                        <p:cTn id="4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709" y="1988457"/>
            <a:ext cx="8083153" cy="4766108"/>
          </a:xfrm>
          <a:prstGeom prst="rect">
            <a:avLst/>
          </a:prstGeom>
        </p:spPr>
      </p:pic>
      <p:sp>
        <p:nvSpPr>
          <p:cNvPr id="5" name="Text Placeholder 3"/>
          <p:cNvSpPr txBox="1">
            <a:spLocks/>
          </p:cNvSpPr>
          <p:nvPr/>
        </p:nvSpPr>
        <p:spPr>
          <a:xfrm>
            <a:off x="854303" y="2409371"/>
            <a:ext cx="4225698" cy="1030515"/>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5400" dirty="0">
              <a:solidFill>
                <a:schemeClr val="bg2">
                  <a:lumMod val="25000"/>
                </a:schemeClr>
              </a:solidFill>
              <a:latin typeface="NikoshBAN" panose="02000000000000000000" pitchFamily="2" charset="0"/>
              <a:cs typeface="NikoshBAN" panose="02000000000000000000" pitchFamily="2" charset="0"/>
            </a:endParaRPr>
          </a:p>
        </p:txBody>
      </p:sp>
      <p:sp>
        <p:nvSpPr>
          <p:cNvPr id="7" name="Text Placeholder 3"/>
          <p:cNvSpPr txBox="1">
            <a:spLocks/>
          </p:cNvSpPr>
          <p:nvPr/>
        </p:nvSpPr>
        <p:spPr>
          <a:xfrm>
            <a:off x="752703" y="2627086"/>
            <a:ext cx="4225698" cy="1030515"/>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5400" dirty="0" smtClean="0">
                <a:solidFill>
                  <a:schemeClr val="bg2">
                    <a:lumMod val="25000"/>
                  </a:schemeClr>
                </a:solidFill>
                <a:latin typeface="NikoshBAN" panose="02000000000000000000" pitchFamily="2" charset="0"/>
                <a:cs typeface="NikoshBAN" panose="02000000000000000000" pitchFamily="2" charset="0"/>
              </a:rPr>
              <a:t> </a:t>
            </a:r>
            <a:endParaRPr lang="en-US" sz="5400" dirty="0">
              <a:solidFill>
                <a:schemeClr val="bg2">
                  <a:lumMod val="25000"/>
                </a:schemeClr>
              </a:solidFill>
              <a:latin typeface="NikoshBAN" panose="02000000000000000000" pitchFamily="2" charset="0"/>
              <a:cs typeface="NikoshBAN" panose="02000000000000000000" pitchFamily="2" charset="0"/>
            </a:endParaRPr>
          </a:p>
        </p:txBody>
      </p:sp>
      <p:sp>
        <p:nvSpPr>
          <p:cNvPr id="4" name="Text Placeholder 3"/>
          <p:cNvSpPr txBox="1">
            <a:spLocks/>
          </p:cNvSpPr>
          <p:nvPr/>
        </p:nvSpPr>
        <p:spPr>
          <a:xfrm>
            <a:off x="3119552" y="453556"/>
            <a:ext cx="5894840" cy="870857"/>
          </a:xfrm>
          <a:prstGeom prst="rect">
            <a:avLst/>
          </a:prstGeom>
          <a:solidFill>
            <a:schemeClr val="tx1"/>
          </a:solid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bn-IN"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আজকের</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পড়া</a:t>
            </a:r>
            <a:r>
              <a:rPr lang="en-US" sz="5400" dirty="0" smtClean="0">
                <a:solidFill>
                  <a:srgbClr val="FF0000"/>
                </a:solidFill>
                <a:latin typeface="NikoshBAN" panose="02000000000000000000" pitchFamily="2" charset="0"/>
                <a:cs typeface="NikoshBAN" panose="02000000000000000000" pitchFamily="2" charset="0"/>
              </a:rPr>
              <a:t> </a:t>
            </a:r>
            <a:endParaRPr lang="en-US" sz="5400" dirty="0">
              <a:solidFill>
                <a:srgbClr val="FF0000"/>
              </a:solidFill>
              <a:latin typeface="NikoshBAN" panose="02000000000000000000" pitchFamily="2" charset="0"/>
              <a:cs typeface="NikoshBAN" panose="02000000000000000000" pitchFamily="2" charset="0"/>
            </a:endParaRPr>
          </a:p>
        </p:txBody>
      </p:sp>
      <p:sp>
        <p:nvSpPr>
          <p:cNvPr id="6" name="Text Placeholder 3"/>
          <p:cNvSpPr txBox="1">
            <a:spLocks/>
          </p:cNvSpPr>
          <p:nvPr/>
        </p:nvSpPr>
        <p:spPr>
          <a:xfrm>
            <a:off x="3376244" y="1324413"/>
            <a:ext cx="5894840" cy="586009"/>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5400" dirty="0" err="1" smtClean="0">
                <a:solidFill>
                  <a:srgbClr val="FF0000"/>
                </a:solidFill>
                <a:latin typeface="NikoshBAN" panose="02000000000000000000" pitchFamily="2" charset="0"/>
                <a:cs typeface="NikoshBAN" panose="02000000000000000000" pitchFamily="2" charset="0"/>
              </a:rPr>
              <a:t>আমাদের</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জীবনে</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কৃষি</a:t>
            </a:r>
            <a:r>
              <a:rPr lang="en-US" sz="5400" dirty="0" smtClean="0">
                <a:solidFill>
                  <a:srgbClr val="FF0000"/>
                </a:solidFill>
                <a:latin typeface="NikoshBAN" panose="02000000000000000000" pitchFamily="2" charset="0"/>
                <a:cs typeface="NikoshBAN" panose="02000000000000000000" pitchFamily="2" charset="0"/>
              </a:rPr>
              <a:t> </a:t>
            </a:r>
            <a:endParaRPr lang="en-US" sz="5400" dirty="0">
              <a:solidFill>
                <a:srgbClr val="FF0000"/>
              </a:solidFill>
              <a:latin typeface="NikoshBAN" panose="02000000000000000000" pitchFamily="2" charset="0"/>
              <a:cs typeface="NikoshBAN" panose="02000000000000000000" pitchFamily="2" charset="0"/>
            </a:endParaRPr>
          </a:p>
        </p:txBody>
      </p:sp>
      <p:sp>
        <p:nvSpPr>
          <p:cNvPr id="8" name="Text Placeholder 3"/>
          <p:cNvSpPr txBox="1">
            <a:spLocks/>
          </p:cNvSpPr>
          <p:nvPr/>
        </p:nvSpPr>
        <p:spPr>
          <a:xfrm>
            <a:off x="1449388" y="4833268"/>
            <a:ext cx="4225698" cy="1030515"/>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5400" dirty="0">
              <a:solidFill>
                <a:schemeClr val="bg2">
                  <a:lumMod val="25000"/>
                </a:schemeClr>
              </a:solidFill>
              <a:latin typeface="NikoshBAN" panose="02000000000000000000" pitchFamily="2" charset="0"/>
              <a:cs typeface="NikoshBAN" panose="02000000000000000000" pitchFamily="2" charset="0"/>
            </a:endParaRPr>
          </a:p>
        </p:txBody>
      </p:sp>
      <p:sp>
        <p:nvSpPr>
          <p:cNvPr id="9" name="Text Placeholder 3"/>
          <p:cNvSpPr txBox="1">
            <a:spLocks/>
          </p:cNvSpPr>
          <p:nvPr/>
        </p:nvSpPr>
        <p:spPr>
          <a:xfrm>
            <a:off x="854303" y="3730177"/>
            <a:ext cx="4225698" cy="1030515"/>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5400" dirty="0" smtClean="0">
                <a:solidFill>
                  <a:schemeClr val="bg2">
                    <a:lumMod val="25000"/>
                  </a:schemeClr>
                </a:solidFill>
                <a:latin typeface="NikoshBAN" panose="02000000000000000000" pitchFamily="2" charset="0"/>
                <a:cs typeface="NikoshBAN" panose="02000000000000000000" pitchFamily="2" charset="0"/>
              </a:rPr>
              <a:t> </a:t>
            </a:r>
            <a:endParaRPr lang="en-US" sz="5400" dirty="0">
              <a:solidFill>
                <a:schemeClr val="bg2">
                  <a:lumMod val="2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986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55662" y="551543"/>
            <a:ext cx="1968468" cy="766231"/>
          </a:xfrm>
          <a:prstGeom prst="rect">
            <a:avLst/>
          </a:prstGeom>
          <a:solidFill>
            <a:schemeClr val="bg2">
              <a:lumMod val="2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IN" dirty="0" smtClean="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শিখন ফল </a:t>
            </a:r>
            <a:endParaRPr lang="en-US"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5" name="Title 1"/>
          <p:cNvSpPr txBox="1">
            <a:spLocks/>
          </p:cNvSpPr>
          <p:nvPr/>
        </p:nvSpPr>
        <p:spPr bwMode="gray">
          <a:xfrm>
            <a:off x="1634051" y="1901977"/>
            <a:ext cx="7321264" cy="10147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v"/>
            </a:pPr>
            <a:r>
              <a:rPr lang="bn-IN" sz="4400" dirty="0" smtClean="0">
                <a:solidFill>
                  <a:srgbClr val="FF0000"/>
                </a:solidFill>
                <a:latin typeface="NikoshBAN" panose="02000000000000000000" pitchFamily="2" charset="0"/>
                <a:cs typeface="NikoshBAN" panose="02000000000000000000" pitchFamily="2" charset="0"/>
              </a:rPr>
              <a:t>পাঠ শেষে তোমরা </a:t>
            </a:r>
            <a:r>
              <a:rPr lang="bn-IN" sz="4400" dirty="0">
                <a:solidFill>
                  <a:srgbClr val="FF0000"/>
                </a:solidFill>
                <a:latin typeface="NikoshBAN" panose="02000000000000000000" pitchFamily="2" charset="0"/>
                <a:cs typeface="NikoshBAN" panose="02000000000000000000" pitchFamily="2" charset="0"/>
              </a:rPr>
              <a:t>বলতে </a:t>
            </a:r>
            <a:r>
              <a:rPr lang="bn-IN" sz="4400" dirty="0" smtClean="0">
                <a:solidFill>
                  <a:srgbClr val="FF0000"/>
                </a:solidFill>
                <a:latin typeface="NikoshBAN" panose="02000000000000000000" pitchFamily="2" charset="0"/>
                <a:cs typeface="NikoshBAN" panose="02000000000000000000" pitchFamily="2" charset="0"/>
              </a:rPr>
              <a:t>পারবে...... </a:t>
            </a:r>
            <a:endParaRPr lang="en-US" sz="4400" dirty="0">
              <a:solidFill>
                <a:srgbClr val="FF0000"/>
              </a:solidFill>
              <a:latin typeface="NikoshBAN" panose="02000000000000000000" pitchFamily="2" charset="0"/>
              <a:cs typeface="NikoshBAN" panose="02000000000000000000" pitchFamily="2" charset="0"/>
            </a:endParaRPr>
          </a:p>
        </p:txBody>
      </p:sp>
      <p:sp>
        <p:nvSpPr>
          <p:cNvPr id="6" name="Title 1"/>
          <p:cNvSpPr txBox="1">
            <a:spLocks/>
          </p:cNvSpPr>
          <p:nvPr/>
        </p:nvSpPr>
        <p:spPr bwMode="gray">
          <a:xfrm>
            <a:off x="1787877" y="3193144"/>
            <a:ext cx="6700128" cy="325119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buClr>
                <a:srgbClr val="FF0000"/>
              </a:buClr>
              <a:buFont typeface="+mj-lt"/>
              <a:buAutoNum type="arabicPeriod"/>
            </a:pPr>
            <a:r>
              <a:rPr lang="bn-IN" dirty="0" smtClean="0">
                <a:solidFill>
                  <a:schemeClr val="tx1"/>
                </a:solidFill>
                <a:latin typeface="NikoshBAN" panose="02000000000000000000" pitchFamily="2" charset="0"/>
                <a:cs typeface="NikoshBAN" panose="02000000000000000000" pitchFamily="2" charset="0"/>
              </a:rPr>
              <a:t>বাংলাদেশের কৃষির পরিধি এবং পরিসর ।</a:t>
            </a:r>
          </a:p>
          <a:p>
            <a:pPr marL="742950" indent="-742950">
              <a:buClr>
                <a:srgbClr val="FF0000"/>
              </a:buClr>
              <a:buFont typeface="+mj-lt"/>
              <a:buAutoNum type="arabicPeriod"/>
            </a:pPr>
            <a:r>
              <a:rPr lang="bn-IN" dirty="0" smtClean="0">
                <a:solidFill>
                  <a:schemeClr val="tx1"/>
                </a:solidFill>
                <a:latin typeface="NikoshBAN" panose="02000000000000000000" pitchFamily="2" charset="0"/>
                <a:cs typeface="NikoshBAN" panose="02000000000000000000" pitchFamily="2" charset="0"/>
              </a:rPr>
              <a:t>কৃষি বিষয়ক </a:t>
            </a:r>
            <a:r>
              <a:rPr lang="en-US" dirty="0" err="1" smtClean="0">
                <a:solidFill>
                  <a:schemeClr val="tx1"/>
                </a:solidFill>
                <a:latin typeface="NikoshBAN" panose="02000000000000000000" pitchFamily="2" charset="0"/>
                <a:cs typeface="NikoshBAN" panose="02000000000000000000" pitchFamily="2" charset="0"/>
              </a:rPr>
              <a:t>উপকরন</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কি</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কি</a:t>
            </a:r>
            <a:r>
              <a:rPr lang="en-US" dirty="0" smtClean="0">
                <a:solidFill>
                  <a:schemeClr val="tx1"/>
                </a:solidFill>
                <a:latin typeface="NikoshBAN" panose="02000000000000000000" pitchFamily="2" charset="0"/>
                <a:cs typeface="NikoshBAN" panose="02000000000000000000" pitchFamily="2" charset="0"/>
              </a:rPr>
              <a:t> </a:t>
            </a:r>
            <a:r>
              <a:rPr lang="bn-IN" dirty="0" smtClean="0">
                <a:solidFill>
                  <a:schemeClr val="tx1"/>
                </a:solidFill>
                <a:latin typeface="NikoshBAN" panose="02000000000000000000" pitchFamily="2" charset="0"/>
                <a:cs typeface="NikoshBAN" panose="02000000000000000000" pitchFamily="2" charset="0"/>
              </a:rPr>
              <a:t>।</a:t>
            </a:r>
          </a:p>
          <a:p>
            <a:pPr marL="742950" indent="-742950">
              <a:buClr>
                <a:srgbClr val="FF0000"/>
              </a:buClr>
              <a:buFont typeface="+mj-lt"/>
              <a:buAutoNum type="arabicPeriod"/>
            </a:pPr>
            <a:r>
              <a:rPr lang="bn-IN" dirty="0" smtClean="0">
                <a:solidFill>
                  <a:schemeClr val="tx1"/>
                </a:solidFill>
                <a:latin typeface="NikoshBAN" panose="02000000000000000000" pitchFamily="2" charset="0"/>
                <a:cs typeface="NikoshBAN" panose="02000000000000000000" pitchFamily="2" charset="0"/>
              </a:rPr>
              <a:t>কৃষি কাজের প্রকার</a:t>
            </a:r>
            <a:r>
              <a:rPr lang="en-US" dirty="0" err="1" smtClean="0">
                <a:solidFill>
                  <a:schemeClr val="tx1"/>
                </a:solidFill>
                <a:latin typeface="NikoshBAN" panose="02000000000000000000" pitchFamily="2" charset="0"/>
                <a:cs typeface="NikoshBAN" panose="02000000000000000000" pitchFamily="2" charset="0"/>
              </a:rPr>
              <a:t>সমুহ</a:t>
            </a:r>
            <a:r>
              <a:rPr lang="en-US" dirty="0" smtClean="0">
                <a:solidFill>
                  <a:schemeClr val="tx1"/>
                </a:solidFill>
                <a:latin typeface="NikoshBAN" panose="02000000000000000000" pitchFamily="2" charset="0"/>
                <a:cs typeface="NikoshBAN" panose="02000000000000000000" pitchFamily="2" charset="0"/>
              </a:rPr>
              <a:t> </a:t>
            </a:r>
            <a:r>
              <a:rPr lang="bn-IN" dirty="0" smtClean="0">
                <a:solidFill>
                  <a:schemeClr val="tx1"/>
                </a:solidFill>
                <a:latin typeface="NikoshBAN" panose="02000000000000000000" pitchFamily="2" charset="0"/>
                <a:cs typeface="NikoshBAN" panose="02000000000000000000" pitchFamily="2" charset="0"/>
              </a:rPr>
              <a:t>। </a:t>
            </a:r>
          </a:p>
          <a:p>
            <a:pPr>
              <a:buClr>
                <a:srgbClr val="FF0000"/>
              </a:buClr>
            </a:pPr>
            <a:r>
              <a:rPr lang="bn-IN" dirty="0" smtClean="0">
                <a:solidFill>
                  <a:schemeClr val="tx1"/>
                </a:solidFill>
                <a:latin typeface="NikoshBAN" panose="02000000000000000000" pitchFamily="2" charset="0"/>
                <a:cs typeface="NikoshBAN" panose="02000000000000000000" pitchFamily="2" charset="0"/>
              </a:rPr>
              <a:t> </a:t>
            </a:r>
            <a:endParaRPr lang="bn-IN" dirty="0">
              <a:solidFill>
                <a:schemeClr val="tx1"/>
              </a:solidFill>
              <a:latin typeface="NikoshBAN" panose="02000000000000000000" pitchFamily="2" charset="0"/>
              <a:cs typeface="NikoshBAN" panose="02000000000000000000" pitchFamily="2" charset="0"/>
            </a:endParaRPr>
          </a:p>
          <a:p>
            <a:pPr marL="742950" indent="-742950">
              <a:buClr>
                <a:srgbClr val="FF0000"/>
              </a:buClr>
              <a:buFont typeface="+mj-lt"/>
              <a:buAutoNum type="arabicPeriod"/>
            </a:pPr>
            <a:endParaRPr lang="en-US" dirty="0" smtClean="0">
              <a:solidFill>
                <a:schemeClr val="bg1">
                  <a:lumMod val="75000"/>
                  <a:lumOff val="25000"/>
                </a:schemeClr>
              </a:solidFill>
              <a:latin typeface="NikoshBAN" panose="02000000000000000000" pitchFamily="2" charset="0"/>
              <a:cs typeface="NikoshBAN" panose="02000000000000000000" pitchFamily="2" charset="0"/>
            </a:endParaRPr>
          </a:p>
          <a:p>
            <a:pPr marL="742950" indent="-742950">
              <a:buClr>
                <a:srgbClr val="FF0000"/>
              </a:buClr>
              <a:buFont typeface="+mj-lt"/>
              <a:buAutoNum type="arabicPeriod"/>
            </a:pPr>
            <a:endParaRPr lang="en-US" dirty="0">
              <a:solidFill>
                <a:schemeClr val="bg1">
                  <a:lumMod val="75000"/>
                  <a:lumOff val="2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4828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4619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85" y="553812"/>
            <a:ext cx="2906486" cy="1187904"/>
          </a:xfrm>
        </p:spPr>
        <p:txBody>
          <a:bodyPr/>
          <a:lstStyle/>
          <a:p>
            <a:r>
              <a:rPr lang="bn-IN" dirty="0" smtClean="0">
                <a:latin typeface="NikoshBAN" panose="02000000000000000000" pitchFamily="2" charset="0"/>
                <a:cs typeface="NikoshBAN" panose="02000000000000000000" pitchFamily="2" charset="0"/>
              </a:rPr>
              <a:t>কৃষকের অবদান </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429" y="1741716"/>
            <a:ext cx="5722515" cy="380807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800" y="1741716"/>
            <a:ext cx="5001956" cy="3953214"/>
          </a:xfrm>
          <a:prstGeom prst="rect">
            <a:avLst/>
          </a:prstGeom>
        </p:spPr>
      </p:pic>
      <p:sp>
        <p:nvSpPr>
          <p:cNvPr id="6" name="Title 1"/>
          <p:cNvSpPr txBox="1">
            <a:spLocks/>
          </p:cNvSpPr>
          <p:nvPr/>
        </p:nvSpPr>
        <p:spPr>
          <a:xfrm>
            <a:off x="1825170" y="5996891"/>
            <a:ext cx="2906486" cy="59395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সরিষা ক্ষেত</a:t>
            </a:r>
            <a:endParaRPr lang="en-US" dirty="0">
              <a:latin typeface="NikoshBAN" panose="02000000000000000000" pitchFamily="2" charset="0"/>
              <a:cs typeface="NikoshBAN" panose="02000000000000000000" pitchFamily="2" charset="0"/>
            </a:endParaRPr>
          </a:p>
        </p:txBody>
      </p:sp>
      <p:sp>
        <p:nvSpPr>
          <p:cNvPr id="7" name="Title 1"/>
          <p:cNvSpPr txBox="1">
            <a:spLocks/>
          </p:cNvSpPr>
          <p:nvPr/>
        </p:nvSpPr>
        <p:spPr>
          <a:xfrm>
            <a:off x="7369627" y="5996891"/>
            <a:ext cx="2906486" cy="59395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ধান ক্ষেত</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252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449944"/>
            <a:ext cx="8998857" cy="1864292"/>
          </a:xfrm>
          <a:solidFill>
            <a:srgbClr val="FFFF00"/>
          </a:solidFill>
        </p:spPr>
        <p:txBody>
          <a:bodyPr>
            <a:normAutofit fontScale="90000"/>
          </a:bodyPr>
          <a:lstStyle/>
          <a:p>
            <a:r>
              <a:rPr lang="bn-IN" dirty="0" smtClean="0">
                <a:latin typeface="NikoshBAN" panose="02000000000000000000" pitchFamily="2" charset="0"/>
                <a:cs typeface="NikoshBAN" panose="02000000000000000000" pitchFamily="2" charset="0"/>
              </a:rPr>
              <a:t>বাংলাদেশ কৃষি প্রধান দেশ। আমদের জীবনে কৃষি অন্ত্যন্ত গুরুত্বপূর্ণ। খাদ্য, বস্ত্র,বাসস্থান ও সাস্থ্য এবং চিকিৎসা খাতে চাহিদা পূরনে আমাদের জীবনে কৃষি অন্ত্যন্ত প্রয়োজনীয়।  </a:t>
            </a:r>
            <a:endParaRPr lang="en-US" dirty="0">
              <a:latin typeface="NikoshBAN" panose="02000000000000000000" pitchFamily="2" charset="0"/>
              <a:cs typeface="NikoshBAN" panose="02000000000000000000" pitchFamily="2" charset="0"/>
            </a:endParaRPr>
          </a:p>
        </p:txBody>
      </p:sp>
      <p:sp>
        <p:nvSpPr>
          <p:cNvPr id="5" name="Rectangle 4"/>
          <p:cNvSpPr/>
          <p:nvPr/>
        </p:nvSpPr>
        <p:spPr>
          <a:xfrm>
            <a:off x="928914" y="2549665"/>
            <a:ext cx="9027886" cy="1938992"/>
          </a:xfrm>
          <a:prstGeom prst="rect">
            <a:avLst/>
          </a:prstGeom>
          <a:solidFill>
            <a:srgbClr val="92D050"/>
          </a:solidFill>
        </p:spPr>
        <p:txBody>
          <a:bodyPr wrap="square">
            <a:spAutoFit/>
          </a:bodyPr>
          <a:lstStyle/>
          <a:p>
            <a:pPr marL="742950" indent="-742950">
              <a:buFont typeface="+mj-lt"/>
              <a:buAutoNum type="arabicPeriod"/>
            </a:pPr>
            <a:r>
              <a:rPr lang="bn-IN" sz="2400" dirty="0">
                <a:latin typeface="NikoshBAN" panose="02000000000000000000" pitchFamily="2" charset="0"/>
                <a:cs typeface="NikoshBAN" panose="02000000000000000000" pitchFamily="2" charset="0"/>
              </a:rPr>
              <a:t>সোনালী ফসল পাট,তুলা,রেশম থেকে কাপড় তৈরীর সুতা।</a:t>
            </a:r>
          </a:p>
          <a:p>
            <a:pPr marL="742950" indent="-742950">
              <a:buFont typeface="+mj-lt"/>
              <a:buAutoNum type="arabicPeriod"/>
            </a:pPr>
            <a:r>
              <a:rPr lang="bn-IN" sz="2400" dirty="0">
                <a:latin typeface="NikoshBAN" panose="02000000000000000000" pitchFamily="2" charset="0"/>
                <a:cs typeface="NikoshBAN" panose="02000000000000000000" pitchFamily="2" charset="0"/>
              </a:rPr>
              <a:t>গৃহ/বাসস্থান নির্মানের জন্য কাঠ,বাশ,গোলপাতা ইত্যাদি।</a:t>
            </a:r>
          </a:p>
          <a:p>
            <a:pPr marL="742950" indent="-742950">
              <a:buFont typeface="+mj-lt"/>
              <a:buAutoNum type="arabicPeriod"/>
            </a:pPr>
            <a:r>
              <a:rPr lang="bn-IN" sz="2400" dirty="0">
                <a:latin typeface="NikoshBAN" panose="02000000000000000000" pitchFamily="2" charset="0"/>
                <a:cs typeface="NikoshBAN" panose="02000000000000000000" pitchFamily="2" charset="0"/>
              </a:rPr>
              <a:t>শিক্ষার জন্য কাঠ ও আখের ছোবড়া,বাশ থেকে কাগজ </a:t>
            </a:r>
            <a:r>
              <a:rPr lang="bn-IN" sz="2400" dirty="0" smtClean="0">
                <a:latin typeface="NikoshBAN" panose="02000000000000000000" pitchFamily="2" charset="0"/>
                <a:cs typeface="NikoshBAN" panose="02000000000000000000" pitchFamily="2" charset="0"/>
              </a:rPr>
              <a:t>পাই।</a:t>
            </a:r>
          </a:p>
          <a:p>
            <a:pPr marL="742950" indent="-742950">
              <a:buFont typeface="+mj-lt"/>
              <a:buAutoNum type="arabicPeriod"/>
            </a:pPr>
            <a:r>
              <a:rPr lang="bn-IN" sz="2400" dirty="0" smtClean="0">
                <a:latin typeface="NikoshBAN" panose="02000000000000000000" pitchFamily="2" charset="0"/>
                <a:cs typeface="NikoshBAN" panose="02000000000000000000" pitchFamily="2" charset="0"/>
              </a:rPr>
              <a:t>চিকিৎসার জন্য আমলকি,হরতকি,বয়রা,থানকুনি বাসক ইত্যাদি থেকে ঔষধ পাই। </a:t>
            </a:r>
          </a:p>
          <a:p>
            <a:pPr marL="742950" indent="-742950">
              <a:buFont typeface="+mj-lt"/>
              <a:buAutoNum type="arabicPeriod"/>
            </a:pPr>
            <a:endParaRPr lang="en-US" sz="2400" dirty="0"/>
          </a:p>
        </p:txBody>
      </p:sp>
    </p:spTree>
    <p:extLst>
      <p:ext uri="{BB962C8B-B14F-4D97-AF65-F5344CB8AC3E}">
        <p14:creationId xmlns:p14="http://schemas.microsoft.com/office/powerpoint/2010/main" val="99543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285" y="632505"/>
            <a:ext cx="10290629" cy="5820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4886" y="1076326"/>
            <a:ext cx="9191171" cy="4932589"/>
          </a:xfrm>
        </p:spPr>
        <p:txBody>
          <a:bodyPr>
            <a:normAutofit/>
          </a:bodyPr>
          <a:lstStyle/>
          <a:p>
            <a:r>
              <a:rPr lang="bn-IN" dirty="0" smtClean="0">
                <a:latin typeface="NikoshBAN" panose="02000000000000000000" pitchFamily="2" charset="0"/>
                <a:cs typeface="NikoshBAN" panose="02000000000000000000" pitchFamily="2" charset="0"/>
              </a:rPr>
              <a:t>কৃষি একটি আদি, আধুনিক এবং অন্ত্যন্ত সম্মানজঙ্ক পেশা। কারণ এর মাধ্যমে মানুষের মৌলিক চাহিদা পূরন হয়। </a:t>
            </a:r>
            <a:br>
              <a:rPr lang="bn-IN" dirty="0" smtClean="0">
                <a:latin typeface="NikoshBAN" panose="02000000000000000000" pitchFamily="2" charset="0"/>
                <a:cs typeface="NikoshBAN" panose="02000000000000000000" pitchFamily="2" charset="0"/>
              </a:rPr>
            </a:br>
            <a:r>
              <a:rPr lang="bn-IN" dirty="0" smtClean="0">
                <a:latin typeface="NikoshBAN" panose="02000000000000000000" pitchFamily="2" charset="0"/>
                <a:cs typeface="NikoshBAN" panose="02000000000000000000" pitchFamily="2" charset="0"/>
              </a:rPr>
              <a:t>আমাদের পুষ্টিকর খাবার থেকে নিয়ে প্রাত্যাহিক খাবার সমূহ হচ্ছে কৃষি নির্ভর। কৃষিভিত্তিক বাংলাদেশ সার্বিক উন্নয়ন কৃষিনির্ভর। কৃষির উন্নতন হলে দেশের উন্নয়ন ।</a:t>
            </a:r>
            <a:br>
              <a:rPr lang="bn-IN" dirty="0" smtClean="0">
                <a:latin typeface="NikoshBAN" panose="02000000000000000000" pitchFamily="2" charset="0"/>
                <a:cs typeface="NikoshBAN" panose="02000000000000000000" pitchFamily="2" charset="0"/>
              </a:rPr>
            </a:br>
            <a:r>
              <a:rPr lang="bn-IN" dirty="0" smtClean="0">
                <a:latin typeface="NikoshBAN" panose="02000000000000000000" pitchFamily="2" charset="0"/>
                <a:cs typeface="NikoshBAN" panose="02000000000000000000" pitchFamily="2" charset="0"/>
              </a:rPr>
              <a:t>মৌলিক চাহিদা বলতে খদ্য,বস্ত্র,বাসস্থান,চিকিতসা ও শিক্ষা যা প্রত্যেকটি বিষয় কৃষির উপর নির্ভর করে।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950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201" y="5127057"/>
            <a:ext cx="2325914" cy="703717"/>
          </a:xfrm>
        </p:spPr>
        <p:txBody>
          <a:bodyPr>
            <a:normAutofit/>
          </a:bodyPr>
          <a:lstStyle/>
          <a:p>
            <a:r>
              <a:rPr lang="bn-IN" dirty="0" smtClean="0">
                <a:latin typeface="NikoshBAN" panose="02000000000000000000" pitchFamily="2" charset="0"/>
                <a:cs typeface="NikoshBAN" panose="02000000000000000000" pitchFamily="2" charset="0"/>
              </a:rPr>
              <a:t>আপেল গাছ </a:t>
            </a:r>
            <a:endParaRPr lang="en-US" dirty="0">
              <a:latin typeface="NikoshBAN" panose="02000000000000000000" pitchFamily="2" charset="0"/>
              <a:cs typeface="NikoshBAN" panose="02000000000000000000" pitchFamily="2" charset="0"/>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378" y="889337"/>
            <a:ext cx="4724289" cy="3885861"/>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547" y="889337"/>
            <a:ext cx="2317997" cy="388586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423" y="896819"/>
            <a:ext cx="3441721" cy="3878379"/>
          </a:xfrm>
          <a:prstGeom prst="rect">
            <a:avLst/>
          </a:prstGeom>
        </p:spPr>
      </p:pic>
      <p:sp>
        <p:nvSpPr>
          <p:cNvPr id="15" name="Title 1"/>
          <p:cNvSpPr txBox="1">
            <a:spLocks/>
          </p:cNvSpPr>
          <p:nvPr/>
        </p:nvSpPr>
        <p:spPr>
          <a:xfrm>
            <a:off x="1501566" y="5098026"/>
            <a:ext cx="2325914" cy="703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পুষ্টিকর ফল </a:t>
            </a:r>
            <a:endParaRPr lang="en-US" dirty="0">
              <a:latin typeface="NikoshBAN" panose="02000000000000000000" pitchFamily="2" charset="0"/>
              <a:cs typeface="NikoshBAN" panose="02000000000000000000" pitchFamily="2" charset="0"/>
            </a:endParaRPr>
          </a:p>
        </p:txBody>
      </p:sp>
      <p:sp>
        <p:nvSpPr>
          <p:cNvPr id="16" name="Title 1"/>
          <p:cNvSpPr txBox="1">
            <a:spLocks/>
          </p:cNvSpPr>
          <p:nvPr/>
        </p:nvSpPr>
        <p:spPr>
          <a:xfrm>
            <a:off x="8774856" y="4994896"/>
            <a:ext cx="2325914" cy="70371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তরি-তরকারী </a:t>
            </a:r>
            <a:endParaRPr lang="en-US" dirty="0">
              <a:latin typeface="NikoshBAN" panose="02000000000000000000" pitchFamily="2" charset="0"/>
              <a:cs typeface="NikoshBAN" panose="02000000000000000000" pitchFamily="2" charset="0"/>
            </a:endParaRPr>
          </a:p>
        </p:txBody>
      </p:sp>
      <p:sp>
        <p:nvSpPr>
          <p:cNvPr id="17" name="Title 1"/>
          <p:cNvSpPr txBox="1">
            <a:spLocks/>
          </p:cNvSpPr>
          <p:nvPr/>
        </p:nvSpPr>
        <p:spPr>
          <a:xfrm>
            <a:off x="715924" y="116114"/>
            <a:ext cx="10710220" cy="611809"/>
          </a:xfrm>
          <a:prstGeom prst="rect">
            <a:avLst/>
          </a:prstGeom>
          <a:solidFill>
            <a:srgbClr val="FFFF0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কৃষি অন্তভূক্ত বিষয়গুলো যেমন ফল-মুল, শাক-সবজি,পশু-পাখি, ম</a:t>
            </a:r>
            <a:r>
              <a:rPr lang="en-US" sz="6200" dirty="0" smtClean="0">
                <a:latin typeface="ArhialkhanMJ" panose="00000400000000000000" pitchFamily="2" charset="0"/>
                <a:cs typeface="ArhialkhanMJ" panose="00000400000000000000" pitchFamily="2" charset="0"/>
              </a:rPr>
              <a:t>r</a:t>
            </a:r>
            <a:r>
              <a:rPr lang="bn-IN" dirty="0" smtClean="0">
                <a:latin typeface="NikoshBAN" panose="02000000000000000000" pitchFamily="2" charset="0"/>
                <a:cs typeface="NikoshBAN" panose="02000000000000000000" pitchFamily="2" charset="0"/>
              </a:rPr>
              <a:t>স ও বনায়ন নিয়েই হচ্ছে কৃষির পরিধি।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7162243"/>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1_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322</Words>
  <Application>Microsoft Office PowerPoint</Application>
  <PresentationFormat>Widescreen</PresentationFormat>
  <Paragraphs>66</Paragraphs>
  <Slides>16</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16</vt:i4>
      </vt:variant>
    </vt:vector>
  </HeadingPairs>
  <TitlesOfParts>
    <vt:vector size="31" baseType="lpstr">
      <vt:lpstr>ArhialkhanMJ</vt:lpstr>
      <vt:lpstr>Arial</vt:lpstr>
      <vt:lpstr>Calibri</vt:lpstr>
      <vt:lpstr>Calibri Light</vt:lpstr>
      <vt:lpstr>Century Schoolbook</vt:lpstr>
      <vt:lpstr>Corbel</vt:lpstr>
      <vt:lpstr>NikoshBAN</vt:lpstr>
      <vt:lpstr>Times New Roman</vt:lpstr>
      <vt:lpstr>Trebuchet MS</vt:lpstr>
      <vt:lpstr>Wingdings</vt:lpstr>
      <vt:lpstr>Wingdings 3</vt:lpstr>
      <vt:lpstr>Feathered</vt:lpstr>
      <vt:lpstr>1_Feathered</vt:lpstr>
      <vt:lpstr>Office Theme</vt:lpstr>
      <vt:lpstr>Facet</vt:lpstr>
      <vt:lpstr>স্বাগতম </vt:lpstr>
      <vt:lpstr>PowerPoint Presentation</vt:lpstr>
      <vt:lpstr>PowerPoint Presentation</vt:lpstr>
      <vt:lpstr>PowerPoint Presentation</vt:lpstr>
      <vt:lpstr>PowerPoint Presentation</vt:lpstr>
      <vt:lpstr>কৃষকের অবদান </vt:lpstr>
      <vt:lpstr>বাংলাদেশ কৃষি প্রধান দেশ। আমদের জীবনে কৃষি অন্ত্যন্ত গুরুত্বপূর্ণ। খাদ্য, বস্ত্র,বাসস্থান ও সাস্থ্য এবং চিকিৎসা খাতে চাহিদা পূরনে আমাদের জীবনে কৃষি অন্ত্যন্ত প্রয়োজনীয়।  </vt:lpstr>
      <vt:lpstr>কৃষি একটি আদি, আধুনিক এবং অন্ত্যন্ত সম্মানজঙ্ক পেশা। কারণ এর মাধ্যমে মানুষের মৌলিক চাহিদা পূরন হয়।  আমাদের পুষ্টিকর খাবার থেকে নিয়ে প্রাত্যাহিক খাবার সমূহ হচ্ছে কৃষি নির্ভর। কৃষিভিত্তিক বাংলাদেশ সার্বিক উন্নয়ন কৃষিনির্ভর। কৃষির উন্নতন হলে দেশের উন্নয়ন । মৌলিক চাহিদা বলতে খদ্য,বস্ত্র,বাসস্থান,চিকিতসা ও শিক্ষা যা প্রত্যেকটি বিষয় কৃষির উপর নির্ভর করে।   </vt:lpstr>
      <vt:lpstr>আপেল গাছ </vt:lpstr>
      <vt:lpstr>মাছ </vt:lpstr>
      <vt:lpstr>বনায়ন </vt:lpstr>
      <vt:lpstr>কৃষি বিষয়ক একটি তালিকাঃ-</vt:lpstr>
      <vt:lpstr>মূল্যায়ন </vt:lpstr>
      <vt:lpstr>একক কাজ </vt:lpstr>
      <vt:lpstr>বাড়ির কাজ </vt:lpstr>
      <vt:lpstr>ধন্যবাদ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dc:title>
  <dc:creator>Abdur Rob</dc:creator>
  <cp:lastModifiedBy>Abdur Rob</cp:lastModifiedBy>
  <cp:revision>54</cp:revision>
  <dcterms:created xsi:type="dcterms:W3CDTF">2020-01-20T13:21:23Z</dcterms:created>
  <dcterms:modified xsi:type="dcterms:W3CDTF">2020-01-22T05:27:16Z</dcterms:modified>
</cp:coreProperties>
</file>