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7" r:id="rId3"/>
    <p:sldId id="276" r:id="rId4"/>
    <p:sldId id="258" r:id="rId5"/>
    <p:sldId id="259" r:id="rId6"/>
    <p:sldId id="260" r:id="rId7"/>
    <p:sldId id="261" r:id="rId8"/>
    <p:sldId id="278" r:id="rId9"/>
    <p:sldId id="27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6709D-73A7-4943-B059-980041CE3D2A}" type="datetimeFigureOut">
              <a:rPr lang="en-US" smtClean="0"/>
              <a:pPr/>
              <a:t>1/22/2020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D60ED-31BB-42E1-8A2D-4B7CC6D334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35D3C4-AF30-4063-896E-3587AC0AE66F}"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5D3C4-AF30-4063-896E-3587AC0AE66F}"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5D3C4-AF30-4063-896E-3587AC0AE66F}"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35D3C4-AF30-4063-896E-3587AC0AE66F}"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35D3C4-AF30-4063-896E-3587AC0AE66F}"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35D3C4-AF30-4063-896E-3587AC0AE66F}"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35D3C4-AF30-4063-896E-3587AC0AE66F}"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35D3C4-AF30-4063-896E-3587AC0AE66F}"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5D3C4-AF30-4063-896E-3587AC0AE66F}"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5D3C4-AF30-4063-896E-3587AC0AE66F}"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5D3C4-AF30-4063-896E-3587AC0AE66F}"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EA2B4-2D5C-45D1-A816-121C301F8B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5D3C4-AF30-4063-896E-3587AC0AE66F}" type="datetimeFigureOut">
              <a:rPr lang="en-US" smtClean="0"/>
              <a:pPr/>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EA2B4-2D5C-45D1-A816-121C301F8B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1569660"/>
          </a:xfrm>
          <a:prstGeom prst="rect">
            <a:avLst/>
          </a:prstGeom>
          <a:solidFill>
            <a:schemeClr val="tx2">
              <a:lumMod val="40000"/>
              <a:lumOff val="60000"/>
            </a:schemeClr>
          </a:solidFill>
        </p:spPr>
        <p:txBody>
          <a:bodyPr wrap="square" rtlCol="0">
            <a:spAutoFit/>
          </a:bodyPr>
          <a:lstStyle/>
          <a:p>
            <a:pPr algn="ctr"/>
            <a:r>
              <a:rPr lang="bn-BD" sz="9600" b="1" u="sng" dirty="0" smtClean="0">
                <a:latin typeface="NikoshBAN" pitchFamily="2" charset="0"/>
                <a:cs typeface="NikoshBAN" pitchFamily="2" charset="0"/>
              </a:rPr>
              <a:t>পাঠ ঘোষণা</a:t>
            </a:r>
            <a:endParaRPr lang="en-US" sz="9600" b="1" u="sng" dirty="0">
              <a:latin typeface="NikoshBAN" pitchFamily="2" charset="0"/>
              <a:cs typeface="NikoshBAN" pitchFamily="2" charset="0"/>
            </a:endParaRPr>
          </a:p>
        </p:txBody>
      </p:sp>
      <p:sp>
        <p:nvSpPr>
          <p:cNvPr id="3" name="TextBox 2"/>
          <p:cNvSpPr txBox="1"/>
          <p:nvPr/>
        </p:nvSpPr>
        <p:spPr>
          <a:xfrm>
            <a:off x="0" y="1905000"/>
            <a:ext cx="9144000" cy="1446550"/>
          </a:xfrm>
          <a:prstGeom prst="rect">
            <a:avLst/>
          </a:prstGeom>
          <a:solidFill>
            <a:schemeClr val="accent2"/>
          </a:solidFill>
        </p:spPr>
        <p:txBody>
          <a:bodyPr wrap="square" rtlCol="0">
            <a:spAutoFit/>
          </a:bodyPr>
          <a:lstStyle/>
          <a:p>
            <a:r>
              <a:rPr lang="bn-BD" sz="8800" dirty="0" smtClean="0">
                <a:latin typeface="NikoshBAN" pitchFamily="2" charset="0"/>
                <a:cs typeface="NikoshBAN" pitchFamily="2" charset="0"/>
              </a:rPr>
              <a:t>আজকের পাঠ---</a:t>
            </a:r>
            <a:endParaRPr lang="en-US" sz="8800" dirty="0">
              <a:latin typeface="NikoshBAN" pitchFamily="2" charset="0"/>
              <a:cs typeface="NikoshBAN" pitchFamily="2" charset="0"/>
            </a:endParaRPr>
          </a:p>
        </p:txBody>
      </p:sp>
      <p:sp>
        <p:nvSpPr>
          <p:cNvPr id="4" name="TextBox 3"/>
          <p:cNvSpPr txBox="1"/>
          <p:nvPr/>
        </p:nvSpPr>
        <p:spPr>
          <a:xfrm>
            <a:off x="0" y="3657600"/>
            <a:ext cx="9144000" cy="2215991"/>
          </a:xfrm>
          <a:prstGeom prst="rect">
            <a:avLst/>
          </a:prstGeom>
          <a:solidFill>
            <a:schemeClr val="accent2">
              <a:lumMod val="50000"/>
            </a:schemeClr>
          </a:solidFill>
        </p:spPr>
        <p:txBody>
          <a:bodyPr wrap="square" rtlCol="0">
            <a:spAutoFit/>
          </a:bodyPr>
          <a:lstStyle/>
          <a:p>
            <a:pPr algn="ctr"/>
            <a:r>
              <a:rPr lang="bn-BD" sz="13800" b="1" u="sng" dirty="0" smtClean="0">
                <a:solidFill>
                  <a:schemeClr val="bg1"/>
                </a:solidFill>
              </a:rPr>
              <a:t>ভাষা</a:t>
            </a:r>
            <a:endParaRPr lang="en-US" sz="13800" b="1" u="sn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solidFill>
            <a:srgbClr val="FF0000"/>
          </a:solidFill>
        </p:spPr>
        <p:txBody>
          <a:bodyPr wrap="square" rtlCol="0">
            <a:spAutoFit/>
          </a:bodyPr>
          <a:lstStyle/>
          <a:p>
            <a:pPr algn="ctr"/>
            <a:r>
              <a:rPr lang="bn-BD" sz="5400" b="1" u="sng" dirty="0" smtClean="0">
                <a:solidFill>
                  <a:schemeClr val="bg1"/>
                </a:solidFill>
                <a:latin typeface="NikoshBAN" pitchFamily="2" charset="0"/>
                <a:cs typeface="NikoshBAN" pitchFamily="2" charset="0"/>
              </a:rPr>
              <a:t>উপস্থাপন</a:t>
            </a:r>
            <a:endParaRPr lang="en-US" sz="5400" b="1" u="sng" dirty="0">
              <a:solidFill>
                <a:schemeClr val="bg1"/>
              </a:solidFill>
              <a:latin typeface="NikoshBAN" pitchFamily="2" charset="0"/>
              <a:cs typeface="NikoshBAN" pitchFamily="2" charset="0"/>
            </a:endParaRPr>
          </a:p>
        </p:txBody>
      </p:sp>
      <p:sp>
        <p:nvSpPr>
          <p:cNvPr id="3" name="TextBox 2"/>
          <p:cNvSpPr txBox="1"/>
          <p:nvPr/>
        </p:nvSpPr>
        <p:spPr>
          <a:xfrm>
            <a:off x="0" y="862548"/>
            <a:ext cx="9144000" cy="3785652"/>
          </a:xfrm>
          <a:prstGeom prst="rect">
            <a:avLst/>
          </a:prstGeom>
          <a:solidFill>
            <a:schemeClr val="accent2">
              <a:lumMod val="60000"/>
              <a:lumOff val="40000"/>
            </a:schemeClr>
          </a:solidFill>
        </p:spPr>
        <p:txBody>
          <a:bodyPr wrap="square" rtlCol="0">
            <a:spAutoFit/>
          </a:bodyPr>
          <a:lstStyle/>
          <a:p>
            <a:r>
              <a:rPr lang="bn-BD" sz="6000" dirty="0" smtClean="0">
                <a:latin typeface="NikoshBAN" pitchFamily="2" charset="0"/>
                <a:cs typeface="NikoshBAN" pitchFamily="2" charset="0"/>
              </a:rPr>
              <a:t>ভাষার সংজ্ঞাঃ-মনের ভাব প্রকাশ করার জন্য বাগযন্ত্রের সাহায্যে উচ্চারিত অর্থবোধক ধ্বনি বা ধ্বনির সমষ্টিকে ভাষা বলে। যেমন-</a:t>
            </a:r>
            <a:endParaRPr lang="en-US" sz="6000" dirty="0">
              <a:latin typeface="NikoshBAN" pitchFamily="2" charset="0"/>
              <a:cs typeface="NikoshBAN" pitchFamily="2" charset="0"/>
            </a:endParaRPr>
          </a:p>
        </p:txBody>
      </p:sp>
      <p:sp>
        <p:nvSpPr>
          <p:cNvPr id="4" name="TextBox 3"/>
          <p:cNvSpPr txBox="1"/>
          <p:nvPr/>
        </p:nvSpPr>
        <p:spPr>
          <a:xfrm>
            <a:off x="3917368" y="4648200"/>
            <a:ext cx="2751074" cy="707886"/>
          </a:xfrm>
          <a:prstGeom prst="rect">
            <a:avLst/>
          </a:prstGeom>
          <a:solidFill>
            <a:schemeClr val="tx1"/>
          </a:solidFill>
        </p:spPr>
        <p:txBody>
          <a:bodyPr wrap="none" rtlCol="0">
            <a:spAutoFit/>
          </a:bodyPr>
          <a:lstStyle/>
          <a:p>
            <a:r>
              <a:rPr lang="bn-BD" sz="4000" dirty="0" smtClean="0">
                <a:solidFill>
                  <a:schemeClr val="bg1"/>
                </a:solidFill>
                <a:latin typeface="NikoshBAN" pitchFamily="2" charset="0"/>
                <a:cs typeface="NikoshBAN" pitchFamily="2" charset="0"/>
              </a:rPr>
              <a:t>১। বাংলা ভাষা ।</a:t>
            </a:r>
            <a:endParaRPr lang="en-US" sz="4000" dirty="0">
              <a:solidFill>
                <a:schemeClr val="bg1"/>
              </a:solidFill>
              <a:latin typeface="NikoshBAN" pitchFamily="2" charset="0"/>
              <a:cs typeface="NikoshBAN" pitchFamily="2" charset="0"/>
            </a:endParaRPr>
          </a:p>
        </p:txBody>
      </p:sp>
      <p:sp>
        <p:nvSpPr>
          <p:cNvPr id="5" name="TextBox 4"/>
          <p:cNvSpPr txBox="1"/>
          <p:nvPr/>
        </p:nvSpPr>
        <p:spPr>
          <a:xfrm>
            <a:off x="3886200" y="5410200"/>
            <a:ext cx="2803973" cy="646331"/>
          </a:xfrm>
          <a:prstGeom prst="rect">
            <a:avLst/>
          </a:prstGeom>
          <a:solidFill>
            <a:srgbClr val="C00000"/>
          </a:solidFill>
        </p:spPr>
        <p:txBody>
          <a:bodyPr wrap="none" rtlCol="0">
            <a:spAutoFit/>
          </a:bodyPr>
          <a:lstStyle/>
          <a:p>
            <a:r>
              <a:rPr lang="bn-BD" sz="3600" dirty="0" smtClean="0">
                <a:solidFill>
                  <a:schemeClr val="bg1"/>
                </a:solidFill>
                <a:latin typeface="NikoshBAN" pitchFamily="2" charset="0"/>
                <a:cs typeface="NikoshBAN" pitchFamily="2" charset="0"/>
              </a:rPr>
              <a:t>২। ইংরেজী ভাষা ।</a:t>
            </a:r>
            <a:endParaRPr lang="en-US" sz="3600" dirty="0">
              <a:solidFill>
                <a:schemeClr val="bg1"/>
              </a:solidFill>
              <a:latin typeface="NikoshBAN" pitchFamily="2" charset="0"/>
              <a:cs typeface="NikoshBAN" pitchFamily="2" charset="0"/>
            </a:endParaRPr>
          </a:p>
        </p:txBody>
      </p:sp>
      <p:sp>
        <p:nvSpPr>
          <p:cNvPr id="6" name="TextBox 5"/>
          <p:cNvSpPr txBox="1"/>
          <p:nvPr/>
        </p:nvSpPr>
        <p:spPr>
          <a:xfrm>
            <a:off x="3886200" y="6135469"/>
            <a:ext cx="2819400" cy="646331"/>
          </a:xfrm>
          <a:prstGeom prst="rect">
            <a:avLst/>
          </a:prstGeom>
          <a:solidFill>
            <a:schemeClr val="tx2">
              <a:lumMod val="40000"/>
              <a:lumOff val="60000"/>
            </a:schemeClr>
          </a:solidFill>
        </p:spPr>
        <p:txBody>
          <a:bodyPr wrap="square" rtlCol="0">
            <a:spAutoFit/>
          </a:bodyPr>
          <a:lstStyle/>
          <a:p>
            <a:r>
              <a:rPr lang="bn-BD" sz="3600" dirty="0" smtClean="0">
                <a:latin typeface="NikoshBAN" pitchFamily="2" charset="0"/>
                <a:cs typeface="NikoshBAN" pitchFamily="2" charset="0"/>
              </a:rPr>
              <a:t>৩। আরবী ভাষা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923330"/>
          </a:xfrm>
          <a:prstGeom prst="rect">
            <a:avLst/>
          </a:prstGeom>
          <a:solidFill>
            <a:schemeClr val="tx2">
              <a:lumMod val="60000"/>
              <a:lumOff val="40000"/>
            </a:schemeClr>
          </a:solidFill>
        </p:spPr>
        <p:txBody>
          <a:bodyPr wrap="square" rtlCol="0">
            <a:spAutoFit/>
          </a:bodyPr>
          <a:lstStyle/>
          <a:p>
            <a:pPr algn="ctr"/>
            <a:r>
              <a:rPr lang="bn-BD" sz="5400" b="1" u="sng" dirty="0" smtClean="0">
                <a:latin typeface="NikoshBAN" pitchFamily="2" charset="0"/>
                <a:cs typeface="NikoshBAN" pitchFamily="2" charset="0"/>
              </a:rPr>
              <a:t>মনীষীদের ভাষার সংজ্ঞা </a:t>
            </a:r>
            <a:endParaRPr lang="en-US" sz="5400" b="1" u="sng" dirty="0">
              <a:latin typeface="NikoshBAN" pitchFamily="2" charset="0"/>
              <a:cs typeface="NikoshBAN" pitchFamily="2" charset="0"/>
            </a:endParaRPr>
          </a:p>
        </p:txBody>
      </p:sp>
      <p:sp>
        <p:nvSpPr>
          <p:cNvPr id="3" name="TextBox 2"/>
          <p:cNvSpPr txBox="1"/>
          <p:nvPr/>
        </p:nvSpPr>
        <p:spPr>
          <a:xfrm>
            <a:off x="0" y="1051679"/>
            <a:ext cx="9144000" cy="3139321"/>
          </a:xfrm>
          <a:prstGeom prst="rect">
            <a:avLst/>
          </a:prstGeom>
          <a:solidFill>
            <a:schemeClr val="accent2">
              <a:lumMod val="40000"/>
              <a:lumOff val="60000"/>
            </a:schemeClr>
          </a:solidFill>
        </p:spPr>
        <p:txBody>
          <a:bodyPr wrap="square" rtlCol="0">
            <a:spAutoFit/>
          </a:bodyPr>
          <a:lstStyle/>
          <a:p>
            <a:r>
              <a:rPr lang="bn-BD" sz="6600" dirty="0" smtClean="0">
                <a:latin typeface="NikoshBAN" pitchFamily="2" charset="0"/>
                <a:cs typeface="NikoshBAN" pitchFamily="2" charset="0"/>
              </a:rPr>
              <a:t> “মনুষ্যজাতি  যে ধ্বনি বা ধ্বনিসকল দ্বারা মনের ভাব প্রকাশ করে, তাহার নাম ভাষা।” </a:t>
            </a:r>
            <a:endParaRPr lang="en-US" sz="6600" dirty="0">
              <a:latin typeface="NikoshBAN" pitchFamily="2" charset="0"/>
              <a:cs typeface="NikoshBAN" pitchFamily="2" charset="0"/>
            </a:endParaRPr>
          </a:p>
        </p:txBody>
      </p:sp>
      <p:sp>
        <p:nvSpPr>
          <p:cNvPr id="4" name="TextBox 3"/>
          <p:cNvSpPr txBox="1"/>
          <p:nvPr/>
        </p:nvSpPr>
        <p:spPr>
          <a:xfrm>
            <a:off x="2895600" y="4191000"/>
            <a:ext cx="5737468" cy="1200329"/>
          </a:xfrm>
          <a:prstGeom prst="rect">
            <a:avLst/>
          </a:prstGeom>
          <a:solidFill>
            <a:schemeClr val="tx1"/>
          </a:solidFill>
        </p:spPr>
        <p:txBody>
          <a:bodyPr wrap="none" rtlCol="0">
            <a:spAutoFit/>
          </a:bodyPr>
          <a:lstStyle/>
          <a:p>
            <a:r>
              <a:rPr lang="bn-BD" sz="7200" dirty="0" smtClean="0">
                <a:solidFill>
                  <a:schemeClr val="bg1"/>
                </a:solidFill>
                <a:latin typeface="NikoshBAN" pitchFamily="2" charset="0"/>
                <a:cs typeface="NikoshBAN" pitchFamily="2" charset="0"/>
              </a:rPr>
              <a:t>ড.মুহম্মদ শহীদুল্লাহ </a:t>
            </a:r>
            <a:endParaRPr lang="en-US" sz="7200" dirty="0">
              <a:solidFill>
                <a:schemeClr val="bg1"/>
              </a:solidFill>
              <a:latin typeface="NikoshBAN" pitchFamily="2" charset="0"/>
              <a:cs typeface="NikoshBAN" pitchFamily="2" charset="0"/>
            </a:endParaRPr>
          </a:p>
        </p:txBody>
      </p:sp>
      <p:sp>
        <p:nvSpPr>
          <p:cNvPr id="5" name="Oval 4"/>
          <p:cNvSpPr/>
          <p:nvPr/>
        </p:nvSpPr>
        <p:spPr>
          <a:xfrm>
            <a:off x="76200" y="1447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5078313"/>
          </a:xfrm>
          <a:prstGeom prst="rect">
            <a:avLst/>
          </a:prstGeom>
          <a:solidFill>
            <a:srgbClr val="C00000"/>
          </a:solidFill>
        </p:spPr>
        <p:txBody>
          <a:bodyPr wrap="square" rtlCol="0">
            <a:spAutoFit/>
          </a:bodyPr>
          <a:lstStyle/>
          <a:p>
            <a:r>
              <a:rPr lang="bn-BD" sz="5400" dirty="0" smtClean="0">
                <a:solidFill>
                  <a:schemeClr val="bg1"/>
                </a:solidFill>
                <a:latin typeface="NikoshBAN" pitchFamily="2" charset="0"/>
                <a:cs typeface="NikoshBAN" pitchFamily="2" charset="0"/>
              </a:rPr>
              <a:t>  “মানুষ তার মনের ভাব প্রকাশ করার জন্য কণ্ঠ, জিহবা, তালু, অষ্ঠ, দন্ত, নাসিকা,মুখবিবর প্রভৃতি বাগযন্ত্রের সাহায্যে অপরের বোধগম্য যে ধ্বনি বা ধবনিসমষ্টির উচ্চারণ করে থাকে, সেই ধ্বনি বা  ধবনিসমষ্টিকে ভাষা বলে।” </a:t>
            </a:r>
            <a:endParaRPr lang="en-US" sz="5400" dirty="0">
              <a:solidFill>
                <a:schemeClr val="bg1"/>
              </a:solidFill>
              <a:latin typeface="NikoshBAN" pitchFamily="2" charset="0"/>
              <a:cs typeface="NikoshBAN" pitchFamily="2" charset="0"/>
            </a:endParaRPr>
          </a:p>
        </p:txBody>
      </p:sp>
      <p:sp>
        <p:nvSpPr>
          <p:cNvPr id="3" name="TextBox 2"/>
          <p:cNvSpPr txBox="1"/>
          <p:nvPr/>
        </p:nvSpPr>
        <p:spPr>
          <a:xfrm>
            <a:off x="3581400" y="5181600"/>
            <a:ext cx="5564344" cy="1015663"/>
          </a:xfrm>
          <a:prstGeom prst="rect">
            <a:avLst/>
          </a:prstGeom>
          <a:solidFill>
            <a:schemeClr val="accent2">
              <a:lumMod val="60000"/>
              <a:lumOff val="40000"/>
            </a:schemeClr>
          </a:solidFill>
        </p:spPr>
        <p:txBody>
          <a:bodyPr wrap="none" rtlCol="0">
            <a:spAutoFit/>
          </a:bodyPr>
          <a:lstStyle/>
          <a:p>
            <a:r>
              <a:rPr lang="bn-BD" sz="6000" dirty="0" smtClean="0">
                <a:latin typeface="NikoshBAN" pitchFamily="2" charset="0"/>
                <a:cs typeface="NikoshBAN" pitchFamily="2" charset="0"/>
              </a:rPr>
              <a:t>ড. মুহম্মদ এনামুল হক </a:t>
            </a:r>
            <a:endParaRPr lang="en-US" sz="6000" dirty="0">
              <a:latin typeface="NikoshBAN" pitchFamily="2" charset="0"/>
              <a:cs typeface="NikoshBAN" pitchFamily="2" charset="0"/>
            </a:endParaRPr>
          </a:p>
        </p:txBody>
      </p:sp>
      <p:sp>
        <p:nvSpPr>
          <p:cNvPr id="4" name="Oval 3"/>
          <p:cNvSpPr/>
          <p:nvPr/>
        </p:nvSpPr>
        <p:spPr>
          <a:xfrm>
            <a:off x="1524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4154984"/>
          </a:xfrm>
          <a:prstGeom prst="rect">
            <a:avLst/>
          </a:prstGeom>
          <a:solidFill>
            <a:schemeClr val="tx1"/>
          </a:solidFill>
        </p:spPr>
        <p:txBody>
          <a:bodyPr wrap="square" rtlCol="0">
            <a:spAutoFit/>
          </a:bodyPr>
          <a:lstStyle/>
          <a:p>
            <a:r>
              <a:rPr lang="bn-BD" sz="6600" dirty="0" smtClean="0">
                <a:solidFill>
                  <a:schemeClr val="bg1"/>
                </a:solidFill>
                <a:latin typeface="NikoshBAN" pitchFamily="2" charset="0"/>
                <a:cs typeface="NikoshBAN" pitchFamily="2" charset="0"/>
              </a:rPr>
              <a:t>    “মনের  ভাব প্রকাশ করার নিমিত্ত বিভিন্ন জাতির বা সমাজের সকল সভ্যের বোধগম্য বাক্যসমূহের সমষ্টিকে সেই জাতির ভাষা বলে।” </a:t>
            </a:r>
            <a:endParaRPr lang="en-US" sz="6600" dirty="0">
              <a:solidFill>
                <a:schemeClr val="bg1"/>
              </a:solidFill>
              <a:latin typeface="NikoshBAN" pitchFamily="2" charset="0"/>
              <a:cs typeface="NikoshBAN" pitchFamily="2" charset="0"/>
            </a:endParaRPr>
          </a:p>
        </p:txBody>
      </p:sp>
      <p:sp>
        <p:nvSpPr>
          <p:cNvPr id="5" name="Oval 4"/>
          <p:cNvSpPr/>
          <p:nvPr/>
        </p:nvSpPr>
        <p:spPr>
          <a:xfrm>
            <a:off x="457200" y="609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00600" y="4343400"/>
            <a:ext cx="4343400" cy="923330"/>
          </a:xfrm>
          <a:prstGeom prst="rect">
            <a:avLst/>
          </a:prstGeom>
          <a:solidFill>
            <a:srgbClr val="FF0000"/>
          </a:solidFill>
        </p:spPr>
        <p:txBody>
          <a:bodyPr wrap="square" rtlCol="0">
            <a:spAutoFit/>
          </a:bodyPr>
          <a:lstStyle/>
          <a:p>
            <a:r>
              <a:rPr lang="bn-BD" sz="5400" dirty="0" smtClean="0">
                <a:solidFill>
                  <a:schemeClr val="bg1"/>
                </a:solidFill>
                <a:latin typeface="NikoshBAN" pitchFamily="2" charset="0"/>
                <a:cs typeface="NikoshBAN" pitchFamily="2" charset="0"/>
              </a:rPr>
              <a:t>ড. সুকুমার সেন </a:t>
            </a:r>
            <a:endParaRPr lang="en-US" sz="54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69441"/>
          </a:xfrm>
          <a:prstGeom prst="rect">
            <a:avLst/>
          </a:prstGeom>
          <a:solidFill>
            <a:schemeClr val="accent6">
              <a:lumMod val="40000"/>
              <a:lumOff val="60000"/>
            </a:schemeClr>
          </a:solidFill>
        </p:spPr>
        <p:txBody>
          <a:bodyPr wrap="square" rtlCol="0">
            <a:spAutoFit/>
          </a:bodyPr>
          <a:lstStyle/>
          <a:p>
            <a:pPr algn="ctr"/>
            <a:r>
              <a:rPr lang="bn-BD" sz="4400" b="1" u="sng" dirty="0" smtClean="0">
                <a:latin typeface="NikoshBAN" pitchFamily="2" charset="0"/>
                <a:cs typeface="NikoshBAN" pitchFamily="2" charset="0"/>
              </a:rPr>
              <a:t>ভাষার রুপ </a:t>
            </a:r>
            <a:endParaRPr lang="en-US" sz="4400" b="1" u="sng" dirty="0">
              <a:latin typeface="NikoshBAN" pitchFamily="2" charset="0"/>
              <a:cs typeface="NikoshBAN" pitchFamily="2" charset="0"/>
            </a:endParaRPr>
          </a:p>
        </p:txBody>
      </p:sp>
      <p:sp>
        <p:nvSpPr>
          <p:cNvPr id="3" name="TextBox 2"/>
          <p:cNvSpPr txBox="1"/>
          <p:nvPr/>
        </p:nvSpPr>
        <p:spPr>
          <a:xfrm>
            <a:off x="3648293" y="914400"/>
            <a:ext cx="1914307" cy="646331"/>
          </a:xfrm>
          <a:prstGeom prst="rect">
            <a:avLst/>
          </a:prstGeom>
          <a:solidFill>
            <a:schemeClr val="accent1">
              <a:lumMod val="40000"/>
              <a:lumOff val="60000"/>
            </a:schemeClr>
          </a:solidFill>
        </p:spPr>
        <p:txBody>
          <a:bodyPr wrap="none" rtlCol="0">
            <a:spAutoFit/>
          </a:bodyPr>
          <a:lstStyle/>
          <a:p>
            <a:r>
              <a:rPr lang="bn-BD" sz="3600" dirty="0" smtClean="0">
                <a:latin typeface="NikoshBAN" pitchFamily="2" charset="0"/>
                <a:cs typeface="NikoshBAN" pitchFamily="2" charset="0"/>
              </a:rPr>
              <a:t>বাংলা ভাষা </a:t>
            </a:r>
            <a:endParaRPr lang="en-US" sz="3600" dirty="0">
              <a:latin typeface="NikoshBAN" pitchFamily="2" charset="0"/>
              <a:cs typeface="NikoshBAN" pitchFamily="2" charset="0"/>
            </a:endParaRPr>
          </a:p>
        </p:txBody>
      </p:sp>
      <p:sp>
        <p:nvSpPr>
          <p:cNvPr id="4" name="Down Arrow 3"/>
          <p:cNvSpPr/>
          <p:nvPr/>
        </p:nvSpPr>
        <p:spPr>
          <a:xfrm>
            <a:off x="4419600" y="1524000"/>
            <a:ext cx="3048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286000" y="2133600"/>
            <a:ext cx="464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286000" y="2286000"/>
            <a:ext cx="228600" cy="60960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1600" y="2895600"/>
            <a:ext cx="1981200" cy="830997"/>
          </a:xfrm>
          <a:prstGeom prst="rect">
            <a:avLst/>
          </a:prstGeom>
          <a:solidFill>
            <a:srgbClr val="FF0000"/>
          </a:solidFill>
        </p:spPr>
        <p:txBody>
          <a:bodyPr wrap="square" rtlCol="0">
            <a:spAutoFit/>
          </a:bodyPr>
          <a:lstStyle/>
          <a:p>
            <a:pPr algn="ctr"/>
            <a:r>
              <a:rPr lang="bn-BD" sz="4800" dirty="0" smtClean="0">
                <a:solidFill>
                  <a:schemeClr val="bg1"/>
                </a:solidFill>
                <a:latin typeface="NikoshBAN" pitchFamily="2" charset="0"/>
                <a:cs typeface="NikoshBAN" pitchFamily="2" charset="0"/>
              </a:rPr>
              <a:t>মৌখিক</a:t>
            </a:r>
            <a:endParaRPr lang="en-US" sz="4800" dirty="0">
              <a:solidFill>
                <a:schemeClr val="bg1"/>
              </a:solidFill>
              <a:latin typeface="NikoshBAN" pitchFamily="2" charset="0"/>
              <a:cs typeface="NikoshBAN" pitchFamily="2" charset="0"/>
            </a:endParaRPr>
          </a:p>
        </p:txBody>
      </p:sp>
      <p:sp>
        <p:nvSpPr>
          <p:cNvPr id="9" name="Down Arrow 8"/>
          <p:cNvSpPr/>
          <p:nvPr/>
        </p:nvSpPr>
        <p:spPr>
          <a:xfrm>
            <a:off x="6705600" y="2209800"/>
            <a:ext cx="2286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2819400"/>
            <a:ext cx="2057400" cy="830997"/>
          </a:xfrm>
          <a:prstGeom prst="rect">
            <a:avLst/>
          </a:prstGeom>
          <a:solidFill>
            <a:srgbClr val="7030A0"/>
          </a:solidFill>
        </p:spPr>
        <p:txBody>
          <a:bodyPr wrap="square" rtlCol="0">
            <a:spAutoFit/>
          </a:bodyPr>
          <a:lstStyle/>
          <a:p>
            <a:pPr algn="ctr"/>
            <a:r>
              <a:rPr lang="bn-BD" sz="4800" dirty="0" smtClean="0">
                <a:solidFill>
                  <a:schemeClr val="bg1"/>
                </a:solidFill>
                <a:latin typeface="NikoshBAN" pitchFamily="2" charset="0"/>
                <a:cs typeface="NikoshBAN" pitchFamily="2" charset="0"/>
              </a:rPr>
              <a:t>লৈখিক</a:t>
            </a:r>
            <a:endParaRPr lang="en-US" sz="4800" dirty="0">
              <a:solidFill>
                <a:schemeClr val="bg1"/>
              </a:solidFill>
              <a:latin typeface="NikoshBAN" pitchFamily="2" charset="0"/>
              <a:cs typeface="NikoshBAN" pitchFamily="2" charset="0"/>
            </a:endParaRPr>
          </a:p>
        </p:txBody>
      </p:sp>
      <p:sp>
        <p:nvSpPr>
          <p:cNvPr id="11" name="Down Arrow 10"/>
          <p:cNvSpPr/>
          <p:nvPr/>
        </p:nvSpPr>
        <p:spPr>
          <a:xfrm>
            <a:off x="2286000" y="3733800"/>
            <a:ext cx="228600" cy="6858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838200" y="4419600"/>
            <a:ext cx="3124200" cy="76200"/>
          </a:xfrm>
          <a:prstGeom prst="rightArrow">
            <a:avLst>
              <a:gd name="adj1" fmla="val 10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38200" y="44958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7733" y="5181600"/>
            <a:ext cx="1893467" cy="830997"/>
          </a:xfrm>
          <a:prstGeom prst="rect">
            <a:avLst/>
          </a:prstGeom>
          <a:solidFill>
            <a:schemeClr val="accent2">
              <a:lumMod val="60000"/>
              <a:lumOff val="40000"/>
            </a:schemeClr>
          </a:solidFill>
        </p:spPr>
        <p:txBody>
          <a:bodyPr wrap="none" rtlCol="0">
            <a:spAutoFit/>
          </a:bodyPr>
          <a:lstStyle/>
          <a:p>
            <a:r>
              <a:rPr lang="bn-BD" sz="4800" dirty="0" smtClean="0">
                <a:latin typeface="NikoshBAN" pitchFamily="2" charset="0"/>
                <a:cs typeface="NikoshBAN" pitchFamily="2" charset="0"/>
              </a:rPr>
              <a:t>আঞ্চলিক</a:t>
            </a:r>
            <a:endParaRPr lang="en-US" sz="4800" dirty="0">
              <a:latin typeface="NikoshBAN" pitchFamily="2" charset="0"/>
              <a:cs typeface="NikoshBAN" pitchFamily="2" charset="0"/>
            </a:endParaRPr>
          </a:p>
        </p:txBody>
      </p:sp>
      <p:sp>
        <p:nvSpPr>
          <p:cNvPr id="15" name="Down Arrow 14"/>
          <p:cNvSpPr/>
          <p:nvPr/>
        </p:nvSpPr>
        <p:spPr>
          <a:xfrm>
            <a:off x="3733800" y="44958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971800" y="5188803"/>
            <a:ext cx="1676400" cy="830997"/>
          </a:xfrm>
          <a:prstGeom prst="rect">
            <a:avLst/>
          </a:prstGeom>
          <a:solidFill>
            <a:schemeClr val="accent1">
              <a:lumMod val="75000"/>
            </a:schemeClr>
          </a:solidFill>
        </p:spPr>
        <p:txBody>
          <a:bodyPr wrap="square" rtlCol="0">
            <a:spAutoFit/>
          </a:bodyPr>
          <a:lstStyle/>
          <a:p>
            <a:pPr algn="ctr"/>
            <a:r>
              <a:rPr lang="bn-BD" sz="4800" dirty="0" smtClean="0">
                <a:latin typeface="NikoshBAN" pitchFamily="2" charset="0"/>
                <a:cs typeface="NikoshBAN" pitchFamily="2" charset="0"/>
              </a:rPr>
              <a:t>প্রমিত</a:t>
            </a:r>
            <a:endParaRPr lang="en-US" sz="4800" dirty="0">
              <a:latin typeface="NikoshBAN" pitchFamily="2" charset="0"/>
              <a:cs typeface="NikoshBAN" pitchFamily="2" charset="0"/>
            </a:endParaRPr>
          </a:p>
        </p:txBody>
      </p:sp>
      <p:sp>
        <p:nvSpPr>
          <p:cNvPr id="17" name="Down Arrow 16"/>
          <p:cNvSpPr/>
          <p:nvPr/>
        </p:nvSpPr>
        <p:spPr>
          <a:xfrm>
            <a:off x="6705600" y="3657600"/>
            <a:ext cx="228600" cy="685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562600" y="4343400"/>
            <a:ext cx="2971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486400" y="4495800"/>
            <a:ext cx="228600" cy="6096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8305800" y="4495800"/>
            <a:ext cx="2286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876800" y="5105400"/>
            <a:ext cx="1524000" cy="830997"/>
          </a:xfrm>
          <a:prstGeom prst="rect">
            <a:avLst/>
          </a:prstGeom>
          <a:solidFill>
            <a:schemeClr val="accent2">
              <a:lumMod val="75000"/>
            </a:schemeClr>
          </a:solidFill>
        </p:spPr>
        <p:txBody>
          <a:bodyPr wrap="square" rtlCol="0">
            <a:spAutoFit/>
          </a:bodyPr>
          <a:lstStyle/>
          <a:p>
            <a:pPr algn="ctr"/>
            <a:r>
              <a:rPr lang="bn-BD" sz="4800" dirty="0" smtClean="0">
                <a:latin typeface="NikoshBAN" pitchFamily="2" charset="0"/>
                <a:cs typeface="NikoshBAN" pitchFamily="2" charset="0"/>
              </a:rPr>
              <a:t>সাধু</a:t>
            </a:r>
            <a:endParaRPr lang="en-US" sz="4800" dirty="0">
              <a:latin typeface="NikoshBAN" pitchFamily="2" charset="0"/>
              <a:cs typeface="NikoshBAN" pitchFamily="2" charset="0"/>
            </a:endParaRPr>
          </a:p>
        </p:txBody>
      </p:sp>
      <p:sp>
        <p:nvSpPr>
          <p:cNvPr id="23" name="TextBox 22"/>
          <p:cNvSpPr txBox="1"/>
          <p:nvPr/>
        </p:nvSpPr>
        <p:spPr>
          <a:xfrm>
            <a:off x="7315200" y="5105400"/>
            <a:ext cx="1709466" cy="830997"/>
          </a:xfrm>
          <a:prstGeom prst="rect">
            <a:avLst/>
          </a:prstGeom>
          <a:solidFill>
            <a:srgbClr val="00B0F0"/>
          </a:solidFill>
        </p:spPr>
        <p:txBody>
          <a:bodyPr wrap="square" rtlCol="0">
            <a:spAutoFit/>
          </a:bodyPr>
          <a:lstStyle/>
          <a:p>
            <a:pPr algn="ctr"/>
            <a:r>
              <a:rPr lang="bn-BD" sz="4800" dirty="0" smtClean="0">
                <a:latin typeface="NikoshBAN" pitchFamily="2" charset="0"/>
                <a:cs typeface="NikoshBAN" pitchFamily="2" charset="0"/>
              </a:rPr>
              <a:t>চলিত</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strips(down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additive="base">
                                        <p:cTn id="92" dur="500" fill="hold"/>
                                        <p:tgtEl>
                                          <p:spTgt spid="17"/>
                                        </p:tgtEl>
                                        <p:attrNameLst>
                                          <p:attrName>ppt_x</p:attrName>
                                        </p:attrNameLst>
                                      </p:cBhvr>
                                      <p:tavLst>
                                        <p:tav tm="0">
                                          <p:val>
                                            <p:strVal val="#ppt_x"/>
                                          </p:val>
                                        </p:tav>
                                        <p:tav tm="100000">
                                          <p:val>
                                            <p:strVal val="#ppt_x"/>
                                          </p:val>
                                        </p:tav>
                                      </p:tavLst>
                                    </p:anim>
                                    <p:anim calcmode="lin" valueType="num">
                                      <p:cBhvr additive="base">
                                        <p:cTn id="9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ppt_x"/>
                                          </p:val>
                                        </p:tav>
                                        <p:tav tm="100000">
                                          <p:val>
                                            <p:strVal val="#ppt_x"/>
                                          </p:val>
                                        </p:tav>
                                      </p:tavLst>
                                    </p:anim>
                                    <p:anim calcmode="lin" valueType="num">
                                      <p:cBhvr additive="base">
                                        <p:cTn id="9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additive="base">
                                        <p:cTn id="104" dur="500" fill="hold"/>
                                        <p:tgtEl>
                                          <p:spTgt spid="20"/>
                                        </p:tgtEl>
                                        <p:attrNameLst>
                                          <p:attrName>ppt_x</p:attrName>
                                        </p:attrNameLst>
                                      </p:cBhvr>
                                      <p:tavLst>
                                        <p:tav tm="0">
                                          <p:val>
                                            <p:strVal val="#ppt_x"/>
                                          </p:val>
                                        </p:tav>
                                        <p:tav tm="100000">
                                          <p:val>
                                            <p:strVal val="#ppt_x"/>
                                          </p:val>
                                        </p:tav>
                                      </p:tavLst>
                                    </p:anim>
                                    <p:anim calcmode="lin" valueType="num">
                                      <p:cBhvr additive="base">
                                        <p:cTn id="10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37" presetClass="entr" presetSubtype="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900" decel="100000" fill="hold"/>
                                        <p:tgtEl>
                                          <p:spTgt spid="22"/>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additive="base">
                                        <p:cTn id="118" dur="500" fill="hold"/>
                                        <p:tgtEl>
                                          <p:spTgt spid="21"/>
                                        </p:tgtEl>
                                        <p:attrNameLst>
                                          <p:attrName>ppt_x</p:attrName>
                                        </p:attrNameLst>
                                      </p:cBhvr>
                                      <p:tavLst>
                                        <p:tav tm="0">
                                          <p:val>
                                            <p:strVal val="#ppt_x"/>
                                          </p:val>
                                        </p:tav>
                                        <p:tav tm="100000">
                                          <p:val>
                                            <p:strVal val="#ppt_x"/>
                                          </p:val>
                                        </p:tav>
                                      </p:tavLst>
                                    </p:anim>
                                    <p:anim calcmode="lin" valueType="num">
                                      <p:cBhvr additive="base">
                                        <p:cTn id="1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additive="base">
                                        <p:cTn id="124" dur="500" fill="hold"/>
                                        <p:tgtEl>
                                          <p:spTgt spid="23"/>
                                        </p:tgtEl>
                                        <p:attrNameLst>
                                          <p:attrName>ppt_x</p:attrName>
                                        </p:attrNameLst>
                                      </p:cBhvr>
                                      <p:tavLst>
                                        <p:tav tm="0">
                                          <p:val>
                                            <p:strVal val="#ppt_x"/>
                                          </p:val>
                                        </p:tav>
                                        <p:tav tm="100000">
                                          <p:val>
                                            <p:strVal val="#ppt_x"/>
                                          </p:val>
                                        </p:tav>
                                      </p:tavLst>
                                    </p:anim>
                                    <p:anim calcmode="lin" valueType="num">
                                      <p:cBhvr additive="base">
                                        <p:cTn id="1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1">
              <a:lumMod val="60000"/>
              <a:lumOff val="40000"/>
            </a:schemeClr>
          </a:solidFill>
        </p:spPr>
        <p:txBody>
          <a:bodyPr wrap="square" rtlCol="0">
            <a:spAutoFit/>
          </a:bodyPr>
          <a:lstStyle/>
          <a:p>
            <a:pPr algn="ctr"/>
            <a:r>
              <a:rPr lang="bn-BD" sz="4000" b="1" u="sng" dirty="0" smtClean="0">
                <a:latin typeface="NikoshBAN" pitchFamily="2" charset="0"/>
                <a:cs typeface="NikoshBAN" pitchFamily="2" charset="0"/>
              </a:rPr>
              <a:t>সাধু ও চলিত ভাষারীতির পার্থক্য</a:t>
            </a:r>
            <a:endParaRPr lang="en-US" sz="4000" b="1" u="sng" dirty="0">
              <a:latin typeface="NikoshBAN" pitchFamily="2" charset="0"/>
              <a:cs typeface="NikoshBAN" pitchFamily="2" charset="0"/>
            </a:endParaRPr>
          </a:p>
        </p:txBody>
      </p:sp>
      <p:sp>
        <p:nvSpPr>
          <p:cNvPr id="3" name="TextBox 2"/>
          <p:cNvSpPr txBox="1"/>
          <p:nvPr/>
        </p:nvSpPr>
        <p:spPr>
          <a:xfrm>
            <a:off x="0" y="838200"/>
            <a:ext cx="1927131" cy="646331"/>
          </a:xfrm>
          <a:prstGeom prst="rect">
            <a:avLst/>
          </a:prstGeom>
          <a:solidFill>
            <a:schemeClr val="accent2"/>
          </a:solidFill>
        </p:spPr>
        <p:txBody>
          <a:bodyPr wrap="none" rtlCol="0">
            <a:spAutoFit/>
          </a:bodyPr>
          <a:lstStyle/>
          <a:p>
            <a:r>
              <a:rPr lang="bn-BD" sz="3600" dirty="0" smtClean="0">
                <a:solidFill>
                  <a:schemeClr val="bg1"/>
                </a:solidFill>
                <a:latin typeface="NikoshBAN" pitchFamily="2" charset="0"/>
                <a:cs typeface="NikoshBAN" pitchFamily="2" charset="0"/>
              </a:rPr>
              <a:t>সাধু রীতিঃ- </a:t>
            </a:r>
            <a:endParaRPr lang="en-US" sz="3600" dirty="0">
              <a:solidFill>
                <a:schemeClr val="bg1"/>
              </a:solidFill>
              <a:latin typeface="NikoshBAN" pitchFamily="2" charset="0"/>
              <a:cs typeface="NikoshBAN" pitchFamily="2" charset="0"/>
            </a:endParaRPr>
          </a:p>
        </p:txBody>
      </p:sp>
      <p:sp>
        <p:nvSpPr>
          <p:cNvPr id="4" name="TextBox 3"/>
          <p:cNvSpPr txBox="1"/>
          <p:nvPr/>
        </p:nvSpPr>
        <p:spPr>
          <a:xfrm>
            <a:off x="0" y="1676400"/>
            <a:ext cx="9144000" cy="646331"/>
          </a:xfrm>
          <a:prstGeom prst="rect">
            <a:avLst/>
          </a:prstGeom>
          <a:solidFill>
            <a:schemeClr val="accent2">
              <a:lumMod val="60000"/>
              <a:lumOff val="40000"/>
            </a:schemeClr>
          </a:solidFill>
        </p:spPr>
        <p:txBody>
          <a:bodyPr wrap="square" rtlCol="0">
            <a:spAutoFit/>
          </a:bodyPr>
          <a:lstStyle/>
          <a:p>
            <a:r>
              <a:rPr lang="bn-BD" sz="3600" dirty="0" smtClean="0">
                <a:latin typeface="NikoshBAN" pitchFamily="2" charset="0"/>
                <a:cs typeface="NikoshBAN" pitchFamily="2" charset="0"/>
              </a:rPr>
              <a:t>১। সাধু রীতি সুনির্ধারিত ব্যাকরণের  নিয়ম অনুসরণ করে চলে।</a:t>
            </a:r>
            <a:endParaRPr lang="en-US" sz="3600" dirty="0">
              <a:latin typeface="NikoshBAN" pitchFamily="2" charset="0"/>
              <a:cs typeface="NikoshBAN" pitchFamily="2" charset="0"/>
            </a:endParaRPr>
          </a:p>
        </p:txBody>
      </p:sp>
      <p:sp>
        <p:nvSpPr>
          <p:cNvPr id="5" name="TextBox 4"/>
          <p:cNvSpPr txBox="1"/>
          <p:nvPr/>
        </p:nvSpPr>
        <p:spPr>
          <a:xfrm>
            <a:off x="0" y="2895600"/>
            <a:ext cx="9144000" cy="646331"/>
          </a:xfrm>
          <a:prstGeom prst="rect">
            <a:avLst/>
          </a:prstGeom>
          <a:solidFill>
            <a:schemeClr val="tx2">
              <a:lumMod val="60000"/>
              <a:lumOff val="40000"/>
            </a:schemeClr>
          </a:solidFill>
        </p:spPr>
        <p:txBody>
          <a:bodyPr wrap="square" rtlCol="0">
            <a:spAutoFit/>
          </a:bodyPr>
          <a:lstStyle/>
          <a:p>
            <a:r>
              <a:rPr lang="bn-BD" sz="3600" dirty="0" smtClean="0">
                <a:latin typeface="NikoshBAN" pitchFamily="2" charset="0"/>
                <a:cs typeface="NikoshBAN" pitchFamily="2" charset="0"/>
              </a:rPr>
              <a:t>২। সাধু রীতি গুরুগম্ভীর ও তৎসম শব্দবহুল।</a:t>
            </a:r>
            <a:endParaRPr lang="en-US" sz="3600" dirty="0">
              <a:latin typeface="NikoshBAN" pitchFamily="2" charset="0"/>
              <a:cs typeface="NikoshBAN" pitchFamily="2" charset="0"/>
            </a:endParaRPr>
          </a:p>
        </p:txBody>
      </p:sp>
      <p:sp>
        <p:nvSpPr>
          <p:cNvPr id="6" name="TextBox 5"/>
          <p:cNvSpPr txBox="1"/>
          <p:nvPr/>
        </p:nvSpPr>
        <p:spPr>
          <a:xfrm>
            <a:off x="0" y="4114800"/>
            <a:ext cx="9144000" cy="646331"/>
          </a:xfrm>
          <a:prstGeom prst="rect">
            <a:avLst/>
          </a:prstGeom>
          <a:solidFill>
            <a:schemeClr val="tx1"/>
          </a:solidFill>
        </p:spPr>
        <p:txBody>
          <a:bodyPr wrap="square" rtlCol="0">
            <a:spAutoFit/>
          </a:bodyPr>
          <a:lstStyle/>
          <a:p>
            <a:r>
              <a:rPr lang="bn-BD" sz="3600" dirty="0" smtClean="0">
                <a:solidFill>
                  <a:schemeClr val="bg1"/>
                </a:solidFill>
                <a:latin typeface="NikoshBAN" pitchFamily="2" charset="0"/>
                <a:cs typeface="NikoshBAN" pitchFamily="2" charset="0"/>
              </a:rPr>
              <a:t>৩। সাধু রীতি নাটকের সংলাপ ও বক্তৃতার অনুপযোগী। </a:t>
            </a:r>
            <a:endParaRPr lang="en-US" sz="3600" dirty="0">
              <a:solidFill>
                <a:schemeClr val="bg1"/>
              </a:solidFill>
              <a:latin typeface="NikoshBAN" pitchFamily="2" charset="0"/>
              <a:cs typeface="NikoshBAN" pitchFamily="2" charset="0"/>
            </a:endParaRPr>
          </a:p>
        </p:txBody>
      </p:sp>
      <p:sp>
        <p:nvSpPr>
          <p:cNvPr id="7" name="TextBox 6"/>
          <p:cNvSpPr txBox="1"/>
          <p:nvPr/>
        </p:nvSpPr>
        <p:spPr>
          <a:xfrm>
            <a:off x="0" y="5410200"/>
            <a:ext cx="9144000" cy="584775"/>
          </a:xfrm>
          <a:prstGeom prst="rect">
            <a:avLst/>
          </a:prstGeom>
          <a:solidFill>
            <a:srgbClr val="C00000"/>
          </a:solidFill>
        </p:spPr>
        <p:txBody>
          <a:bodyPr wrap="square" rtlCol="0">
            <a:spAutoFit/>
          </a:bodyPr>
          <a:lstStyle/>
          <a:p>
            <a:r>
              <a:rPr lang="bn-BD" sz="3200" dirty="0" smtClean="0">
                <a:solidFill>
                  <a:schemeClr val="bg1"/>
                </a:solidFill>
                <a:latin typeface="NikoshBAN" pitchFamily="2" charset="0"/>
                <a:cs typeface="NikoshBAN" pitchFamily="2" charset="0"/>
              </a:rPr>
              <a:t>৪। সাধু রীতিতে সর্বনাম ও ক্রিয়াপদ এক বিশেষ গঠনপদ্ধতি মেনে চলে। </a:t>
            </a:r>
            <a:endParaRPr lang="en-US" sz="32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4)">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2090637" cy="646331"/>
          </a:xfrm>
          <a:prstGeom prst="rect">
            <a:avLst/>
          </a:prstGeom>
          <a:solidFill>
            <a:schemeClr val="accent2">
              <a:lumMod val="60000"/>
              <a:lumOff val="40000"/>
            </a:schemeClr>
          </a:solidFill>
        </p:spPr>
        <p:txBody>
          <a:bodyPr wrap="none" rtlCol="0">
            <a:spAutoFit/>
          </a:bodyPr>
          <a:lstStyle/>
          <a:p>
            <a:r>
              <a:rPr lang="bn-BD" sz="3600" dirty="0" smtClean="0">
                <a:latin typeface="NikoshBAN" pitchFamily="2" charset="0"/>
                <a:cs typeface="NikoshBAN" pitchFamily="2" charset="0"/>
              </a:rPr>
              <a:t>চলিত রীতিঃ-</a:t>
            </a:r>
            <a:endParaRPr lang="en-US" sz="3600" dirty="0">
              <a:latin typeface="NikoshBAN" pitchFamily="2" charset="0"/>
              <a:cs typeface="NikoshBAN" pitchFamily="2" charset="0"/>
            </a:endParaRPr>
          </a:p>
        </p:txBody>
      </p:sp>
      <p:sp>
        <p:nvSpPr>
          <p:cNvPr id="3" name="TextBox 2"/>
          <p:cNvSpPr txBox="1"/>
          <p:nvPr/>
        </p:nvSpPr>
        <p:spPr>
          <a:xfrm>
            <a:off x="1" y="1219200"/>
            <a:ext cx="9144000" cy="1200329"/>
          </a:xfrm>
          <a:prstGeom prst="rect">
            <a:avLst/>
          </a:prstGeom>
          <a:solidFill>
            <a:srgbClr val="C00000"/>
          </a:solidFill>
        </p:spPr>
        <p:txBody>
          <a:bodyPr wrap="square" rtlCol="0">
            <a:spAutoFit/>
          </a:bodyPr>
          <a:lstStyle/>
          <a:p>
            <a:r>
              <a:rPr lang="bn-BD" sz="3600" dirty="0" smtClean="0">
                <a:solidFill>
                  <a:schemeClr val="bg1"/>
                </a:solidFill>
                <a:latin typeface="NikoshBAN" pitchFamily="2" charset="0"/>
                <a:cs typeface="NikoshBAN" pitchFamily="2" charset="0"/>
              </a:rPr>
              <a:t>১। চলিত রীতি পরিবর্তনশীল।কালের প্রবাহে বর্তমানে তা অনেকটা পরিবর্তিত রুপ লাভ করেছে। </a:t>
            </a:r>
            <a:endParaRPr lang="en-US" sz="3600" dirty="0">
              <a:solidFill>
                <a:schemeClr val="bg1"/>
              </a:solidFill>
              <a:latin typeface="NikoshBAN" pitchFamily="2" charset="0"/>
              <a:cs typeface="NikoshBAN" pitchFamily="2" charset="0"/>
            </a:endParaRPr>
          </a:p>
        </p:txBody>
      </p:sp>
      <p:sp>
        <p:nvSpPr>
          <p:cNvPr id="4" name="TextBox 3"/>
          <p:cNvSpPr txBox="1"/>
          <p:nvPr/>
        </p:nvSpPr>
        <p:spPr>
          <a:xfrm>
            <a:off x="0" y="2743200"/>
            <a:ext cx="9144000" cy="707886"/>
          </a:xfrm>
          <a:prstGeom prst="rect">
            <a:avLst/>
          </a:prstGeom>
          <a:solidFill>
            <a:srgbClr val="00B0F0"/>
          </a:solidFill>
        </p:spPr>
        <p:txBody>
          <a:bodyPr wrap="square" rtlCol="0">
            <a:spAutoFit/>
          </a:bodyPr>
          <a:lstStyle/>
          <a:p>
            <a:r>
              <a:rPr lang="bn-BD" sz="4000" dirty="0" smtClean="0">
                <a:latin typeface="NikoshBAN" pitchFamily="2" charset="0"/>
                <a:cs typeface="NikoshBAN" pitchFamily="2" charset="0"/>
              </a:rPr>
              <a:t>২। চলিত রীতি তদ্ভব শব্দবহুল। </a:t>
            </a:r>
            <a:endParaRPr lang="en-US" sz="4000" dirty="0">
              <a:latin typeface="NikoshBAN" pitchFamily="2" charset="0"/>
              <a:cs typeface="NikoshBAN" pitchFamily="2" charset="0"/>
            </a:endParaRPr>
          </a:p>
        </p:txBody>
      </p:sp>
      <p:sp>
        <p:nvSpPr>
          <p:cNvPr id="5" name="TextBox 4"/>
          <p:cNvSpPr txBox="1"/>
          <p:nvPr/>
        </p:nvSpPr>
        <p:spPr>
          <a:xfrm>
            <a:off x="1" y="3657600"/>
            <a:ext cx="9144000" cy="1200329"/>
          </a:xfrm>
          <a:prstGeom prst="rect">
            <a:avLst/>
          </a:prstGeom>
          <a:solidFill>
            <a:srgbClr val="92D050"/>
          </a:solidFill>
        </p:spPr>
        <p:txBody>
          <a:bodyPr wrap="square" rtlCol="0">
            <a:spAutoFit/>
          </a:bodyPr>
          <a:lstStyle/>
          <a:p>
            <a:r>
              <a:rPr lang="bn-BD" sz="3600" dirty="0" smtClean="0">
                <a:latin typeface="NikoshBAN" pitchFamily="2" charset="0"/>
                <a:cs typeface="NikoshBAN" pitchFamily="2" charset="0"/>
              </a:rPr>
              <a:t>৩। চলিত রীতি সহজ সংক্ষিপ্ত বক্তৃতা ও নাটক সংলাপের উপযোগী। </a:t>
            </a:r>
            <a:endParaRPr lang="en-US" sz="3600" dirty="0">
              <a:latin typeface="NikoshBAN" pitchFamily="2" charset="0"/>
              <a:cs typeface="NikoshBAN" pitchFamily="2" charset="0"/>
            </a:endParaRPr>
          </a:p>
        </p:txBody>
      </p:sp>
      <p:sp>
        <p:nvSpPr>
          <p:cNvPr id="6" name="TextBox 5"/>
          <p:cNvSpPr txBox="1"/>
          <p:nvPr/>
        </p:nvSpPr>
        <p:spPr>
          <a:xfrm>
            <a:off x="0" y="5124271"/>
            <a:ext cx="9144000" cy="1200329"/>
          </a:xfrm>
          <a:prstGeom prst="rect">
            <a:avLst/>
          </a:prstGeom>
          <a:solidFill>
            <a:schemeClr val="accent2"/>
          </a:solidFill>
        </p:spPr>
        <p:txBody>
          <a:bodyPr wrap="square" rtlCol="0">
            <a:spAutoFit/>
          </a:bodyPr>
          <a:lstStyle/>
          <a:p>
            <a:r>
              <a:rPr lang="bn-BD" sz="3600" dirty="0" smtClean="0">
                <a:latin typeface="NikoshBAN" pitchFamily="2" charset="0"/>
                <a:cs typeface="NikoshBAN" pitchFamily="2" charset="0"/>
              </a:rPr>
              <a:t>৪। সাধু রীতিতে ব্যবহ্রত সর্বনাম ও ক্রিয়াপদ চলিত রীতিতে পরিবর্তিত ও সহজতর রুপ লাভ করে।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900" decel="100000" fill="hold"/>
                                        <p:tgtEl>
                                          <p:spTgt spid="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a:solidFill>
            <a:schemeClr val="accent2">
              <a:lumMod val="20000"/>
              <a:lumOff val="80000"/>
            </a:schemeClr>
          </a:solidFill>
        </p:spPr>
        <p:txBody>
          <a:bodyPr wrap="square" rtlCol="0">
            <a:spAutoFit/>
          </a:bodyPr>
          <a:lstStyle/>
          <a:p>
            <a:pPr algn="ctr"/>
            <a:r>
              <a:rPr lang="bn-BD" sz="6600" b="1" u="sng" dirty="0" smtClean="0">
                <a:latin typeface="NikoshBAN" pitchFamily="2" charset="0"/>
                <a:cs typeface="NikoshBAN" pitchFamily="2" charset="0"/>
              </a:rPr>
              <a:t>একক কাজ</a:t>
            </a:r>
            <a:endParaRPr lang="en-US" sz="6600" b="1" u="sng" dirty="0">
              <a:latin typeface="NikoshBAN" pitchFamily="2" charset="0"/>
              <a:cs typeface="NikoshBAN" pitchFamily="2" charset="0"/>
            </a:endParaRPr>
          </a:p>
        </p:txBody>
      </p:sp>
      <p:sp>
        <p:nvSpPr>
          <p:cNvPr id="3" name="TextBox 2"/>
          <p:cNvSpPr txBox="1"/>
          <p:nvPr/>
        </p:nvSpPr>
        <p:spPr>
          <a:xfrm>
            <a:off x="0" y="1219200"/>
            <a:ext cx="9144000" cy="769441"/>
          </a:xfrm>
          <a:prstGeom prst="rect">
            <a:avLst/>
          </a:prstGeom>
          <a:solidFill>
            <a:schemeClr val="tx2">
              <a:lumMod val="20000"/>
              <a:lumOff val="80000"/>
            </a:schemeClr>
          </a:solidFill>
        </p:spPr>
        <p:txBody>
          <a:bodyPr wrap="square" rtlCol="0">
            <a:spAutoFit/>
          </a:bodyPr>
          <a:lstStyle/>
          <a:p>
            <a:r>
              <a:rPr lang="bn-BD" sz="4400" dirty="0" smtClean="0">
                <a:latin typeface="NikoshBAN" pitchFamily="2" charset="0"/>
                <a:cs typeface="NikoshBAN" pitchFamily="2" charset="0"/>
              </a:rPr>
              <a:t>১। ভাষা কাকে বলে? </a:t>
            </a:r>
            <a:endParaRPr lang="en-US" sz="4400" dirty="0">
              <a:latin typeface="NikoshBAN" pitchFamily="2" charset="0"/>
              <a:cs typeface="NikoshBAN" pitchFamily="2" charset="0"/>
            </a:endParaRPr>
          </a:p>
        </p:txBody>
      </p:sp>
      <p:sp>
        <p:nvSpPr>
          <p:cNvPr id="4" name="TextBox 3"/>
          <p:cNvSpPr txBox="1"/>
          <p:nvPr/>
        </p:nvSpPr>
        <p:spPr>
          <a:xfrm>
            <a:off x="0" y="2035314"/>
            <a:ext cx="9144000" cy="707886"/>
          </a:xfrm>
          <a:prstGeom prst="rect">
            <a:avLst/>
          </a:prstGeom>
          <a:solidFill>
            <a:srgbClr val="FF0000"/>
          </a:solidFill>
        </p:spPr>
        <p:txBody>
          <a:bodyPr wrap="square" rtlCol="0">
            <a:spAutoFit/>
          </a:bodyPr>
          <a:lstStyle/>
          <a:p>
            <a:r>
              <a:rPr lang="bn-BD" sz="4000" dirty="0" smtClean="0">
                <a:solidFill>
                  <a:schemeClr val="bg1"/>
                </a:solidFill>
                <a:latin typeface="NikoshBAN" pitchFamily="2" charset="0"/>
                <a:cs typeface="NikoshBAN" pitchFamily="2" charset="0"/>
              </a:rPr>
              <a:t>২। ড</a:t>
            </a:r>
            <a:r>
              <a:rPr lang="en-US" sz="4000" dirty="0" smtClean="0">
                <a:solidFill>
                  <a:schemeClr val="bg1"/>
                </a:solidFill>
                <a:latin typeface="NikoshBAN" pitchFamily="2" charset="0"/>
                <a:cs typeface="NikoshBAN" pitchFamily="2" charset="0"/>
              </a:rPr>
              <a:t>. </a:t>
            </a:r>
            <a:r>
              <a:rPr lang="bn-BD" sz="4000" dirty="0" smtClean="0">
                <a:solidFill>
                  <a:schemeClr val="bg1"/>
                </a:solidFill>
                <a:latin typeface="NikoshBAN" pitchFamily="2" charset="0"/>
                <a:cs typeface="NikoshBAN" pitchFamily="2" charset="0"/>
              </a:rPr>
              <a:t>মুহম্মদ শহীদুল্লাহর মতে ভাষার সংজ্ঞা কি? </a:t>
            </a:r>
            <a:endParaRPr lang="en-US" sz="4000" dirty="0">
              <a:solidFill>
                <a:schemeClr val="bg1"/>
              </a:solidFill>
              <a:latin typeface="NikoshBAN" pitchFamily="2" charset="0"/>
              <a:cs typeface="NikoshBAN" pitchFamily="2" charset="0"/>
            </a:endParaRPr>
          </a:p>
        </p:txBody>
      </p:sp>
      <p:sp>
        <p:nvSpPr>
          <p:cNvPr id="5" name="TextBox 4"/>
          <p:cNvSpPr txBox="1"/>
          <p:nvPr/>
        </p:nvSpPr>
        <p:spPr>
          <a:xfrm>
            <a:off x="0" y="2819400"/>
            <a:ext cx="9144000" cy="707886"/>
          </a:xfrm>
          <a:prstGeom prst="rect">
            <a:avLst/>
          </a:prstGeom>
          <a:solidFill>
            <a:schemeClr val="accent2">
              <a:lumMod val="40000"/>
              <a:lumOff val="60000"/>
            </a:schemeClr>
          </a:solidFill>
        </p:spPr>
        <p:txBody>
          <a:bodyPr wrap="square" rtlCol="0">
            <a:spAutoFit/>
          </a:bodyPr>
          <a:lstStyle/>
          <a:p>
            <a:r>
              <a:rPr lang="bn-BD" sz="4000" dirty="0" smtClean="0">
                <a:latin typeface="NikoshBAN" pitchFamily="2" charset="0"/>
                <a:cs typeface="NikoshBAN" pitchFamily="2" charset="0"/>
              </a:rPr>
              <a:t>৩। ভাষার রুপ কয়টি ? </a:t>
            </a:r>
            <a:endParaRPr lang="en-US" sz="4000" dirty="0">
              <a:latin typeface="NikoshBAN" pitchFamily="2" charset="0"/>
              <a:cs typeface="NikoshBAN" pitchFamily="2" charset="0"/>
            </a:endParaRPr>
          </a:p>
        </p:txBody>
      </p:sp>
      <p:pic>
        <p:nvPicPr>
          <p:cNvPr id="7" name="Picture 6" descr="Screenshot_2019-09-29-21-01-11-1.png"/>
          <p:cNvPicPr>
            <a:picLocks noChangeAspect="1"/>
          </p:cNvPicPr>
          <p:nvPr/>
        </p:nvPicPr>
        <p:blipFill>
          <a:blip r:embed="rId2" cstate="print"/>
          <a:stretch>
            <a:fillRect/>
          </a:stretch>
        </p:blipFill>
        <p:spPr>
          <a:xfrm>
            <a:off x="0" y="3581400"/>
            <a:ext cx="91440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107996"/>
          </a:xfrm>
          <a:prstGeom prst="rect">
            <a:avLst/>
          </a:prstGeom>
          <a:solidFill>
            <a:srgbClr val="C00000"/>
          </a:solidFill>
        </p:spPr>
        <p:txBody>
          <a:bodyPr wrap="square" rtlCol="0">
            <a:spAutoFit/>
          </a:bodyPr>
          <a:lstStyle/>
          <a:p>
            <a:pPr algn="ctr"/>
            <a:r>
              <a:rPr lang="bn-BD" sz="6600" b="1" u="sng" dirty="0" smtClean="0">
                <a:solidFill>
                  <a:schemeClr val="bg1"/>
                </a:solidFill>
                <a:latin typeface="NikoshBAN" pitchFamily="2" charset="0"/>
                <a:cs typeface="NikoshBAN" pitchFamily="2" charset="0"/>
              </a:rPr>
              <a:t>জোড়ায় কাজ</a:t>
            </a:r>
            <a:endParaRPr lang="en-US" sz="6600" b="1" u="sng" dirty="0">
              <a:solidFill>
                <a:schemeClr val="bg1"/>
              </a:solidFill>
              <a:latin typeface="NikoshBAN" pitchFamily="2" charset="0"/>
              <a:cs typeface="NikoshBAN" pitchFamily="2" charset="0"/>
            </a:endParaRPr>
          </a:p>
        </p:txBody>
      </p:sp>
      <p:sp>
        <p:nvSpPr>
          <p:cNvPr id="3" name="TextBox 2"/>
          <p:cNvSpPr txBox="1"/>
          <p:nvPr/>
        </p:nvSpPr>
        <p:spPr>
          <a:xfrm>
            <a:off x="2819400" y="1752600"/>
            <a:ext cx="184731" cy="369332"/>
          </a:xfrm>
          <a:prstGeom prst="rect">
            <a:avLst/>
          </a:prstGeom>
          <a:noFill/>
        </p:spPr>
        <p:txBody>
          <a:bodyPr wrap="none" rtlCol="0">
            <a:spAutoFit/>
          </a:bodyPr>
          <a:lstStyle/>
          <a:p>
            <a:endParaRPr lang="en-US" dirty="0"/>
          </a:p>
        </p:txBody>
      </p:sp>
      <p:pic>
        <p:nvPicPr>
          <p:cNvPr id="4" name="Picture 3" descr="Screenshot_2019-09-29-21-06-30-1.png"/>
          <p:cNvPicPr>
            <a:picLocks noChangeAspect="1"/>
          </p:cNvPicPr>
          <p:nvPr/>
        </p:nvPicPr>
        <p:blipFill>
          <a:blip r:embed="rId2" cstate="print"/>
          <a:stretch>
            <a:fillRect/>
          </a:stretch>
        </p:blipFill>
        <p:spPr>
          <a:xfrm>
            <a:off x="0" y="914400"/>
            <a:ext cx="9144000" cy="4876800"/>
          </a:xfrm>
          <a:prstGeom prst="rect">
            <a:avLst/>
          </a:prstGeom>
        </p:spPr>
      </p:pic>
      <p:sp>
        <p:nvSpPr>
          <p:cNvPr id="5" name="TextBox 4"/>
          <p:cNvSpPr txBox="1"/>
          <p:nvPr/>
        </p:nvSpPr>
        <p:spPr>
          <a:xfrm>
            <a:off x="1600200" y="5715000"/>
            <a:ext cx="6300123" cy="1015663"/>
          </a:xfrm>
          <a:prstGeom prst="rect">
            <a:avLst/>
          </a:prstGeom>
          <a:noFill/>
        </p:spPr>
        <p:txBody>
          <a:bodyPr wrap="none" rtlCol="0">
            <a:spAutoFit/>
          </a:bodyPr>
          <a:lstStyle/>
          <a:p>
            <a:r>
              <a:rPr lang="bn-BD" sz="6000" b="1" dirty="0" smtClean="0">
                <a:latin typeface="NikoshBAN" pitchFamily="2" charset="0"/>
                <a:cs typeface="NikoshBAN" pitchFamily="2" charset="0"/>
              </a:rPr>
              <a:t>ভাষার রুপের ছকটি আক। </a:t>
            </a:r>
            <a:endParaRPr lang="en-US" sz="6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 (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52400"/>
            <a:ext cx="1648208" cy="830997"/>
          </a:xfrm>
          <a:prstGeom prst="rect">
            <a:avLst/>
          </a:prstGeom>
          <a:noFill/>
        </p:spPr>
        <p:txBody>
          <a:bodyPr wrap="none" rtlCol="0">
            <a:spAutoFit/>
          </a:bodyPr>
          <a:lstStyle/>
          <a:p>
            <a:pPr algn="ctr"/>
            <a:r>
              <a:rPr lang="bn-BD" sz="4800" b="1" u="sng" dirty="0" smtClean="0">
                <a:latin typeface="NikoshBAN" pitchFamily="2" charset="0"/>
                <a:cs typeface="NikoshBAN" pitchFamily="2" charset="0"/>
              </a:rPr>
              <a:t>মূল্যায়ন</a:t>
            </a:r>
            <a:endParaRPr lang="en-US" sz="4800" b="1" u="sng" dirty="0">
              <a:latin typeface="NikoshBAN" pitchFamily="2" charset="0"/>
              <a:cs typeface="NikoshBAN" pitchFamily="2" charset="0"/>
            </a:endParaRPr>
          </a:p>
        </p:txBody>
      </p:sp>
      <p:sp>
        <p:nvSpPr>
          <p:cNvPr id="3" name="TextBox 2"/>
          <p:cNvSpPr txBox="1"/>
          <p:nvPr/>
        </p:nvSpPr>
        <p:spPr>
          <a:xfrm>
            <a:off x="152400" y="1066800"/>
            <a:ext cx="3268844" cy="923330"/>
          </a:xfrm>
          <a:prstGeom prst="rect">
            <a:avLst/>
          </a:prstGeom>
          <a:noFill/>
        </p:spPr>
        <p:txBody>
          <a:bodyPr wrap="none" rtlCol="0">
            <a:spAutoFit/>
          </a:bodyPr>
          <a:lstStyle/>
          <a:p>
            <a:r>
              <a:rPr lang="bn-BD" sz="5400" dirty="0" smtClean="0">
                <a:latin typeface="NikoshBAN" pitchFamily="2" charset="0"/>
                <a:cs typeface="NikoshBAN" pitchFamily="2" charset="0"/>
              </a:rPr>
              <a:t>১। ভাষা কি?  </a:t>
            </a:r>
            <a:endParaRPr lang="en-US" sz="5400" dirty="0">
              <a:latin typeface="NikoshBAN" pitchFamily="2" charset="0"/>
              <a:cs typeface="NikoshBAN" pitchFamily="2" charset="0"/>
            </a:endParaRPr>
          </a:p>
        </p:txBody>
      </p:sp>
      <p:sp>
        <p:nvSpPr>
          <p:cNvPr id="4" name="TextBox 3"/>
          <p:cNvSpPr txBox="1"/>
          <p:nvPr/>
        </p:nvSpPr>
        <p:spPr>
          <a:xfrm>
            <a:off x="76201" y="2362200"/>
            <a:ext cx="9067800" cy="1754326"/>
          </a:xfrm>
          <a:prstGeom prst="rect">
            <a:avLst/>
          </a:prstGeom>
          <a:noFill/>
        </p:spPr>
        <p:txBody>
          <a:bodyPr wrap="square" rtlCol="0">
            <a:spAutoFit/>
          </a:bodyPr>
          <a:lstStyle/>
          <a:p>
            <a:r>
              <a:rPr lang="bn-BD" sz="5400" dirty="0" smtClean="0">
                <a:latin typeface="NikoshBAN" pitchFamily="2" charset="0"/>
                <a:cs typeface="NikoshBAN" pitchFamily="2" charset="0"/>
              </a:rPr>
              <a:t>২। ড</a:t>
            </a:r>
            <a:r>
              <a:rPr lang="en-US" sz="5400" dirty="0" smtClean="0">
                <a:latin typeface="NikoshBAN" pitchFamily="2" charset="0"/>
                <a:cs typeface="NikoshBAN" pitchFamily="2" charset="0"/>
              </a:rPr>
              <a:t>.</a:t>
            </a:r>
            <a:r>
              <a:rPr lang="bn-BD" sz="5400" dirty="0" smtClean="0">
                <a:latin typeface="NikoshBAN" pitchFamily="2" charset="0"/>
                <a:cs typeface="NikoshBAN" pitchFamily="2" charset="0"/>
              </a:rPr>
              <a:t>সুকুমার সেনের মতে ভাষা কাকে বলে? </a:t>
            </a:r>
            <a:endParaRPr lang="en-US" sz="5400" dirty="0">
              <a:latin typeface="NikoshBAN" pitchFamily="2" charset="0"/>
              <a:cs typeface="NikoshBAN" pitchFamily="2" charset="0"/>
            </a:endParaRPr>
          </a:p>
        </p:txBody>
      </p:sp>
      <p:sp>
        <p:nvSpPr>
          <p:cNvPr id="5" name="TextBox 4"/>
          <p:cNvSpPr txBox="1"/>
          <p:nvPr/>
        </p:nvSpPr>
        <p:spPr>
          <a:xfrm>
            <a:off x="76200" y="4182070"/>
            <a:ext cx="8382000" cy="923330"/>
          </a:xfrm>
          <a:prstGeom prst="rect">
            <a:avLst/>
          </a:prstGeom>
          <a:noFill/>
        </p:spPr>
        <p:txBody>
          <a:bodyPr wrap="square" rtlCol="0">
            <a:spAutoFit/>
          </a:bodyPr>
          <a:lstStyle/>
          <a:p>
            <a:r>
              <a:rPr lang="bn-BD" sz="5400" dirty="0" smtClean="0">
                <a:latin typeface="NikoshBAN" pitchFamily="2" charset="0"/>
                <a:cs typeface="NikoshBAN" pitchFamily="2" charset="0"/>
              </a:rPr>
              <a:t>৩।লৈখিক ভাষা কাকে বলে ? </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1015663"/>
          </a:xfrm>
          <a:prstGeom prst="rect">
            <a:avLst/>
          </a:prstGeom>
          <a:noFill/>
        </p:spPr>
        <p:txBody>
          <a:bodyPr wrap="square" rtlCol="0">
            <a:spAutoFit/>
          </a:bodyPr>
          <a:lstStyle/>
          <a:p>
            <a:pPr algn="ctr"/>
            <a:r>
              <a:rPr lang="bn-BD" sz="6000" b="1" u="sng" dirty="0" smtClean="0">
                <a:latin typeface="NikoshBAN" pitchFamily="2" charset="0"/>
                <a:cs typeface="NikoshBAN" pitchFamily="2" charset="0"/>
              </a:rPr>
              <a:t>বাড়ির কাজ</a:t>
            </a:r>
            <a:endParaRPr lang="en-US" sz="6000" b="1" u="sng" dirty="0">
              <a:latin typeface="NikoshBAN" pitchFamily="2" charset="0"/>
              <a:cs typeface="NikoshBAN" pitchFamily="2" charset="0"/>
            </a:endParaRPr>
          </a:p>
        </p:txBody>
      </p:sp>
      <p:pic>
        <p:nvPicPr>
          <p:cNvPr id="4" name="Picture 3" descr="Screenshot_2019-09-29-21-15-10-1.png"/>
          <p:cNvPicPr>
            <a:picLocks noChangeAspect="1"/>
          </p:cNvPicPr>
          <p:nvPr/>
        </p:nvPicPr>
        <p:blipFill>
          <a:blip r:embed="rId2" cstate="print"/>
          <a:stretch>
            <a:fillRect/>
          </a:stretch>
        </p:blipFill>
        <p:spPr>
          <a:xfrm>
            <a:off x="0" y="942975"/>
            <a:ext cx="9144000" cy="4467225"/>
          </a:xfrm>
          <a:prstGeom prst="rect">
            <a:avLst/>
          </a:prstGeom>
        </p:spPr>
      </p:pic>
      <p:sp>
        <p:nvSpPr>
          <p:cNvPr id="5" name="TextBox 4"/>
          <p:cNvSpPr txBox="1"/>
          <p:nvPr/>
        </p:nvSpPr>
        <p:spPr>
          <a:xfrm>
            <a:off x="0" y="5722203"/>
            <a:ext cx="9144000" cy="830997"/>
          </a:xfrm>
          <a:prstGeom prst="rect">
            <a:avLst/>
          </a:prstGeom>
          <a:solidFill>
            <a:schemeClr val="accent2">
              <a:lumMod val="60000"/>
              <a:lumOff val="40000"/>
            </a:schemeClr>
          </a:solidFill>
        </p:spPr>
        <p:txBody>
          <a:bodyPr wrap="square" rtlCol="0">
            <a:spAutoFit/>
          </a:bodyPr>
          <a:lstStyle/>
          <a:p>
            <a:r>
              <a:rPr lang="bn-BD" sz="4800" dirty="0" smtClean="0">
                <a:latin typeface="NikoshBAN" pitchFamily="2" charset="0"/>
                <a:cs typeface="NikoshBAN" pitchFamily="2" charset="0"/>
              </a:rPr>
              <a:t>সাধু ও চলিত ভাষার মধ্যে ৫টি পার্থক্য লিখ?  </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914400"/>
            <a:ext cx="184731" cy="369332"/>
          </a:xfrm>
          <a:prstGeom prst="rect">
            <a:avLst/>
          </a:prstGeom>
          <a:noFill/>
        </p:spPr>
        <p:txBody>
          <a:bodyPr wrap="none" rtlCol="0">
            <a:spAutoFit/>
          </a:bodyPr>
          <a:lstStyle/>
          <a:p>
            <a:endParaRPr lang="en-US" dirty="0"/>
          </a:p>
        </p:txBody>
      </p:sp>
      <p:pic>
        <p:nvPicPr>
          <p:cNvPr id="3" name="Picture 2" descr="is (10).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22583" y="2133600"/>
            <a:ext cx="9501319" cy="2215991"/>
          </a:xfrm>
          <a:prstGeom prst="rect">
            <a:avLst/>
          </a:prstGeom>
          <a:noFill/>
        </p:spPr>
        <p:txBody>
          <a:bodyPr wrap="none" rtlCol="0">
            <a:spAutoFit/>
          </a:bodyPr>
          <a:lstStyle/>
          <a:p>
            <a:r>
              <a:rPr lang="bn-BD" sz="13800" b="1" dirty="0" smtClean="0">
                <a:latin typeface="NikoshBAN" pitchFamily="2" charset="0"/>
                <a:cs typeface="NikoshBAN" pitchFamily="2" charset="0"/>
              </a:rPr>
              <a:t>ধন্যবাদ সবাইকে </a:t>
            </a:r>
            <a:endParaRPr lang="en-US" sz="13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23439"/>
          </a:xfrm>
          <a:prstGeom prst="rect">
            <a:avLst/>
          </a:prstGeom>
          <a:solidFill>
            <a:schemeClr val="accent2"/>
          </a:solidFill>
        </p:spPr>
        <p:txBody>
          <a:bodyPr wrap="square" rtlCol="0">
            <a:spAutoFit/>
          </a:bodyPr>
          <a:lstStyle/>
          <a:p>
            <a:pPr algn="ctr"/>
            <a:r>
              <a:rPr lang="bn-BD" sz="8000" b="1" u="sng" dirty="0" smtClean="0">
                <a:latin typeface="NikoshBAN" pitchFamily="2" charset="0"/>
                <a:cs typeface="NikoshBAN" pitchFamily="2" charset="0"/>
              </a:rPr>
              <a:t>পরিচিতি </a:t>
            </a:r>
            <a:endParaRPr lang="en-US" sz="8000" b="1" u="sng" dirty="0">
              <a:latin typeface="NikoshBAN" pitchFamily="2" charset="0"/>
              <a:cs typeface="NikoshBAN" pitchFamily="2" charset="0"/>
            </a:endParaRPr>
          </a:p>
        </p:txBody>
      </p:sp>
      <p:sp>
        <p:nvSpPr>
          <p:cNvPr id="3" name="Rounded Rectangle 2"/>
          <p:cNvSpPr/>
          <p:nvPr/>
        </p:nvSpPr>
        <p:spPr>
          <a:xfrm>
            <a:off x="0" y="1524000"/>
            <a:ext cx="5791200" cy="518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dirty="0" smtClean="0">
                <a:latin typeface="NikoshBAN" pitchFamily="2" charset="0"/>
                <a:cs typeface="NikoshBAN" pitchFamily="2" charset="0"/>
              </a:rPr>
              <a:t>নামঃ রৌজীনা বেগম</a:t>
            </a:r>
          </a:p>
          <a:p>
            <a:r>
              <a:rPr lang="bn-BD" sz="4800" dirty="0" smtClean="0">
                <a:latin typeface="NikoshBAN" pitchFamily="2" charset="0"/>
                <a:cs typeface="NikoshBAN" pitchFamily="2" charset="0"/>
              </a:rPr>
              <a:t>সহকারী শিক্ষক</a:t>
            </a:r>
          </a:p>
          <a:p>
            <a:r>
              <a:rPr lang="bn-BD" sz="4800" dirty="0" smtClean="0">
                <a:latin typeface="NikoshBAN" pitchFamily="2" charset="0"/>
                <a:cs typeface="NikoshBAN" pitchFamily="2" charset="0"/>
              </a:rPr>
              <a:t>গোপালপুর দ্বারিকা উচ্চ বিদ্যালয় </a:t>
            </a:r>
          </a:p>
          <a:p>
            <a:r>
              <a:rPr lang="bn-BD" sz="4800" dirty="0" smtClean="0">
                <a:latin typeface="NikoshBAN" pitchFamily="2" charset="0"/>
                <a:cs typeface="NikoshBAN" pitchFamily="2" charset="0"/>
              </a:rPr>
              <a:t>উত্তরজয়পুর লক্ষ্মীপুর সদর </a:t>
            </a:r>
            <a:endParaRPr lang="en-US" sz="4800" dirty="0">
              <a:latin typeface="NikoshBAN" pitchFamily="2" charset="0"/>
              <a:cs typeface="NikoshBAN" pitchFamily="2" charset="0"/>
            </a:endParaRPr>
          </a:p>
        </p:txBody>
      </p:sp>
      <p:pic>
        <p:nvPicPr>
          <p:cNvPr id="5" name="Picture 4" descr="images (4).jpg"/>
          <p:cNvPicPr>
            <a:picLocks noChangeAspect="1"/>
          </p:cNvPicPr>
          <p:nvPr/>
        </p:nvPicPr>
        <p:blipFill>
          <a:blip r:embed="rId2" cstate="print"/>
          <a:stretch>
            <a:fillRect/>
          </a:stretch>
        </p:blipFill>
        <p:spPr>
          <a:xfrm>
            <a:off x="5791201" y="1524000"/>
            <a:ext cx="3276600" cy="487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80" y="463689"/>
            <a:ext cx="5589080" cy="5632311"/>
          </a:xfrm>
          <a:prstGeom prst="rect">
            <a:avLst/>
          </a:prstGeom>
          <a:solidFill>
            <a:schemeClr val="accent2">
              <a:lumMod val="60000"/>
              <a:lumOff val="40000"/>
            </a:schemeClr>
          </a:solidFill>
        </p:spPr>
        <p:txBody>
          <a:bodyPr wrap="square" rtlCol="0">
            <a:spAutoFit/>
          </a:bodyPr>
          <a:lstStyle/>
          <a:p>
            <a:r>
              <a:rPr lang="bn-BD" sz="6000" dirty="0" smtClean="0">
                <a:latin typeface="NikoshBAN" pitchFamily="2" charset="0"/>
                <a:cs typeface="NikoshBAN" pitchFamily="2" charset="0"/>
              </a:rPr>
              <a:t>শ্রেণিঃ নবম/দশম </a:t>
            </a:r>
          </a:p>
          <a:p>
            <a:r>
              <a:rPr lang="bn-BD" sz="6000" dirty="0" smtClean="0">
                <a:latin typeface="NikoshBAN" pitchFamily="2" charset="0"/>
                <a:cs typeface="NikoshBAN" pitchFamily="2" charset="0"/>
              </a:rPr>
              <a:t>বিষয়ঃ বাংলা ২য় পত্র </a:t>
            </a:r>
          </a:p>
          <a:p>
            <a:r>
              <a:rPr lang="bn-BD" sz="6000" dirty="0" smtClean="0">
                <a:latin typeface="NikoshBAN" pitchFamily="2" charset="0"/>
                <a:cs typeface="NikoshBAN" pitchFamily="2" charset="0"/>
              </a:rPr>
              <a:t>ঘণ্টাঃ ১ম</a:t>
            </a:r>
          </a:p>
          <a:p>
            <a:r>
              <a:rPr lang="bn-BD" sz="6000" dirty="0" smtClean="0">
                <a:latin typeface="NikoshBAN" pitchFamily="2" charset="0"/>
                <a:cs typeface="NikoshBAN" pitchFamily="2" charset="0"/>
              </a:rPr>
              <a:t>সময়ঃ ৪৫ মিনিট</a:t>
            </a:r>
          </a:p>
          <a:p>
            <a:r>
              <a:rPr lang="bn-BD" sz="6000" dirty="0" smtClean="0">
                <a:latin typeface="NikoshBAN" pitchFamily="2" charset="0"/>
                <a:cs typeface="NikoshBAN" pitchFamily="2" charset="0"/>
              </a:rPr>
              <a:t>তারিখঃ ২২/০১/২০২০ইং </a:t>
            </a:r>
            <a:endParaRPr lang="en-US" sz="6000" dirty="0">
              <a:latin typeface="NikoshBAN" pitchFamily="2" charset="0"/>
              <a:cs typeface="NikoshBAN" pitchFamily="2" charset="0"/>
            </a:endParaRPr>
          </a:p>
        </p:txBody>
      </p:sp>
      <p:sp>
        <p:nvSpPr>
          <p:cNvPr id="3" name="TextBox 2"/>
          <p:cNvSpPr txBox="1"/>
          <p:nvPr/>
        </p:nvSpPr>
        <p:spPr>
          <a:xfrm>
            <a:off x="7010400" y="3429000"/>
            <a:ext cx="184731" cy="369332"/>
          </a:xfrm>
          <a:prstGeom prst="rect">
            <a:avLst/>
          </a:prstGeom>
          <a:noFill/>
        </p:spPr>
        <p:txBody>
          <a:bodyPr wrap="none" rtlCol="0">
            <a:spAutoFit/>
          </a:bodyPr>
          <a:lstStyle/>
          <a:p>
            <a:endParaRPr lang="en-US" dirty="0"/>
          </a:p>
        </p:txBody>
      </p:sp>
      <p:pic>
        <p:nvPicPr>
          <p:cNvPr id="4" name="Picture 3" descr="20200121_193601-1.jpg"/>
          <p:cNvPicPr>
            <a:picLocks noChangeAspect="1"/>
          </p:cNvPicPr>
          <p:nvPr/>
        </p:nvPicPr>
        <p:blipFill>
          <a:blip r:embed="rId2" cstate="print"/>
          <a:stretch>
            <a:fillRect/>
          </a:stretch>
        </p:blipFill>
        <p:spPr>
          <a:xfrm>
            <a:off x="5410200" y="457200"/>
            <a:ext cx="36576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solidFill>
            <a:schemeClr val="accent1">
              <a:lumMod val="40000"/>
              <a:lumOff val="60000"/>
            </a:schemeClr>
          </a:solidFill>
        </p:spPr>
        <p:txBody>
          <a:bodyPr wrap="square" rtlCol="0">
            <a:spAutoFit/>
          </a:bodyPr>
          <a:lstStyle/>
          <a:p>
            <a:pPr algn="ctr"/>
            <a:r>
              <a:rPr lang="bn-BD" sz="6000" b="1" u="sng" dirty="0" smtClean="0">
                <a:latin typeface="NikoshBAN" pitchFamily="2" charset="0"/>
                <a:cs typeface="NikoshBAN" pitchFamily="2" charset="0"/>
              </a:rPr>
              <a:t>শিখন ফল</a:t>
            </a:r>
            <a:endParaRPr lang="en-US" sz="6000" b="1" u="sng" dirty="0">
              <a:latin typeface="NikoshBAN" pitchFamily="2" charset="0"/>
              <a:cs typeface="NikoshBAN" pitchFamily="2" charset="0"/>
            </a:endParaRPr>
          </a:p>
        </p:txBody>
      </p:sp>
      <p:sp>
        <p:nvSpPr>
          <p:cNvPr id="3" name="TextBox 2"/>
          <p:cNvSpPr txBox="1"/>
          <p:nvPr/>
        </p:nvSpPr>
        <p:spPr>
          <a:xfrm>
            <a:off x="0" y="1066800"/>
            <a:ext cx="6752169" cy="1015663"/>
          </a:xfrm>
          <a:prstGeom prst="rect">
            <a:avLst/>
          </a:prstGeom>
          <a:solidFill>
            <a:schemeClr val="accent2">
              <a:lumMod val="60000"/>
              <a:lumOff val="40000"/>
            </a:schemeClr>
          </a:solidFill>
        </p:spPr>
        <p:txBody>
          <a:bodyPr wrap="none" rtlCol="0">
            <a:spAutoFit/>
          </a:bodyPr>
          <a:lstStyle/>
          <a:p>
            <a:r>
              <a:rPr lang="bn-BD" sz="6000" dirty="0" smtClean="0">
                <a:latin typeface="NikoshBAN" pitchFamily="2" charset="0"/>
                <a:cs typeface="NikoshBAN" pitchFamily="2" charset="0"/>
              </a:rPr>
              <a:t>এই পাঠ শেষে শিক্ষার্থীরা--- </a:t>
            </a:r>
            <a:endParaRPr lang="en-US" sz="6000" dirty="0">
              <a:latin typeface="NikoshBAN" pitchFamily="2" charset="0"/>
              <a:cs typeface="NikoshBAN" pitchFamily="2" charset="0"/>
            </a:endParaRPr>
          </a:p>
        </p:txBody>
      </p:sp>
      <p:sp>
        <p:nvSpPr>
          <p:cNvPr id="4" name="TextBox 3"/>
          <p:cNvSpPr txBox="1"/>
          <p:nvPr/>
        </p:nvSpPr>
        <p:spPr>
          <a:xfrm>
            <a:off x="0" y="2598003"/>
            <a:ext cx="9144000" cy="830997"/>
          </a:xfrm>
          <a:prstGeom prst="rect">
            <a:avLst/>
          </a:prstGeom>
          <a:solidFill>
            <a:srgbClr val="FF0000"/>
          </a:solidFill>
        </p:spPr>
        <p:txBody>
          <a:bodyPr wrap="square" rtlCol="0">
            <a:spAutoFit/>
          </a:bodyPr>
          <a:lstStyle/>
          <a:p>
            <a:r>
              <a:rPr lang="bn-BD" sz="4800" dirty="0" smtClean="0">
                <a:solidFill>
                  <a:schemeClr val="bg1"/>
                </a:solidFill>
                <a:latin typeface="NikoshBAN" pitchFamily="2" charset="0"/>
                <a:cs typeface="NikoshBAN" pitchFamily="2" charset="0"/>
              </a:rPr>
              <a:t>১। ভাষার  সংজ্ঞা বলতে পারবে । </a:t>
            </a:r>
          </a:p>
        </p:txBody>
      </p:sp>
      <p:sp>
        <p:nvSpPr>
          <p:cNvPr id="5" name="TextBox 4"/>
          <p:cNvSpPr txBox="1"/>
          <p:nvPr/>
        </p:nvSpPr>
        <p:spPr>
          <a:xfrm>
            <a:off x="0" y="3886200"/>
            <a:ext cx="9144000" cy="830997"/>
          </a:xfrm>
          <a:prstGeom prst="rect">
            <a:avLst/>
          </a:prstGeom>
          <a:solidFill>
            <a:srgbClr val="7030A0"/>
          </a:solidFill>
        </p:spPr>
        <p:txBody>
          <a:bodyPr wrap="square" rtlCol="0">
            <a:spAutoFit/>
          </a:bodyPr>
          <a:lstStyle/>
          <a:p>
            <a:r>
              <a:rPr lang="bn-BD" sz="4800" dirty="0" smtClean="0">
                <a:solidFill>
                  <a:schemeClr val="bg1"/>
                </a:solidFill>
                <a:latin typeface="NikoshBAN" pitchFamily="2" charset="0"/>
                <a:cs typeface="NikoshBAN" pitchFamily="2" charset="0"/>
              </a:rPr>
              <a:t>২। ভাষার রুপ বলতে পারবে । </a:t>
            </a:r>
            <a:endParaRPr lang="en-US" sz="4800" dirty="0">
              <a:solidFill>
                <a:schemeClr val="bg1"/>
              </a:solidFill>
              <a:latin typeface="NikoshBAN" pitchFamily="2" charset="0"/>
              <a:cs typeface="NikoshBAN" pitchFamily="2" charset="0"/>
            </a:endParaRPr>
          </a:p>
        </p:txBody>
      </p:sp>
      <p:sp>
        <p:nvSpPr>
          <p:cNvPr id="7" name="TextBox 6"/>
          <p:cNvSpPr txBox="1"/>
          <p:nvPr/>
        </p:nvSpPr>
        <p:spPr>
          <a:xfrm>
            <a:off x="0" y="5181600"/>
            <a:ext cx="9144000" cy="769441"/>
          </a:xfrm>
          <a:prstGeom prst="rect">
            <a:avLst/>
          </a:prstGeom>
          <a:solidFill>
            <a:schemeClr val="accent2">
              <a:lumMod val="40000"/>
              <a:lumOff val="60000"/>
            </a:schemeClr>
          </a:solidFill>
        </p:spPr>
        <p:txBody>
          <a:bodyPr wrap="square" rtlCol="0">
            <a:spAutoFit/>
          </a:bodyPr>
          <a:lstStyle/>
          <a:p>
            <a:r>
              <a:rPr lang="bn-BD" sz="4400" dirty="0" smtClean="0">
                <a:latin typeface="NikoshBAN" pitchFamily="2" charset="0"/>
                <a:cs typeface="NikoshBAN" pitchFamily="2" charset="0"/>
              </a:rPr>
              <a:t>৩।সাধু ও চলিত ভাষার মধ্যে পার্থক্য বলতে পারবে।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4)">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jpg"/>
          <p:cNvPicPr>
            <a:picLocks noChangeAspect="1"/>
          </p:cNvPicPr>
          <p:nvPr/>
        </p:nvPicPr>
        <p:blipFill>
          <a:blip r:embed="rId2" cstate="print"/>
          <a:stretch>
            <a:fillRect/>
          </a:stretch>
        </p:blipFill>
        <p:spPr>
          <a:xfrm>
            <a:off x="76200" y="0"/>
            <a:ext cx="8991600" cy="5594350"/>
          </a:xfrm>
          <a:prstGeom prst="rect">
            <a:avLst/>
          </a:prstGeom>
        </p:spPr>
      </p:pic>
      <p:sp>
        <p:nvSpPr>
          <p:cNvPr id="4" name="TextBox 3"/>
          <p:cNvSpPr txBox="1"/>
          <p:nvPr/>
        </p:nvSpPr>
        <p:spPr>
          <a:xfrm>
            <a:off x="0" y="5562600"/>
            <a:ext cx="9144000" cy="1569660"/>
          </a:xfrm>
          <a:prstGeom prst="rect">
            <a:avLst/>
          </a:prstGeom>
          <a:noFill/>
        </p:spPr>
        <p:txBody>
          <a:bodyPr wrap="square" rtlCol="0">
            <a:spAutoFit/>
          </a:bodyPr>
          <a:lstStyle/>
          <a:p>
            <a:pPr algn="ctr"/>
            <a:r>
              <a:rPr lang="bn-BD" sz="9600" b="1" dirty="0" smtClean="0">
                <a:latin typeface="NikoshBAN" pitchFamily="2" charset="0"/>
                <a:cs typeface="NikoshBAN" pitchFamily="2" charset="0"/>
              </a:rPr>
              <a:t>নাক</a:t>
            </a:r>
            <a:endParaRPr lang="en-US" sz="9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 (1).jpg"/>
          <p:cNvPicPr>
            <a:picLocks noChangeAspect="1"/>
          </p:cNvPicPr>
          <p:nvPr/>
        </p:nvPicPr>
        <p:blipFill>
          <a:blip r:embed="rId2" cstate="print"/>
          <a:stretch>
            <a:fillRect/>
          </a:stretch>
        </p:blipFill>
        <p:spPr>
          <a:xfrm>
            <a:off x="609600" y="228600"/>
            <a:ext cx="7924800" cy="4800600"/>
          </a:xfrm>
          <a:prstGeom prst="rect">
            <a:avLst/>
          </a:prstGeom>
        </p:spPr>
      </p:pic>
      <p:sp>
        <p:nvSpPr>
          <p:cNvPr id="4" name="TextBox 3"/>
          <p:cNvSpPr txBox="1"/>
          <p:nvPr/>
        </p:nvSpPr>
        <p:spPr>
          <a:xfrm>
            <a:off x="3505200" y="5105400"/>
            <a:ext cx="1648208" cy="1569660"/>
          </a:xfrm>
          <a:prstGeom prst="rect">
            <a:avLst/>
          </a:prstGeom>
          <a:noFill/>
        </p:spPr>
        <p:txBody>
          <a:bodyPr wrap="none" rtlCol="0">
            <a:spAutoFit/>
          </a:bodyPr>
          <a:lstStyle/>
          <a:p>
            <a:r>
              <a:rPr lang="bn-BD" sz="9600" b="1" dirty="0" smtClean="0">
                <a:latin typeface="NikoshBAN" pitchFamily="2" charset="0"/>
                <a:cs typeface="NikoshBAN" pitchFamily="2" charset="0"/>
              </a:rPr>
              <a:t>দাঁত</a:t>
            </a:r>
            <a:endParaRPr lang="en-US" sz="9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00121_191316-1.jpg"/>
          <p:cNvPicPr>
            <a:picLocks noChangeAspect="1"/>
          </p:cNvPicPr>
          <p:nvPr/>
        </p:nvPicPr>
        <p:blipFill>
          <a:blip r:embed="rId2" cstate="print"/>
          <a:stretch>
            <a:fillRect/>
          </a:stretch>
        </p:blipFill>
        <p:spPr>
          <a:xfrm>
            <a:off x="2024062" y="381000"/>
            <a:ext cx="5095875" cy="5410200"/>
          </a:xfrm>
          <a:prstGeom prst="rect">
            <a:avLst/>
          </a:prstGeom>
        </p:spPr>
      </p:pic>
      <p:sp>
        <p:nvSpPr>
          <p:cNvPr id="4" name="TextBox 3"/>
          <p:cNvSpPr txBox="1"/>
          <p:nvPr/>
        </p:nvSpPr>
        <p:spPr>
          <a:xfrm>
            <a:off x="3124200" y="5686961"/>
            <a:ext cx="2411238" cy="1323439"/>
          </a:xfrm>
          <a:prstGeom prst="rect">
            <a:avLst/>
          </a:prstGeom>
          <a:noFill/>
        </p:spPr>
        <p:txBody>
          <a:bodyPr wrap="none" rtlCol="0">
            <a:spAutoFit/>
          </a:bodyPr>
          <a:lstStyle/>
          <a:p>
            <a:r>
              <a:rPr lang="bn-BD" sz="8000" b="1" dirty="0" smtClean="0">
                <a:latin typeface="NikoshBAN" pitchFamily="2" charset="0"/>
                <a:cs typeface="NikoshBAN" pitchFamily="2" charset="0"/>
              </a:rPr>
              <a:t>জিহবা </a:t>
            </a:r>
            <a:endParaRPr lang="en-US" sz="8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200121_191519.jpg"/>
          <p:cNvPicPr>
            <a:picLocks noChangeAspect="1"/>
          </p:cNvPicPr>
          <p:nvPr/>
        </p:nvPicPr>
        <p:blipFill>
          <a:blip r:embed="rId2" cstate="print"/>
          <a:stretch>
            <a:fillRect/>
          </a:stretch>
        </p:blipFill>
        <p:spPr>
          <a:xfrm>
            <a:off x="457200" y="228600"/>
            <a:ext cx="8305800" cy="4114800"/>
          </a:xfrm>
          <a:prstGeom prst="rect">
            <a:avLst/>
          </a:prstGeom>
        </p:spPr>
      </p:pic>
      <p:sp>
        <p:nvSpPr>
          <p:cNvPr id="4" name="TextBox 3"/>
          <p:cNvSpPr txBox="1"/>
          <p:nvPr/>
        </p:nvSpPr>
        <p:spPr>
          <a:xfrm>
            <a:off x="2971800" y="4876800"/>
            <a:ext cx="2545890" cy="1107996"/>
          </a:xfrm>
          <a:prstGeom prst="rect">
            <a:avLst/>
          </a:prstGeom>
          <a:noFill/>
        </p:spPr>
        <p:txBody>
          <a:bodyPr wrap="none" rtlCol="0">
            <a:spAutoFit/>
          </a:bodyPr>
          <a:lstStyle/>
          <a:p>
            <a:r>
              <a:rPr lang="bn-BD" sz="6600" b="1" dirty="0" smtClean="0">
                <a:latin typeface="NikoshBAN" pitchFamily="2" charset="0"/>
                <a:cs typeface="NikoshBAN" pitchFamily="2" charset="0"/>
              </a:rPr>
              <a:t>মুখবিবর </a:t>
            </a:r>
            <a:endParaRPr lang="en-US" sz="6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377</Words>
  <Application>Microsoft Office PowerPoint</Application>
  <PresentationFormat>On-screen Show (4:3)</PresentationFormat>
  <Paragraphs>66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120</cp:revision>
  <dcterms:created xsi:type="dcterms:W3CDTF">2020-01-21T12:50:34Z</dcterms:created>
  <dcterms:modified xsi:type="dcterms:W3CDTF">2020-01-22T01:55:35Z</dcterms:modified>
</cp:coreProperties>
</file>