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9" r:id="rId2"/>
    <p:sldId id="298" r:id="rId3"/>
    <p:sldId id="258" r:id="rId4"/>
    <p:sldId id="291" r:id="rId5"/>
    <p:sldId id="286" r:id="rId6"/>
    <p:sldId id="260" r:id="rId7"/>
    <p:sldId id="278" r:id="rId8"/>
    <p:sldId id="284" r:id="rId9"/>
    <p:sldId id="288" r:id="rId10"/>
    <p:sldId id="279" r:id="rId11"/>
    <p:sldId id="264" r:id="rId12"/>
    <p:sldId id="265" r:id="rId13"/>
    <p:sldId id="292" r:id="rId14"/>
    <p:sldId id="294" r:id="rId15"/>
    <p:sldId id="272" r:id="rId16"/>
    <p:sldId id="277" r:id="rId17"/>
    <p:sldId id="28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05" autoAdjust="0"/>
    <p:restoredTop sz="93419" autoAdjust="0"/>
  </p:normalViewPr>
  <p:slideViewPr>
    <p:cSldViewPr>
      <p:cViewPr>
        <p:scale>
          <a:sx n="70" d="100"/>
          <a:sy n="70" d="100"/>
        </p:scale>
        <p:origin x="-12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1B7B-5A69-4D06-A423-BD38545179E4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A2B0-7E80-4CC1-A689-A35EE928B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90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29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the teacher may not show to the learners in the classroom</a:t>
            </a:r>
            <a:r>
              <a:rPr lang="en-US" baseline="0" dirty="0" smtClean="0"/>
              <a:t> but the list from the slide may show them .</a:t>
            </a:r>
          </a:p>
          <a:p>
            <a:r>
              <a:rPr lang="en-US" baseline="0" dirty="0" smtClean="0"/>
              <a:t>The learners will be taught the word class making the new word adding suffixes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92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may </a:t>
            </a:r>
            <a:r>
              <a:rPr lang="en-US" baseline="0" dirty="0" smtClean="0"/>
              <a:t> give a pair work on this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168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teacher may  give the answer on the board later 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74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85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527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</a:t>
            </a:r>
            <a:r>
              <a:rPr lang="en-US" baseline="0" dirty="0" smtClean="0"/>
              <a:t> asked read out the sentences loudly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426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for making more sentences using the given 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9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learners will be doing the task</a:t>
            </a:r>
            <a:r>
              <a:rPr lang="en-US" baseline="0" dirty="0" smtClean="0"/>
              <a:t> in pairs, the teacher will monitor them. After they will have finished writing, he/she will check the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972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for making  new words and sentences adding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and al with another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885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for making sentences with the given words</a:t>
            </a:r>
            <a:r>
              <a:rPr lang="en-US" baseline="0" dirty="0" smtClean="0"/>
              <a:t> adding  suffixes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42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asked foe making more words adding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tion</a:t>
            </a:r>
            <a:r>
              <a:rPr lang="en-US" baseline="0" dirty="0" smtClean="0"/>
              <a:t>, hood, ness and </a:t>
            </a:r>
            <a:r>
              <a:rPr lang="en-US" baseline="0" dirty="0" err="1" smtClean="0"/>
              <a:t>ful</a:t>
            </a:r>
            <a:r>
              <a:rPr lang="en-US" baseline="0" dirty="0" smtClean="0"/>
              <a:t> with another words and make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A2B0-7E80-4CC1-A689-A35EE928B3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5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457200"/>
            <a:ext cx="3588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WELCOME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3" name="Picture 2" descr="make-a-wish-497x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15240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664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1871827"/>
            <a:ext cx="5686425" cy="379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170481"/>
            <a:ext cx="4089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Happier, beauty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153" y="8262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8168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5804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957" y="0"/>
            <a:ext cx="7820486" cy="486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boy is </a:t>
            </a:r>
            <a:r>
              <a:rPr lang="en-US" sz="3200" b="1" dirty="0" err="1" smtClean="0"/>
              <a:t>shelterless</a:t>
            </a:r>
            <a:r>
              <a:rPr lang="en-US" sz="3200" b="1" dirty="0" smtClean="0"/>
              <a:t>. He wants to survive himself like others. He dreams to go to school. By going to school he will receive education. Education give him chance to lead a happiness and peaceful life.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65506" y="56639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56639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2106" y="6172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7398" y="657881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adj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172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26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509592"/>
            <a:ext cx="7092944" cy="53197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7720" y="6102964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not predict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many fruits will be yielded in the tree.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3234" y="637996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adj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84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board_suffix-1200.jpg -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3200400"/>
            <a:ext cx="4088524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4775" y="3200400"/>
            <a:ext cx="4286193" cy="36576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3371" y="3657600"/>
            <a:ext cx="3429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ment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-hood,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acy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ance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ity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tion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sion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lize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fy</a:t>
            </a:r>
            <a:endParaRPr lang="en-US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ed,-ious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899" y="304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suffix is a letter or a group of letters attached to the end of a word to form a new word or to alter the grammatical function of the original word. </a:t>
            </a:r>
            <a:r>
              <a:rPr lang="en-US" dirty="0"/>
              <a:t>For example, the verb read can be made into the noun reader by adding the suffix -</a:t>
            </a:r>
            <a:r>
              <a:rPr lang="en-US" dirty="0" err="1"/>
              <a:t>er</a:t>
            </a:r>
            <a:r>
              <a:rPr lang="en-US" dirty="0"/>
              <a:t>; read can be made into the adjective readable by adding the suffix -able.</a:t>
            </a:r>
          </a:p>
          <a:p>
            <a:endParaRPr lang="en-US" dirty="0"/>
          </a:p>
          <a:p>
            <a:r>
              <a:rPr lang="en-US" dirty="0"/>
              <a:t>Understanding the meanings of the common suffixes can help us deduce the meanings of new words hat we encounter. The table below defines and illustrates 26 common suffixes.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0538" y="12412"/>
            <a:ext cx="51189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At a glance suffixes 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13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_al9YoirHF4dwKywlWRHeKcnZPkjQQVKqVzUU1YzGyOwk7e7ExQzuiO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3888" y="104332"/>
            <a:ext cx="2103319" cy="140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609" y="2133600"/>
            <a:ext cx="8921039" cy="4541639"/>
            <a:chOff x="21609" y="1737815"/>
            <a:chExt cx="8921039" cy="49809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146" t="10437" r="34630" b="29094"/>
            <a:stretch/>
          </p:blipFill>
          <p:spPr>
            <a:xfrm>
              <a:off x="4992805" y="3802039"/>
              <a:ext cx="3949843" cy="291672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836" t="11611" r="21940" b="23588"/>
            <a:stretch/>
          </p:blipFill>
          <p:spPr>
            <a:xfrm>
              <a:off x="21609" y="3810000"/>
              <a:ext cx="4971197" cy="28780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992806" y="5984695"/>
              <a:ext cx="127720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Change words class</a:t>
              </a:r>
              <a:endParaRPr lang="en-US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15" t="11260" r="24478" b="50000"/>
            <a:stretch/>
          </p:blipFill>
          <p:spPr>
            <a:xfrm>
              <a:off x="1467134" y="1737815"/>
              <a:ext cx="6264322" cy="2064224"/>
            </a:xfrm>
            <a:prstGeom prst="rect">
              <a:avLst/>
            </a:prstGeom>
          </p:spPr>
        </p:pic>
      </p:grpSp>
      <p:pic>
        <p:nvPicPr>
          <p:cNvPr id="1030" name="Picture 6" descr="jumping frog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74228" y="-399766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2743" y="1201150"/>
            <a:ext cx="215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boy runs quickly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apples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92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971800"/>
            <a:ext cx="3276600" cy="2785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590800" y="50714"/>
            <a:ext cx="4310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Group work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97404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pictures. Discuss in groups about the pictures. Now each  group  make 10 sentences following the picture with words using suffixes  </a:t>
            </a:r>
            <a:r>
              <a:rPr lang="en-US" sz="28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70368" y="2971800"/>
            <a:ext cx="4119336" cy="2744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8172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97" y="1936174"/>
            <a:ext cx="4681702" cy="3442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1748" y="-19050"/>
            <a:ext cx="67565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Fill in the blanks using suffixes: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6174"/>
            <a:ext cx="4572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Mohona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is a-(beauty) woman. She  looks very (cheer). Behind her, the large garden-(rich)  her beauty more and more .T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 –(scene) is very much –(charm) .Seeing it, many people may feel home–(sick) for their …..(boy).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181600"/>
            <a:ext cx="4572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cheerful, enriches, scenery, charming,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sickness, boyhood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31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342" y="2065283"/>
            <a:ext cx="860964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sentences with the following words adding suffixes with them: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605" y="3657600"/>
            <a:ext cx="8153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Block , Predict ,Value , Comfort ,Use ,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Knowledge ,Need ,pay, punish, develop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4577" y="304800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WORK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7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NationalflowerU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75" y="1676400"/>
            <a:ext cx="4497049" cy="5181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62200" y="228600"/>
            <a:ext cx="4775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to all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473065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az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65124"/>
            <a:ext cx="1600200" cy="2525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19400" y="1752600"/>
            <a:ext cx="5715000" cy="2438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Name: </a:t>
            </a:r>
            <a:r>
              <a:rPr kumimoji="0" lang="en-US" sz="1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Nurul</a:t>
            </a: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Amin</a:t>
            </a: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Azad</a:t>
            </a:r>
            <a:b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 teacher: (English)</a:t>
            </a:r>
            <a:b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Jahangirpur</a:t>
            </a: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T,Amin</a:t>
            </a: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Govt.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Pilot High School</a:t>
            </a:r>
            <a:br>
              <a:rPr kumimoji="0" lang="en-US" sz="1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Madan,Netrakona</a:t>
            </a:r>
            <a:endParaRPr kumimoji="0" lang="en-US" sz="1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3434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kumimoji="0" lang="en-US" sz="2800" b="1" i="1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Eight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SECOND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Two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Seven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TOPIC      : Suffixes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14400"/>
            <a:ext cx="4800600" cy="4876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-31734"/>
            <a:ext cx="3505200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Jarif</a:t>
            </a:r>
            <a:r>
              <a:rPr lang="en-US" sz="3600" dirty="0" smtClean="0"/>
              <a:t> goes to school regular</a:t>
            </a:r>
            <a:r>
              <a:rPr lang="en-US" sz="3600" u="sng" dirty="0" smtClean="0">
                <a:solidFill>
                  <a:srgbClr val="00B0F0"/>
                </a:solidFill>
              </a:rPr>
              <a:t>ly</a:t>
            </a:r>
            <a:r>
              <a:rPr lang="en-US" sz="3600" dirty="0" smtClean="0"/>
              <a:t>. He   is  very  care</a:t>
            </a:r>
            <a:r>
              <a:rPr lang="en-US" sz="3600" dirty="0" smtClean="0">
                <a:solidFill>
                  <a:srgbClr val="00B0F0"/>
                </a:solidFill>
              </a:rPr>
              <a:t>ful</a:t>
            </a:r>
            <a:r>
              <a:rPr lang="en-US" sz="3600" dirty="0" smtClean="0"/>
              <a:t>  to  his  study. He  also  maintains  his  time  very  nice</a:t>
            </a:r>
            <a:r>
              <a:rPr lang="en-US" sz="3600" dirty="0" smtClean="0">
                <a:solidFill>
                  <a:srgbClr val="00B0F0"/>
                </a:solidFill>
              </a:rPr>
              <a:t>ly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He  is  hope</a:t>
            </a:r>
            <a:r>
              <a:rPr lang="en-US" sz="3600" dirty="0" smtClean="0">
                <a:solidFill>
                  <a:srgbClr val="00B0F0"/>
                </a:solidFill>
              </a:rPr>
              <a:t>ful</a:t>
            </a:r>
            <a:r>
              <a:rPr lang="en-US" sz="3600" dirty="0" smtClean="0"/>
              <a:t>  in  his  future  life. 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92311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Ribbon 5"/>
          <p:cNvSpPr/>
          <p:nvPr/>
        </p:nvSpPr>
        <p:spPr>
          <a:xfrm>
            <a:off x="1066800" y="304800"/>
            <a:ext cx="7543800" cy="2819400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Today  our topic is</a:t>
            </a:r>
          </a:p>
        </p:txBody>
      </p:sp>
      <p:sp>
        <p:nvSpPr>
          <p:cNvPr id="7" name="Quad Arrow Callout 6"/>
          <p:cNvSpPr/>
          <p:nvPr/>
        </p:nvSpPr>
        <p:spPr>
          <a:xfrm>
            <a:off x="2362200" y="2133600"/>
            <a:ext cx="4876800" cy="3886200"/>
          </a:xfrm>
          <a:prstGeom prst="quad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Suffix</a:t>
            </a:r>
            <a:endParaRPr lang="bn-BD" sz="6000" dirty="0"/>
          </a:p>
        </p:txBody>
      </p:sp>
    </p:spTree>
    <p:extLst>
      <p:ext uri="{BB962C8B-B14F-4D97-AF65-F5344CB8AC3E}">
        <p14:creationId xmlns="" xmlns:p14="http://schemas.microsoft.com/office/powerpoint/2010/main" val="3211037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0"/>
            <a:ext cx="7696200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FF00"/>
                </a:solidFill>
              </a:rPr>
              <a:t>By the end of the lesson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the learners will be able to: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FF00"/>
                </a:solidFill>
              </a:rPr>
              <a:t>make </a:t>
            </a:r>
            <a:r>
              <a:rPr lang="en-US" sz="4000" dirty="0">
                <a:solidFill>
                  <a:srgbClr val="FFFF00"/>
                </a:solidFill>
              </a:rPr>
              <a:t>sentences using </a:t>
            </a:r>
            <a:r>
              <a:rPr lang="en-US" sz="4000" dirty="0" smtClean="0">
                <a:solidFill>
                  <a:srgbClr val="FFFF00"/>
                </a:solidFill>
              </a:rPr>
              <a:t>suffixes.</a:t>
            </a:r>
          </a:p>
          <a:p>
            <a:pPr>
              <a:buFont typeface="Wingdings" pitchFamily="2" charset="2"/>
              <a:buChar char="q"/>
            </a:pPr>
            <a:endParaRPr lang="en-US" sz="4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FF00"/>
                </a:solidFill>
              </a:rPr>
              <a:t>use the correct form of words to fill in the blanks in the passage adding suffixes with them</a:t>
            </a:r>
            <a:r>
              <a:rPr lang="en-US" sz="40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76200"/>
            <a:ext cx="5633593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4368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12" y="1158209"/>
            <a:ext cx="6649888" cy="3730425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1" y="5157127"/>
            <a:ext cx="86867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smtClean="0"/>
              <a:t>With</a:t>
            </a:r>
            <a:r>
              <a:rPr lang="en-US" sz="3600" b="1" dirty="0" smtClean="0">
                <a:solidFill>
                  <a:srgbClr val="00B0F0"/>
                </a:solidFill>
              </a:rPr>
              <a:t>out</a:t>
            </a:r>
            <a:r>
              <a:rPr lang="en-US" sz="3600" b="1" dirty="0" smtClean="0"/>
              <a:t> continua</a:t>
            </a:r>
            <a:r>
              <a:rPr lang="en-US" sz="3600" b="1" dirty="0" smtClean="0">
                <a:solidFill>
                  <a:srgbClr val="00B0F0"/>
                </a:solidFill>
              </a:rPr>
              <a:t>tion</a:t>
            </a:r>
            <a:r>
              <a:rPr lang="en-US" sz="3600" b="1" dirty="0" smtClean="0"/>
              <a:t> of electrici</a:t>
            </a:r>
            <a:r>
              <a:rPr lang="en-US" sz="3600" b="1" dirty="0" smtClean="0">
                <a:solidFill>
                  <a:srgbClr val="00B0F0"/>
                </a:solidFill>
              </a:rPr>
              <a:t>ty</a:t>
            </a:r>
            <a:r>
              <a:rPr lang="en-US" sz="3600" b="1" dirty="0" smtClean="0"/>
              <a:t> supp</a:t>
            </a:r>
            <a:r>
              <a:rPr lang="en-US" sz="3600" b="1" dirty="0" smtClean="0">
                <a:solidFill>
                  <a:srgbClr val="00B0F0"/>
                </a:solidFill>
              </a:rPr>
              <a:t>ly</a:t>
            </a:r>
            <a:r>
              <a:rPr lang="en-US" sz="3600" b="1" dirty="0" smtClean="0"/>
              <a:t>  the gar</a:t>
            </a:r>
            <a:r>
              <a:rPr lang="en-US" sz="3600" b="1" dirty="0" smtClean="0">
                <a:solidFill>
                  <a:srgbClr val="00B0F0"/>
                </a:solidFill>
              </a:rPr>
              <a:t>ment</a:t>
            </a:r>
            <a:r>
              <a:rPr lang="en-US" sz="3600" b="1" dirty="0" smtClean="0"/>
              <a:t> factory work</a:t>
            </a:r>
            <a:r>
              <a:rPr lang="en-US" sz="3600" b="1" dirty="0" smtClean="0">
                <a:solidFill>
                  <a:srgbClr val="00B0F0"/>
                </a:solidFill>
              </a:rPr>
              <a:t>er</a:t>
            </a:r>
            <a:r>
              <a:rPr lang="en-US" sz="3600" b="1" dirty="0" smtClean="0"/>
              <a:t> cannot ready their order time</a:t>
            </a:r>
            <a:r>
              <a:rPr lang="en-US" sz="3600" b="1" dirty="0" smtClean="0">
                <a:solidFill>
                  <a:srgbClr val="00B0F0"/>
                </a:solidFill>
              </a:rPr>
              <a:t>ly</a:t>
            </a:r>
            <a:r>
              <a:rPr lang="en-US" sz="3600" b="1" dirty="0" smtClean="0"/>
              <a:t>.                                   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6319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4886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631976"/>
            <a:ext cx="6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421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186" y="2294282"/>
            <a:ext cx="6380814" cy="423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Comparative</a:t>
            </a:r>
            <a:r>
              <a:rPr lang="en-US" sz="4800" b="1" u="sng" dirty="0" smtClean="0">
                <a:solidFill>
                  <a:srgbClr val="FF0000"/>
                </a:solidFill>
              </a:rPr>
              <a:t>ly </a:t>
            </a:r>
            <a:r>
              <a:rPr lang="en-US" sz="4800" b="1" dirty="0" smtClean="0"/>
              <a:t>low to high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914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adv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6192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008879"/>
            <a:ext cx="3940977" cy="2285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971800" y="0"/>
            <a:ext cx="2700355" cy="58477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PAIR WORK 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86386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Discuss the  pictures with your partner  and  think  which words are  needed to describe them . After that write down the words adding suffixes on your  copy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fbcdn-sphotos-c-a.akamaihd.net/hphotos-ak-xpa1/v/t1.0-9/1503349_1534029476864731_75742123430835406_n.jpg?oh=78a0756d69064b28178967370b3dcbc1&amp;oe=552B0E9F&amp;__gda__=1432469789_7472b12fba29e0bccba4c30a97f02d1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29200" y="2905516"/>
            <a:ext cx="3937036" cy="2460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4684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2632"/>
            <a:ext cx="6858000" cy="5136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555734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school premise has been decorated nicely on the occasion of celebrating the national victory day on 16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2019. coming 2020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decleared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mojib’s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years.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584397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adj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7987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10659</TotalTime>
  <Words>738</Words>
  <Application>Microsoft Office PowerPoint</Application>
  <PresentationFormat>On-screen Show (4:3)</PresentationFormat>
  <Paragraphs>87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t-amin school</cp:lastModifiedBy>
  <cp:revision>284</cp:revision>
  <dcterms:created xsi:type="dcterms:W3CDTF">2006-08-16T00:00:00Z</dcterms:created>
  <dcterms:modified xsi:type="dcterms:W3CDTF">2020-01-22T09:40:28Z</dcterms:modified>
</cp:coreProperties>
</file>