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sldIdLst>
    <p:sldId id="274" r:id="rId2"/>
    <p:sldId id="256" r:id="rId3"/>
    <p:sldId id="257" r:id="rId4"/>
    <p:sldId id="258" r:id="rId5"/>
    <p:sldId id="259" r:id="rId6"/>
    <p:sldId id="264" r:id="rId7"/>
    <p:sldId id="262" r:id="rId8"/>
    <p:sldId id="267" r:id="rId9"/>
    <p:sldId id="269" r:id="rId10"/>
    <p:sldId id="266" r:id="rId11"/>
    <p:sldId id="272" r:id="rId12"/>
    <p:sldId id="271" r:id="rId13"/>
    <p:sldId id="273" r:id="rId14"/>
    <p:sldId id="261" r:id="rId15"/>
    <p:sldId id="260" r:id="rId16"/>
    <p:sldId id="263" r:id="rId17"/>
    <p:sldId id="265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EDBC37-6290-42A3-8B94-83B76C246CC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526572A-8438-4062-9773-DEB43D00F7D1}">
      <dgm:prSet custT="1"/>
      <dgm:spPr/>
      <dgm:t>
        <a:bodyPr anchor="ctr"/>
        <a:lstStyle/>
        <a:p>
          <a:pPr rtl="0"/>
          <a:r>
            <a:rPr lang="en-US" sz="8800" b="1" dirty="0" err="1" smtClean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সকলকে</a:t>
          </a:r>
          <a:r>
            <a:rPr lang="en-US" sz="8800" b="1" dirty="0" smtClean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8800" b="1" dirty="0" err="1" smtClean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ধন্যবাদ</a:t>
          </a:r>
          <a:endParaRPr lang="en-US" sz="8800" dirty="0">
            <a:solidFill>
              <a:schemeClr val="accent5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D9121AB-B0F4-4ED4-A8F3-79C39C8C15FB}" type="parTrans" cxnId="{768F5B6C-9905-46C6-A952-F96B77062646}">
      <dgm:prSet/>
      <dgm:spPr/>
      <dgm:t>
        <a:bodyPr/>
        <a:lstStyle/>
        <a:p>
          <a:endParaRPr lang="en-US"/>
        </a:p>
      </dgm:t>
    </dgm:pt>
    <dgm:pt modelId="{BE0B7078-8450-4A41-A08D-3CD2FEAEA36D}" type="sibTrans" cxnId="{768F5B6C-9905-46C6-A952-F96B77062646}">
      <dgm:prSet/>
      <dgm:spPr/>
      <dgm:t>
        <a:bodyPr/>
        <a:lstStyle/>
        <a:p>
          <a:endParaRPr lang="en-US"/>
        </a:p>
      </dgm:t>
    </dgm:pt>
    <dgm:pt modelId="{652B3ADB-CC18-4B5F-B50F-13AE1BFFB3E2}" type="pres">
      <dgm:prSet presAssocID="{83EDBC37-6290-42A3-8B94-83B76C246CC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41978E-1A96-4514-BC43-88810E78D526}" type="pres">
      <dgm:prSet presAssocID="{2526572A-8438-4062-9773-DEB43D00F7D1}" presName="circle1" presStyleLbl="node1" presStyleIdx="0" presStyleCnt="1"/>
      <dgm:spPr/>
    </dgm:pt>
    <dgm:pt modelId="{8098F3B0-0F6C-4A76-B497-375FA51ADAB1}" type="pres">
      <dgm:prSet presAssocID="{2526572A-8438-4062-9773-DEB43D00F7D1}" presName="space" presStyleCnt="0"/>
      <dgm:spPr/>
    </dgm:pt>
    <dgm:pt modelId="{2FF723EB-A460-4491-8A50-05A47C9C8410}" type="pres">
      <dgm:prSet presAssocID="{2526572A-8438-4062-9773-DEB43D00F7D1}" presName="rect1" presStyleLbl="alignAcc1" presStyleIdx="0" presStyleCnt="1" custLinFactNeighborX="64348" custLinFactNeighborY="13599"/>
      <dgm:spPr/>
      <dgm:t>
        <a:bodyPr/>
        <a:lstStyle/>
        <a:p>
          <a:endParaRPr lang="en-US"/>
        </a:p>
      </dgm:t>
    </dgm:pt>
    <dgm:pt modelId="{CD0FFD31-F7BF-4516-92BA-957A891E8481}" type="pres">
      <dgm:prSet presAssocID="{2526572A-8438-4062-9773-DEB43D00F7D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8F5B6C-9905-46C6-A952-F96B77062646}" srcId="{83EDBC37-6290-42A3-8B94-83B76C246CC7}" destId="{2526572A-8438-4062-9773-DEB43D00F7D1}" srcOrd="0" destOrd="0" parTransId="{9D9121AB-B0F4-4ED4-A8F3-79C39C8C15FB}" sibTransId="{BE0B7078-8450-4A41-A08D-3CD2FEAEA36D}"/>
    <dgm:cxn modelId="{4D784BE7-1760-4FC7-9B7D-A457C576632B}" type="presOf" srcId="{2526572A-8438-4062-9773-DEB43D00F7D1}" destId="{CD0FFD31-F7BF-4516-92BA-957A891E8481}" srcOrd="1" destOrd="0" presId="urn:microsoft.com/office/officeart/2005/8/layout/target3"/>
    <dgm:cxn modelId="{B634604A-B244-48CD-95F2-C79C6C68A4E0}" type="presOf" srcId="{83EDBC37-6290-42A3-8B94-83B76C246CC7}" destId="{652B3ADB-CC18-4B5F-B50F-13AE1BFFB3E2}" srcOrd="0" destOrd="0" presId="urn:microsoft.com/office/officeart/2005/8/layout/target3"/>
    <dgm:cxn modelId="{43FC2D95-6128-49CF-A77F-99504EAE0D09}" type="presOf" srcId="{2526572A-8438-4062-9773-DEB43D00F7D1}" destId="{2FF723EB-A460-4491-8A50-05A47C9C8410}" srcOrd="0" destOrd="0" presId="urn:microsoft.com/office/officeart/2005/8/layout/target3"/>
    <dgm:cxn modelId="{12E71E3B-0E11-4C28-BA2A-18FE25AFBB81}" type="presParOf" srcId="{652B3ADB-CC18-4B5F-B50F-13AE1BFFB3E2}" destId="{1F41978E-1A96-4514-BC43-88810E78D526}" srcOrd="0" destOrd="0" presId="urn:microsoft.com/office/officeart/2005/8/layout/target3"/>
    <dgm:cxn modelId="{EF7BE7D6-2A82-4D74-93AE-FE9EF8637156}" type="presParOf" srcId="{652B3ADB-CC18-4B5F-B50F-13AE1BFFB3E2}" destId="{8098F3B0-0F6C-4A76-B497-375FA51ADAB1}" srcOrd="1" destOrd="0" presId="urn:microsoft.com/office/officeart/2005/8/layout/target3"/>
    <dgm:cxn modelId="{99F6361E-E298-4A36-9220-46FD59578940}" type="presParOf" srcId="{652B3ADB-CC18-4B5F-B50F-13AE1BFFB3E2}" destId="{2FF723EB-A460-4491-8A50-05A47C9C8410}" srcOrd="2" destOrd="0" presId="urn:microsoft.com/office/officeart/2005/8/layout/target3"/>
    <dgm:cxn modelId="{18241974-F20F-4495-96ED-7D67C6EE5FCB}" type="presParOf" srcId="{652B3ADB-CC18-4B5F-B50F-13AE1BFFB3E2}" destId="{CD0FFD31-F7BF-4516-92BA-957A891E848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66F2-2C13-4576-ABF8-3B63CC9452B1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09D5-8E09-4CBF-8F5C-9206B4300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55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66F2-2C13-4576-ABF8-3B63CC9452B1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09D5-8E09-4CBF-8F5C-9206B4300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36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66F2-2C13-4576-ABF8-3B63CC9452B1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09D5-8E09-4CBF-8F5C-9206B4300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7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66F2-2C13-4576-ABF8-3B63CC9452B1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09D5-8E09-4CBF-8F5C-9206B4300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39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66F2-2C13-4576-ABF8-3B63CC9452B1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09D5-8E09-4CBF-8F5C-9206B4300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4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66F2-2C13-4576-ABF8-3B63CC9452B1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09D5-8E09-4CBF-8F5C-9206B4300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71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66F2-2C13-4576-ABF8-3B63CC9452B1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09D5-8E09-4CBF-8F5C-9206B4300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93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66F2-2C13-4576-ABF8-3B63CC9452B1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09D5-8E09-4CBF-8F5C-9206B4300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90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66F2-2C13-4576-ABF8-3B63CC9452B1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09D5-8E09-4CBF-8F5C-9206B4300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4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66F2-2C13-4576-ABF8-3B63CC9452B1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09D5-8E09-4CBF-8F5C-9206B4300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43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66F2-2C13-4576-ABF8-3B63CC9452B1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09D5-8E09-4CBF-8F5C-9206B4300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98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E66F2-2C13-4576-ABF8-3B63CC9452B1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D09D5-8E09-4CBF-8F5C-9206B4300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70" y="0"/>
            <a:ext cx="12496800" cy="69448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1303" y="4642009"/>
            <a:ext cx="6264234" cy="2215991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14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2824" y="545912"/>
            <a:ext cx="7342495" cy="1323438"/>
          </a:xfrm>
          <a:prstGeom prst="rect">
            <a:avLst/>
          </a:prstGeom>
          <a:solidFill>
            <a:schemeClr val="accent6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2823" y="2606329"/>
            <a:ext cx="7342495" cy="1446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প্রাণী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3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7088" y="422031"/>
            <a:ext cx="8453535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1616578"/>
            <a:ext cx="8453535" cy="47339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3776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3055" y="351693"/>
            <a:ext cx="656157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ক্ষার্থীদের নিরব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55" y="1420883"/>
            <a:ext cx="6561574" cy="4914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341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13946" y="1530804"/>
            <a:ext cx="2210637" cy="7335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13946" y="2647173"/>
            <a:ext cx="2210637" cy="7335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সম্ভার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13946" y="3803440"/>
            <a:ext cx="2210637" cy="7335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ভয়ঙ্কর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13946" y="4919809"/>
            <a:ext cx="2210637" cy="7335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রয়্যাল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4312" y="277070"/>
            <a:ext cx="6159640" cy="83099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 গুলোর অর্থ জেনে নিই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009291" y="1892979"/>
            <a:ext cx="1145511" cy="277464"/>
          </a:xfrm>
          <a:prstGeom prst="rightArrow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009292" y="2873829"/>
            <a:ext cx="1145510" cy="320683"/>
          </a:xfrm>
          <a:prstGeom prst="rightArrow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002592" y="4029528"/>
            <a:ext cx="1152211" cy="331457"/>
          </a:xfrm>
          <a:prstGeom prst="rightArrow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009291" y="5091905"/>
            <a:ext cx="1145511" cy="344254"/>
          </a:xfrm>
          <a:prstGeom prst="rightArrow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508171" y="1530804"/>
            <a:ext cx="5333998" cy="73353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অগাধ, অসীম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08171" y="2632100"/>
            <a:ext cx="5333998" cy="74860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উপাদান বা জিনিস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508171" y="3748469"/>
            <a:ext cx="5333998" cy="78850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ভীষণ, ভীতিজনক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508172" y="4904735"/>
            <a:ext cx="5333998" cy="7486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রাজকীয়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56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5904" y="102439"/>
            <a:ext cx="686482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ভেঙ্গে দেখাইঃ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 rot="10800000" flipV="1">
            <a:off x="470998" y="2599829"/>
            <a:ext cx="1980801" cy="698691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ম্ভা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0999" y="1466402"/>
            <a:ext cx="1980800" cy="673897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স্ট্রে</a:t>
            </a: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লিয়া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0998" y="5267010"/>
            <a:ext cx="1980801" cy="78209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রবন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51903" y="1530487"/>
            <a:ext cx="966313" cy="673897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স্ট্র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0998" y="3930696"/>
            <a:ext cx="1980801" cy="744537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ঙ্ক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51902" y="2623964"/>
            <a:ext cx="966314" cy="7259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ম্ভ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51902" y="3930696"/>
            <a:ext cx="924449" cy="755544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ঙ্ক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51901" y="5355771"/>
            <a:ext cx="924449" cy="75060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36000" y="5432476"/>
            <a:ext cx="924449" cy="67389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36002" y="4018683"/>
            <a:ext cx="924449" cy="673897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36001" y="2624624"/>
            <a:ext cx="924449" cy="6738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36000" y="1530487"/>
            <a:ext cx="924449" cy="673897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936331" y="3973793"/>
            <a:ext cx="924449" cy="673897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936332" y="2599830"/>
            <a:ext cx="924449" cy="6738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936333" y="1466401"/>
            <a:ext cx="924447" cy="673897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936331" y="5432475"/>
            <a:ext cx="924449" cy="67389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02908" y="1466400"/>
            <a:ext cx="1262745" cy="70788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ফলা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024553" y="1637881"/>
            <a:ext cx="944545" cy="3215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987709" y="2855163"/>
            <a:ext cx="944545" cy="3215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2989384" y="4165041"/>
            <a:ext cx="944545" cy="3215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3016179" y="5570297"/>
            <a:ext cx="944545" cy="3215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5833902" y="5570297"/>
            <a:ext cx="944545" cy="3215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5874933" y="4165041"/>
            <a:ext cx="944545" cy="3215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5874933" y="2826171"/>
            <a:ext cx="944545" cy="3215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5874934" y="1706661"/>
            <a:ext cx="944545" cy="3215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6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13" grpId="0" animBg="1"/>
      <p:bldP spid="8" grpId="0" animBg="1"/>
      <p:bldP spid="2" grpId="0" animBg="1"/>
      <p:bldP spid="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5" grpId="0" animBg="1"/>
      <p:bldP spid="6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ular Callout 8"/>
          <p:cNvSpPr/>
          <p:nvPr/>
        </p:nvSpPr>
        <p:spPr>
          <a:xfrm>
            <a:off x="1282889" y="1863971"/>
            <a:ext cx="2713630" cy="887105"/>
          </a:xfrm>
          <a:prstGeom prst="wedgeRectCallout">
            <a:avLst/>
          </a:prstGeom>
          <a:solidFill>
            <a:schemeClr val="tx1">
              <a:lumMod val="65000"/>
              <a:lumOff val="3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শ্ব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8156813" y="1863969"/>
            <a:ext cx="2713630" cy="887105"/>
          </a:xfrm>
          <a:prstGeom prst="wedgeRectCallout">
            <a:avLst/>
          </a:prstGeom>
          <a:solidFill>
            <a:schemeClr val="accent2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4719851" y="1863969"/>
            <a:ext cx="2713630" cy="887105"/>
          </a:xfrm>
          <a:prstGeom prst="wedgeRect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6497" y="368490"/>
            <a:ext cx="7882721" cy="92333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আরো কিছু যুক্তবর্ণ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40490" y="5551548"/>
            <a:ext cx="1815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282889" y="5008728"/>
            <a:ext cx="2713630" cy="91215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+ দ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156813" y="5008728"/>
            <a:ext cx="2713630" cy="912152"/>
          </a:xfrm>
          <a:prstGeom prst="rect">
            <a:avLst/>
          </a:prstGeom>
          <a:solidFill>
            <a:schemeClr val="accent2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 + গ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19851" y="5008728"/>
            <a:ext cx="2713630" cy="91215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 + ব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56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0.28281 -0.306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1" y="-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-0.2819 -0.306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02" y="-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0.00208 -0.305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868362" y="2974353"/>
            <a:ext cx="1042511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40"/>
          <p:cNvSpPr>
            <a:spLocks noChangeAspect="1" noChangeArrowheads="1" noTextEdit="1"/>
          </p:cNvSpPr>
          <p:nvPr/>
        </p:nvSpPr>
        <p:spPr bwMode="auto">
          <a:xfrm>
            <a:off x="2012950" y="3048000"/>
            <a:ext cx="8166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Rectangle 42"/>
          <p:cNvSpPr>
            <a:spLocks noChangeArrowheads="1"/>
          </p:cNvSpPr>
          <p:nvPr/>
        </p:nvSpPr>
        <p:spPr bwMode="auto">
          <a:xfrm>
            <a:off x="1873623" y="2420948"/>
            <a:ext cx="4187453" cy="992179"/>
          </a:xfrm>
          <a:prstGeom prst="rect">
            <a:avLst/>
          </a:prstGeom>
          <a:solidFill>
            <a:srgbClr val="70AD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দল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8" name="Rectangle 43"/>
          <p:cNvSpPr>
            <a:spLocks noChangeArrowheads="1"/>
          </p:cNvSpPr>
          <p:nvPr/>
        </p:nvSpPr>
        <p:spPr bwMode="auto">
          <a:xfrm>
            <a:off x="6080918" y="2408250"/>
            <a:ext cx="4984799" cy="1004877"/>
          </a:xfrm>
          <a:prstGeom prst="rect">
            <a:avLst/>
          </a:prstGeom>
          <a:solidFill>
            <a:srgbClr val="70AD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bn-IN" sz="5400" dirty="0" smtClean="0"/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দল</a:t>
            </a:r>
            <a:endParaRPr lang="en-US" sz="5400" dirty="0"/>
          </a:p>
        </p:txBody>
      </p:sp>
      <p:sp>
        <p:nvSpPr>
          <p:cNvPr id="1029" name="Rectangle 44"/>
          <p:cNvSpPr>
            <a:spLocks noChangeArrowheads="1"/>
          </p:cNvSpPr>
          <p:nvPr/>
        </p:nvSpPr>
        <p:spPr bwMode="auto">
          <a:xfrm>
            <a:off x="1873623" y="3425825"/>
            <a:ext cx="4212853" cy="1511935"/>
          </a:xfrm>
          <a:prstGeom prst="rect">
            <a:avLst/>
          </a:prstGeom>
          <a:solidFill>
            <a:srgbClr val="D5E3CF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গুলো দিয়ে ৫টি নতুন শব্দ তৈরি কর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30" name="Rectangle 45"/>
          <p:cNvSpPr>
            <a:spLocks noChangeArrowheads="1"/>
          </p:cNvSpPr>
          <p:nvPr/>
        </p:nvSpPr>
        <p:spPr bwMode="auto">
          <a:xfrm>
            <a:off x="6128191" y="3421845"/>
            <a:ext cx="5004641" cy="1489840"/>
          </a:xfrm>
          <a:prstGeom prst="rect">
            <a:avLst/>
          </a:prstGeom>
          <a:solidFill>
            <a:srgbClr val="D5E3CF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 বাস করে এমন ৫টি প্রাণীর নাম লিখ 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31" name="Line 46"/>
          <p:cNvSpPr>
            <a:spLocks noChangeShapeType="1"/>
          </p:cNvSpPr>
          <p:nvPr/>
        </p:nvSpPr>
        <p:spPr bwMode="auto">
          <a:xfrm>
            <a:off x="6325626" y="4628270"/>
            <a:ext cx="0" cy="7556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Line 47"/>
          <p:cNvSpPr>
            <a:spLocks noChangeShapeType="1"/>
          </p:cNvSpPr>
          <p:nvPr/>
        </p:nvSpPr>
        <p:spPr bwMode="auto">
          <a:xfrm>
            <a:off x="2752188" y="3412124"/>
            <a:ext cx="8147050" cy="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Line 48"/>
          <p:cNvSpPr>
            <a:spLocks noChangeShapeType="1"/>
          </p:cNvSpPr>
          <p:nvPr/>
        </p:nvSpPr>
        <p:spPr bwMode="auto">
          <a:xfrm flipH="1">
            <a:off x="1589650" y="2347301"/>
            <a:ext cx="85756" cy="2280969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Line 49"/>
          <p:cNvSpPr>
            <a:spLocks noChangeShapeType="1"/>
          </p:cNvSpPr>
          <p:nvPr/>
        </p:nvSpPr>
        <p:spPr bwMode="auto">
          <a:xfrm>
            <a:off x="10688222" y="5298831"/>
            <a:ext cx="0" cy="7556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Line 50"/>
          <p:cNvSpPr>
            <a:spLocks noChangeShapeType="1"/>
          </p:cNvSpPr>
          <p:nvPr/>
        </p:nvSpPr>
        <p:spPr bwMode="auto">
          <a:xfrm>
            <a:off x="11411780" y="3058478"/>
            <a:ext cx="81470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TextBox 1036"/>
          <p:cNvSpPr txBox="1"/>
          <p:nvPr/>
        </p:nvSpPr>
        <p:spPr>
          <a:xfrm>
            <a:off x="1873623" y="928468"/>
            <a:ext cx="9197651" cy="1446550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33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028" grpId="0" animBg="1"/>
      <p:bldP spid="1029" grpId="0" animBg="1"/>
      <p:bldP spid="1030" grpId="0" animBg="1"/>
      <p:bldP spid="10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1754" y="641445"/>
            <a:ext cx="7997588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1754" y="2291025"/>
            <a:ext cx="79975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IN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ম্ভ, ন্দ, শ্ব , স্ট্র, ঙ্গ 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98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21" y="0"/>
            <a:ext cx="10225017" cy="6816678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74626016"/>
              </p:ext>
            </p:extLst>
          </p:nvPr>
        </p:nvGraphicFramePr>
        <p:xfrm>
          <a:off x="2565778" y="3193576"/>
          <a:ext cx="7751929" cy="186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585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0" y="-180379"/>
            <a:ext cx="12192000" cy="7202152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064786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19280" y="614149"/>
            <a:ext cx="9830938" cy="1460311"/>
          </a:xfrm>
          <a:solidFill>
            <a:srgbClr val="00B0F0"/>
          </a:solidFill>
          <a:ln w="57150">
            <a:solidFill>
              <a:schemeClr val="tx1"/>
            </a:solidFill>
            <a:prstDash val="dash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bn-IN" sz="8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8800" dirty="0">
                <a:solidFill>
                  <a:srgbClr val="7030A0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ঃ</a:t>
            </a:r>
            <a:endParaRPr lang="en-US" sz="8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19280" y="2074460"/>
            <a:ext cx="9830938" cy="4107976"/>
          </a:xfr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9600" dirty="0" err="1" smtClean="0">
                <a:solidFill>
                  <a:schemeClr val="accent2">
                    <a:lumMod val="50000"/>
                  </a:schemeClr>
                </a:solidFill>
                <a:cs typeface="NikoshBAN" panose="02000000000000000000" pitchFamily="2" charset="0"/>
              </a:rPr>
              <a:t>আবদুল্লাহ</a:t>
            </a:r>
            <a:r>
              <a:rPr lang="en-US" sz="9600" dirty="0" smtClean="0">
                <a:solidFill>
                  <a:schemeClr val="accent2">
                    <a:lumMod val="50000"/>
                  </a:schemeClr>
                </a:solidFill>
                <a:cs typeface="NikoshBAN" panose="02000000000000000000" pitchFamily="2" charset="0"/>
              </a:rPr>
              <a:t>- </a:t>
            </a:r>
            <a:r>
              <a:rPr lang="en-US" sz="9600" dirty="0" err="1" smtClean="0">
                <a:solidFill>
                  <a:schemeClr val="accent2">
                    <a:lumMod val="50000"/>
                  </a:schemeClr>
                </a:solidFill>
                <a:cs typeface="NikoshBAN" panose="02000000000000000000" pitchFamily="2" charset="0"/>
              </a:rPr>
              <a:t>আল</a:t>
            </a:r>
            <a:r>
              <a:rPr lang="en-US" sz="9600" dirty="0" smtClean="0">
                <a:solidFill>
                  <a:schemeClr val="accent2">
                    <a:lumMod val="50000"/>
                  </a:schemeClr>
                </a:solidFill>
                <a:cs typeface="NikoshBAN" panose="02000000000000000000" pitchFamily="2" charset="0"/>
              </a:rPr>
              <a:t>- </a:t>
            </a:r>
            <a:r>
              <a:rPr lang="en-US" sz="9600" dirty="0" err="1" smtClean="0">
                <a:solidFill>
                  <a:schemeClr val="accent2">
                    <a:lumMod val="50000"/>
                  </a:schemeClr>
                </a:solidFill>
                <a:cs typeface="NikoshBAN" panose="02000000000000000000" pitchFamily="2" charset="0"/>
              </a:rPr>
              <a:t>মামুন</a:t>
            </a:r>
            <a:endParaRPr lang="bn-IN" sz="9600" dirty="0" smtClean="0">
              <a:solidFill>
                <a:schemeClr val="accent2">
                  <a:lumMod val="50000"/>
                </a:schemeClr>
              </a:solidFill>
              <a:cs typeface="NikoshBAN" panose="02000000000000000000" pitchFamily="2" charset="0"/>
            </a:endParaRPr>
          </a:p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বাংগালগাঁও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কালীগঞ্জ</a:t>
            </a:r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গাজীপুর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36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1004" y="586854"/>
            <a:ext cx="10044752" cy="1244435"/>
          </a:xfr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ctr"/>
            <a:r>
              <a:rPr lang="bn-IN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8000" dirty="0" smtClean="0">
                <a:solidFill>
                  <a:srgbClr val="7030A0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ঃ</a:t>
            </a: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1004" y="1967766"/>
            <a:ext cx="10044752" cy="3439121"/>
          </a:xfrm>
          <a:solidFill>
            <a:schemeClr val="accent6"/>
          </a:solidFill>
          <a:ln w="57150">
            <a:solidFill>
              <a:schemeClr val="tx1"/>
            </a:solidFill>
            <a:prstDash val="lgDash"/>
          </a:ln>
        </p:spPr>
        <p:txBody>
          <a:bodyPr>
            <a:normAutofit fontScale="25000" lnSpcReduction="20000"/>
          </a:bodyPr>
          <a:lstStyle/>
          <a:p>
            <a:pPr algn="l"/>
            <a:endParaRPr lang="bn-IN" sz="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IN" sz="19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pPr algn="l"/>
            <a:r>
              <a:rPr lang="bn-IN" sz="19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 algn="l"/>
            <a:r>
              <a:rPr lang="bn-IN" sz="19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 পাঠঃ সুন্দরবনের প্রাণী</a:t>
            </a:r>
          </a:p>
          <a:p>
            <a:pPr algn="l"/>
            <a:r>
              <a:rPr lang="bn-IN" sz="19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বাংলাদেশের দক্ষিণে--------- ঘুরে বেড়ায় ।</a:t>
            </a:r>
          </a:p>
          <a:p>
            <a:pPr algn="l"/>
            <a:r>
              <a:rPr lang="bn-IN" sz="19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</a:t>
            </a:r>
            <a:r>
              <a:rPr lang="bn-IN" sz="19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  <a:p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39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8449" y="218364"/>
            <a:ext cx="4974608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পাঠের শিখনফলঃ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2" y="769441"/>
            <a:ext cx="1104103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১.২.১  উচ্চারিত পঠিত বাক্য, কথা মনোযোগ সহকারে শুনবে 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৩.১.২ বর্ণনা শুনে বুঝতে পারবে ।</a:t>
            </a:r>
          </a:p>
          <a:p>
            <a:r>
              <a:rPr lang="bn-IN" sz="3600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১.১.১  যুক্তবর্ণ সহযোগে তৈরি শব্দ স্পষ্ট ও শুদ্ধভাবে বলতে পারবে 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২.৫.৩ সহজ বিষয় বর্ণনা করতে পারবে ।</a:t>
            </a:r>
          </a:p>
          <a:p>
            <a:r>
              <a:rPr lang="bn-IN" sz="3600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১.৩.১  পাঠে ব্যবহৃত যুক্তবর্ণ সম্বলিত শব্দ শুদ্ধ উচ্চারণে পড়তে পারবে 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২.৫.১  নির্দিষ্ট বিষয়ের বর্ণনা পড়ে বুঝতে পারবে ।</a:t>
            </a:r>
          </a:p>
          <a:p>
            <a:r>
              <a:rPr lang="bn-IN" sz="3600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r>
              <a:rPr lang="bn-IN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১.৪.১ যুক্তবর্ণ ভেঙ্গে লিখতে পারবে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77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7857" y="0"/>
            <a:ext cx="74516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43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08\Desktop\oishee\picture\tiger-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530" y="145497"/>
            <a:ext cx="4327097" cy="2972399"/>
          </a:xfrm>
          <a:prstGeom prst="ellipse">
            <a:avLst/>
          </a:prstGeom>
          <a:ln w="571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divot"/>
            <a:contourClr>
              <a:srgbClr val="333333"/>
            </a:contourClr>
          </a:sp3d>
        </p:spPr>
      </p:pic>
      <p:pic>
        <p:nvPicPr>
          <p:cNvPr id="1027" name="Picture 3" descr="C:\Users\user08\Desktop\oishee\picture\sundarbadeer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7779" y="145497"/>
            <a:ext cx="4176217" cy="3132481"/>
          </a:xfrm>
          <a:prstGeom prst="ellipse">
            <a:avLst/>
          </a:prstGeom>
          <a:ln w="571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 descr="C:\Users\user08\Desktop\oishee\picture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87" y="3616657"/>
            <a:ext cx="4950690" cy="3254073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pictu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8687" y="3725839"/>
            <a:ext cx="4198591" cy="3144891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95530" y="2059919"/>
            <a:ext cx="4163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রয়েল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বেঙ্গল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টাইগার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31958" y="2632926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হরিণ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2763" y="615514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কুমির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7624" y="6155140"/>
            <a:ext cx="6300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সুন্দরবনের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পাতা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01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.COMPUTER-20\Desktop\sabita das\Picture\43kangaroo_nuvUbdOpdl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3094" y="415225"/>
            <a:ext cx="3404315" cy="28936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" name="Picture 3" descr="C:\Users\user.COMPUTER-20\Desktop\sabita das\Picture\Acinoyx_jubatus_venatic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9942" y="3797874"/>
            <a:ext cx="3397467" cy="28950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4" name="Picture 5" descr="C:\Users\user.COMPUTER-20\Desktop\sabita das\Picture\lion_PNG56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679" y="415226"/>
            <a:ext cx="3048514" cy="28936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5" name="Picture 6" descr="C:\Users\user.COMPUTER-20\Desktop\sabita das\Picture\Rhinoceros-pictur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678" y="3797874"/>
            <a:ext cx="3221697" cy="28950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158824" y="2724118"/>
            <a:ext cx="1321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ক্যাঙ্গারু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26850" y="6134283"/>
            <a:ext cx="1067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গন্ডার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0018" y="6134283"/>
            <a:ext cx="1518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চিতা বাঘ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1679" y="2724118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সিংহ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53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503" y="252871"/>
            <a:ext cx="5732061" cy="6605129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3321777" y="4526642"/>
            <a:ext cx="452313" cy="46936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256896" y="2197288"/>
            <a:ext cx="2825087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সুন্দরবন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3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</TotalTime>
  <Words>243</Words>
  <Application>Microsoft Office PowerPoint</Application>
  <PresentationFormat>Widescreen</PresentationFormat>
  <Paragraphs>83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শিক্ষক পরিচিতিঃ</vt:lpstr>
      <vt:lpstr>পাঠ পরিচিতিঃ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ismail - [2010]</cp:lastModifiedBy>
  <cp:revision>155</cp:revision>
  <dcterms:created xsi:type="dcterms:W3CDTF">2018-02-07T09:17:46Z</dcterms:created>
  <dcterms:modified xsi:type="dcterms:W3CDTF">2020-01-22T05:24:14Z</dcterms:modified>
</cp:coreProperties>
</file>