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70" r:id="rId5"/>
    <p:sldId id="269" r:id="rId6"/>
    <p:sldId id="268" r:id="rId7"/>
    <p:sldId id="259" r:id="rId8"/>
    <p:sldId id="273" r:id="rId9"/>
    <p:sldId id="276" r:id="rId10"/>
    <p:sldId id="275" r:id="rId11"/>
    <p:sldId id="271" r:id="rId12"/>
    <p:sldId id="265" r:id="rId13"/>
    <p:sldId id="264" r:id="rId14"/>
    <p:sldId id="267" r:id="rId15"/>
    <p:sldId id="266" r:id="rId16"/>
    <p:sldId id="261" r:id="rId17"/>
    <p:sldId id="25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E3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71" d="100"/>
          <a:sy n="71" d="100"/>
        </p:scale>
        <p:origin x="53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8F19E-6591-489D-A9ED-5EFB5B13AFAE}" type="datetimeFigureOut">
              <a:rPr lang="en-GB" smtClean="0"/>
              <a:t>22/01/2020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6F42A-EEE0-4D51-A5A0-35FA35AB00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4136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8F19E-6591-489D-A9ED-5EFB5B13AFAE}" type="datetimeFigureOut">
              <a:rPr lang="en-GB" smtClean="0"/>
              <a:t>22/01/2020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6F42A-EEE0-4D51-A5A0-35FA35AB00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523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8F19E-6591-489D-A9ED-5EFB5B13AFAE}" type="datetimeFigureOut">
              <a:rPr lang="en-GB" smtClean="0"/>
              <a:t>22/01/2020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6F42A-EEE0-4D51-A5A0-35FA35AB00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32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8F19E-6591-489D-A9ED-5EFB5B13AFAE}" type="datetimeFigureOut">
              <a:rPr lang="en-GB" smtClean="0"/>
              <a:t>22/01/2020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6F42A-EEE0-4D51-A5A0-35FA35AB00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2979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8F19E-6591-489D-A9ED-5EFB5B13AFAE}" type="datetimeFigureOut">
              <a:rPr lang="en-GB" smtClean="0"/>
              <a:t>22/01/2020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6F42A-EEE0-4D51-A5A0-35FA35AB00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061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8F19E-6591-489D-A9ED-5EFB5B13AFAE}" type="datetimeFigureOut">
              <a:rPr lang="en-GB" smtClean="0"/>
              <a:t>22/01/2020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6F42A-EEE0-4D51-A5A0-35FA35AB00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9415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8F19E-6591-489D-A9ED-5EFB5B13AFAE}" type="datetimeFigureOut">
              <a:rPr lang="en-GB" smtClean="0"/>
              <a:t>22/01/2020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6F42A-EEE0-4D51-A5A0-35FA35AB00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626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8F19E-6591-489D-A9ED-5EFB5B13AFAE}" type="datetimeFigureOut">
              <a:rPr lang="en-GB" smtClean="0"/>
              <a:t>22/01/2020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6F42A-EEE0-4D51-A5A0-35FA35AB00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210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8F19E-6591-489D-A9ED-5EFB5B13AFAE}" type="datetimeFigureOut">
              <a:rPr lang="en-GB" smtClean="0"/>
              <a:t>22/01/2020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6F42A-EEE0-4D51-A5A0-35FA35AB00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397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8F19E-6591-489D-A9ED-5EFB5B13AFAE}" type="datetimeFigureOut">
              <a:rPr lang="en-GB" smtClean="0"/>
              <a:t>22/01/2020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6F42A-EEE0-4D51-A5A0-35FA35AB00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5534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8F19E-6591-489D-A9ED-5EFB5B13AFAE}" type="datetimeFigureOut">
              <a:rPr lang="en-GB" smtClean="0"/>
              <a:t>22/01/2020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6F42A-EEE0-4D51-A5A0-35FA35AB00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020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8F19E-6591-489D-A9ED-5EFB5B13AFAE}" type="datetimeFigureOut">
              <a:rPr lang="en-GB" smtClean="0"/>
              <a:t>22/01/2020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6F42A-EEE0-4D51-A5A0-35FA35AB00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743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6764" y="0"/>
            <a:ext cx="12035236" cy="6986647"/>
            <a:chOff x="0" y="0"/>
            <a:chExt cx="12035236" cy="698664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5747657"/>
              <a:ext cx="11756570" cy="111034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777428" cy="685799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7808" y="83126"/>
              <a:ext cx="777428" cy="6903521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4486776" y="188258"/>
            <a:ext cx="3030130" cy="11079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  </a:t>
            </a:r>
            <a:r>
              <a:rPr lang="en-US" sz="4400" dirty="0" smtClean="0"/>
              <a:t>Welcome</a:t>
            </a:r>
            <a:endParaRPr lang="en-GB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781" y="1629579"/>
            <a:ext cx="5995202" cy="35988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75127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6764" y="0"/>
            <a:ext cx="12035236" cy="6986647"/>
            <a:chOff x="0" y="0"/>
            <a:chExt cx="12035236" cy="698664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5747657"/>
              <a:ext cx="11756570" cy="111034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777428" cy="685799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7808" y="83126"/>
              <a:ext cx="777428" cy="6903521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3248511" y="282264"/>
            <a:ext cx="5636999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 Students silent reading.</a:t>
            </a:r>
            <a:endParaRPr lang="en-GB" sz="4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587" y="1476799"/>
            <a:ext cx="5700923" cy="378420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429745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6764" y="0"/>
            <a:ext cx="12035236" cy="6986647"/>
            <a:chOff x="0" y="0"/>
            <a:chExt cx="12035236" cy="698664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5747657"/>
              <a:ext cx="11756570" cy="111034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777428" cy="685799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7808" y="83126"/>
              <a:ext cx="777428" cy="6903521"/>
            </a:xfrm>
            <a:prstGeom prst="rect">
              <a:avLst/>
            </a:prstGeom>
          </p:spPr>
        </p:pic>
      </p:grpSp>
      <p:sp>
        <p:nvSpPr>
          <p:cNvPr id="8" name="Title 3">
            <a:extLst>
              <a:ext uri="{FF2B5EF4-FFF2-40B4-BE49-F238E27FC236}">
                <a16:creationId xmlns:a16="http://schemas.microsoft.com/office/drawing/2014/main" xmlns="" id="{767970FB-5A03-43E8-8506-CA866B8931AB}"/>
              </a:ext>
            </a:extLst>
          </p:cNvPr>
          <p:cNvSpPr txBox="1">
            <a:spLocks/>
          </p:cNvSpPr>
          <p:nvPr/>
        </p:nvSpPr>
        <p:spPr>
          <a:xfrm>
            <a:off x="3771229" y="83126"/>
            <a:ext cx="4310453" cy="990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Words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17061" y="1479131"/>
            <a:ext cx="1815108" cy="52443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Guide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40408" y="1479131"/>
            <a:ext cx="4678031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/>
              <a:t>A person who </a:t>
            </a:r>
            <a:r>
              <a:rPr lang="en-US" sz="2800" dirty="0" err="1"/>
              <a:t>leades</a:t>
            </a:r>
            <a:r>
              <a:rPr lang="en-US" sz="2800" dirty="0"/>
              <a:t> others.</a:t>
            </a:r>
            <a:endParaRPr lang="en-GB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053290" y="2653782"/>
            <a:ext cx="1778879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elcome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49766" y="2661981"/>
            <a:ext cx="4670297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kind of greeting or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reception.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17061" y="3749019"/>
            <a:ext cx="1815108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Warmly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53290" y="4739875"/>
            <a:ext cx="1778879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Liberation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40408" y="3644381"/>
            <a:ext cx="4591295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love,honour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affection.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40408" y="4764779"/>
            <a:ext cx="4591295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state of being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free.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31044" y="2743444"/>
            <a:ext cx="1718585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31044" y="3686763"/>
            <a:ext cx="1718585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আন্তরিকভাবে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37240" y="4730989"/>
            <a:ext cx="1712389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31044" y="1499038"/>
            <a:ext cx="1718585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পথ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প্রদর্শক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946364" y="427493"/>
            <a:ext cx="1472075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WCW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2971800" y="1680882"/>
            <a:ext cx="416859" cy="321469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ight Arrow 20"/>
          <p:cNvSpPr/>
          <p:nvPr/>
        </p:nvSpPr>
        <p:spPr>
          <a:xfrm>
            <a:off x="2978805" y="2760742"/>
            <a:ext cx="416859" cy="321469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ight Arrow 21"/>
          <p:cNvSpPr/>
          <p:nvPr/>
        </p:nvSpPr>
        <p:spPr>
          <a:xfrm>
            <a:off x="2971799" y="3846132"/>
            <a:ext cx="416859" cy="321469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ight Arrow 22"/>
          <p:cNvSpPr/>
          <p:nvPr/>
        </p:nvSpPr>
        <p:spPr>
          <a:xfrm>
            <a:off x="2971799" y="4997159"/>
            <a:ext cx="416859" cy="321469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ight Arrow 23"/>
          <p:cNvSpPr/>
          <p:nvPr/>
        </p:nvSpPr>
        <p:spPr>
          <a:xfrm>
            <a:off x="5429021" y="1597179"/>
            <a:ext cx="1231853" cy="341376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ight Arrow 25"/>
          <p:cNvSpPr/>
          <p:nvPr/>
        </p:nvSpPr>
        <p:spPr>
          <a:xfrm>
            <a:off x="5410131" y="2814541"/>
            <a:ext cx="1231853" cy="341376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ight Arrow 26"/>
          <p:cNvSpPr/>
          <p:nvPr/>
        </p:nvSpPr>
        <p:spPr>
          <a:xfrm>
            <a:off x="5390378" y="3826225"/>
            <a:ext cx="1231853" cy="341376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ight Arrow 27"/>
          <p:cNvSpPr/>
          <p:nvPr/>
        </p:nvSpPr>
        <p:spPr>
          <a:xfrm>
            <a:off x="5429021" y="4906497"/>
            <a:ext cx="1231853" cy="341376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43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3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6764" y="0"/>
            <a:ext cx="12035236" cy="6986647"/>
            <a:chOff x="0" y="0"/>
            <a:chExt cx="12035236" cy="698664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5747657"/>
              <a:ext cx="11756570" cy="111034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777428" cy="685799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7808" y="83126"/>
              <a:ext cx="777428" cy="6903521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3523166" y="266236"/>
            <a:ext cx="4665278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    Write true or false.</a:t>
            </a:r>
            <a:endParaRPr lang="en-GB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790697" y="1416268"/>
            <a:ext cx="10766794" cy="39703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1.The students went to the Liberation </a:t>
            </a:r>
            <a:r>
              <a:rPr lang="en-US" sz="2800" dirty="0"/>
              <a:t>W</a:t>
            </a:r>
            <a:r>
              <a:rPr lang="en-US" sz="2800" dirty="0" smtClean="0"/>
              <a:t>ar Museum.</a:t>
            </a:r>
          </a:p>
          <a:p>
            <a:endParaRPr lang="en-US" sz="2800" dirty="0" smtClean="0"/>
          </a:p>
          <a:p>
            <a:r>
              <a:rPr lang="en-US" sz="2800" dirty="0" smtClean="0"/>
              <a:t>2.A teacher was waiting for the students.</a:t>
            </a:r>
          </a:p>
          <a:p>
            <a:endParaRPr lang="en-US" sz="2800" dirty="0" smtClean="0"/>
          </a:p>
          <a:p>
            <a:r>
              <a:rPr lang="en-US" sz="2800" dirty="0" smtClean="0"/>
              <a:t>3.The Liberation War Museum at </a:t>
            </a:r>
            <a:r>
              <a:rPr lang="en-US" sz="2800" dirty="0" err="1" smtClean="0"/>
              <a:t>Agargaon</a:t>
            </a:r>
            <a:r>
              <a:rPr lang="en-US" sz="2800" dirty="0" smtClean="0"/>
              <a:t>.</a:t>
            </a:r>
          </a:p>
          <a:p>
            <a:endParaRPr lang="en-US" sz="2800" dirty="0" smtClean="0"/>
          </a:p>
          <a:p>
            <a:r>
              <a:rPr lang="en-US" sz="2800" dirty="0" smtClean="0"/>
              <a:t>4.The bus reached the museum at 11 a.m.</a:t>
            </a:r>
          </a:p>
          <a:p>
            <a:endParaRPr lang="en-US" sz="2800" dirty="0" smtClean="0"/>
          </a:p>
          <a:p>
            <a:r>
              <a:rPr lang="en-US" sz="2800" dirty="0" smtClean="0"/>
              <a:t>5.The students went to the field trip in the 9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month of the year.</a:t>
            </a:r>
            <a:endParaRPr lang="en-GB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7206809" y="2293107"/>
            <a:ext cx="981635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false</a:t>
            </a:r>
            <a:endParaRPr lang="en-GB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8497145" y="1510398"/>
            <a:ext cx="981635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true</a:t>
            </a:r>
            <a:endParaRPr lang="en-GB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7206809" y="3098890"/>
            <a:ext cx="981635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true</a:t>
            </a:r>
            <a:endParaRPr lang="en-GB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7206809" y="3970985"/>
            <a:ext cx="981635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false</a:t>
            </a:r>
            <a:endParaRPr lang="en-GB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0302692" y="4782292"/>
            <a:ext cx="954742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false</a:t>
            </a:r>
            <a:endParaRPr lang="en-GB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10077472" y="266235"/>
            <a:ext cx="1399892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  PW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37054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6764" y="0"/>
            <a:ext cx="12035236" cy="6986647"/>
            <a:chOff x="0" y="0"/>
            <a:chExt cx="12035236" cy="698664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5747657"/>
              <a:ext cx="11756570" cy="111034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777428" cy="685799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7808" y="83126"/>
              <a:ext cx="777428" cy="6903521"/>
            </a:xfrm>
            <a:prstGeom prst="rect">
              <a:avLst/>
            </a:prstGeom>
          </p:spPr>
        </p:pic>
      </p:grp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2C5CA956-AB6A-44C1-9506-9F7AFB11F2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7254521"/>
              </p:ext>
            </p:extLst>
          </p:nvPr>
        </p:nvGraphicFramePr>
        <p:xfrm>
          <a:off x="1117075" y="1448754"/>
          <a:ext cx="10322410" cy="45543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0404">
                  <a:extLst>
                    <a:ext uri="{9D8B030D-6E8A-4147-A177-3AD203B41FA5}">
                      <a16:colId xmlns:a16="http://schemas.microsoft.com/office/drawing/2014/main" xmlns="" val="1756411332"/>
                    </a:ext>
                  </a:extLst>
                </a:gridCol>
                <a:gridCol w="7272006">
                  <a:extLst>
                    <a:ext uri="{9D8B030D-6E8A-4147-A177-3AD203B41FA5}">
                      <a16:colId xmlns:a16="http://schemas.microsoft.com/office/drawing/2014/main" xmlns="" val="4198849327"/>
                    </a:ext>
                  </a:extLst>
                </a:gridCol>
              </a:tblGrid>
              <a:tr h="657832">
                <a:tc>
                  <a:txBody>
                    <a:bodyPr/>
                    <a:lstStyle/>
                    <a:p>
                      <a:r>
                        <a:rPr lang="en-US" sz="2400" dirty="0"/>
                        <a:t>    Colum -    A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                Colum  -  B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28880802"/>
                  </a:ext>
                </a:extLst>
              </a:tr>
              <a:tr h="49281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1.Warmly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a)place where historical objects are shown.</a:t>
                      </a:r>
                      <a:endParaRPr lang="en-US" sz="2400" dirty="0"/>
                    </a:p>
                  </a:txBody>
                  <a:tcPr/>
                </a:tc>
              </a:tr>
              <a:tr h="495757">
                <a:tc>
                  <a:txBody>
                    <a:bodyPr/>
                    <a:lstStyle/>
                    <a:p>
                      <a:r>
                        <a:rPr lang="en-US" sz="2400" dirty="0"/>
                        <a:t>2</a:t>
                      </a:r>
                      <a:r>
                        <a:rPr lang="en-US" sz="2400" dirty="0" smtClean="0"/>
                        <a:t>. </a:t>
                      </a:r>
                      <a:r>
                        <a:rPr lang="en-US" sz="2400" dirty="0"/>
                        <a:t>Exhibit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</a:t>
                      </a:r>
                      <a:r>
                        <a:rPr lang="en-US" sz="2400" dirty="0" smtClean="0"/>
                        <a:t>) a</a:t>
                      </a:r>
                      <a:r>
                        <a:rPr lang="en-US" sz="2400" baseline="0" dirty="0" smtClean="0"/>
                        <a:t> long journey.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35047428"/>
                  </a:ext>
                </a:extLst>
              </a:tr>
              <a:tr h="661902">
                <a:tc>
                  <a:txBody>
                    <a:bodyPr/>
                    <a:lstStyle/>
                    <a:p>
                      <a:r>
                        <a:rPr lang="en-US" sz="2400" dirty="0"/>
                        <a:t>3</a:t>
                      </a:r>
                      <a:r>
                        <a:rPr lang="en-US" sz="2400" dirty="0" smtClean="0"/>
                        <a:t>. </a:t>
                      </a:r>
                      <a:r>
                        <a:rPr lang="en-US" sz="2400" dirty="0"/>
                        <a:t>Museum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</a:t>
                      </a:r>
                      <a:r>
                        <a:rPr lang="en-US" sz="2400" dirty="0" smtClean="0"/>
                        <a:t>) a</a:t>
                      </a:r>
                      <a:r>
                        <a:rPr lang="en-US" sz="2400" baseline="0" dirty="0" smtClean="0"/>
                        <a:t> person who shows the way.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77942096"/>
                  </a:ext>
                </a:extLst>
              </a:tr>
              <a:tr h="562592">
                <a:tc>
                  <a:txBody>
                    <a:bodyPr/>
                    <a:lstStyle/>
                    <a:p>
                      <a:r>
                        <a:rPr lang="en-US" sz="2400" dirty="0"/>
                        <a:t>4</a:t>
                      </a:r>
                      <a:r>
                        <a:rPr lang="en-US" sz="2400" dirty="0" smtClean="0"/>
                        <a:t>. </a:t>
                      </a:r>
                      <a:r>
                        <a:rPr lang="en-US" sz="2400" dirty="0"/>
                        <a:t>Guide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</a:t>
                      </a:r>
                      <a:r>
                        <a:rPr lang="en-US" sz="2400" dirty="0" smtClean="0"/>
                        <a:t>) </a:t>
                      </a:r>
                      <a:r>
                        <a:rPr lang="en-US" sz="2400" dirty="0"/>
                        <a:t>o</a:t>
                      </a:r>
                      <a:r>
                        <a:rPr lang="en-US" sz="2400" dirty="0" smtClean="0"/>
                        <a:t>ne </a:t>
                      </a:r>
                      <a:r>
                        <a:rPr lang="en-US" sz="2400" dirty="0"/>
                        <a:t>kind of place where showing </a:t>
                      </a:r>
                      <a:r>
                        <a:rPr lang="en-US" sz="2400" dirty="0" smtClean="0"/>
                        <a:t>something.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39102290"/>
                  </a:ext>
                </a:extLst>
              </a:tr>
              <a:tr h="84218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5. </a:t>
                      </a:r>
                      <a:r>
                        <a:rPr lang="en-US" sz="2400" dirty="0"/>
                        <a:t>Trip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</a:t>
                      </a:r>
                      <a:r>
                        <a:rPr lang="en-US" sz="2400" dirty="0" smtClean="0"/>
                        <a:t>) to </a:t>
                      </a:r>
                      <a:r>
                        <a:rPr lang="en-US" sz="2400" dirty="0"/>
                        <a:t>show </a:t>
                      </a:r>
                      <a:r>
                        <a:rPr lang="en-US" sz="2400" dirty="0" smtClean="0"/>
                        <a:t>,make visible or apparent.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14211421"/>
                  </a:ext>
                </a:extLst>
              </a:tr>
              <a:tr h="84132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f)receive cordially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628201" y="83126"/>
            <a:ext cx="2314936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Matching</a:t>
            </a:r>
            <a:endParaRPr lang="en-GB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169894" y="887506"/>
            <a:ext cx="10244678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Match the words of column A with their meaning that is mentioned in column B</a:t>
            </a:r>
            <a:r>
              <a:rPr lang="en-US" dirty="0" smtClean="0"/>
              <a:t>.</a:t>
            </a:r>
            <a:endParaRPr lang="en-GB" dirty="0"/>
          </a:p>
        </p:txBody>
      </p:sp>
      <p:sp>
        <p:nvSpPr>
          <p:cNvPr id="9" name="Right Arrow 8"/>
          <p:cNvSpPr/>
          <p:nvPr/>
        </p:nvSpPr>
        <p:spPr>
          <a:xfrm rot="3281842">
            <a:off x="1627136" y="3800049"/>
            <a:ext cx="3278221" cy="165625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ight Arrow 9"/>
          <p:cNvSpPr/>
          <p:nvPr/>
        </p:nvSpPr>
        <p:spPr>
          <a:xfrm rot="2709013" flipV="1">
            <a:off x="2013613" y="3685304"/>
            <a:ext cx="2527821" cy="20167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ight Arrow 10"/>
          <p:cNvSpPr/>
          <p:nvPr/>
        </p:nvSpPr>
        <p:spPr>
          <a:xfrm rot="20243487" flipV="1">
            <a:off x="2354522" y="3586536"/>
            <a:ext cx="1889118" cy="20610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ight Arrow 11"/>
          <p:cNvSpPr/>
          <p:nvPr/>
        </p:nvSpPr>
        <p:spPr>
          <a:xfrm rot="19436163">
            <a:off x="2562467" y="2768318"/>
            <a:ext cx="1765602" cy="189173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 rot="19262054" flipV="1">
            <a:off x="2057940" y="3675688"/>
            <a:ext cx="2443046" cy="18379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10300446" y="83126"/>
            <a:ext cx="1114125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GW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51450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6764" y="0"/>
            <a:ext cx="12035236" cy="6986647"/>
            <a:chOff x="0" y="0"/>
            <a:chExt cx="12035236" cy="698664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5747657"/>
              <a:ext cx="11756570" cy="111034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777428" cy="685799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7808" y="83126"/>
              <a:ext cx="777428" cy="6903521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2262540" y="2363350"/>
            <a:ext cx="8095129" cy="34163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en-US" sz="2400" dirty="0" smtClean="0"/>
              <a:t>The students reached the museum at...................</a:t>
            </a:r>
          </a:p>
          <a:p>
            <a:pPr marL="457200" indent="-457200">
              <a:buAutoNum type="arabicParenR"/>
            </a:pPr>
            <a:endParaRPr lang="en-US" sz="2400" dirty="0" smtClean="0"/>
          </a:p>
          <a:p>
            <a:r>
              <a:rPr lang="en-US" sz="2400" dirty="0" smtClean="0"/>
              <a:t>2) The trip was a part of their………………..</a:t>
            </a:r>
          </a:p>
          <a:p>
            <a:endParaRPr lang="en-US" sz="2400" dirty="0" smtClean="0"/>
          </a:p>
          <a:p>
            <a:r>
              <a:rPr lang="en-US" sz="2400" dirty="0" smtClean="0"/>
              <a:t>3) Students entered into the……………</a:t>
            </a:r>
          </a:p>
          <a:p>
            <a:endParaRPr lang="en-US" sz="2400" dirty="0" smtClean="0"/>
          </a:p>
          <a:p>
            <a:r>
              <a:rPr lang="en-US" sz="2400" dirty="0" smtClean="0"/>
              <a:t>4) A guide was ………………..for us.</a:t>
            </a:r>
          </a:p>
          <a:p>
            <a:endParaRPr lang="en-US" sz="2400" dirty="0" smtClean="0"/>
          </a:p>
          <a:p>
            <a:r>
              <a:rPr lang="en-US" sz="2400" dirty="0" smtClean="0"/>
              <a:t>5) The students of class five went on a …………….trip.</a:t>
            </a:r>
            <a:endParaRPr lang="en-GB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676845" y="1643944"/>
            <a:ext cx="126059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waiting</a:t>
            </a:r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703890" y="1621470"/>
            <a:ext cx="1036508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field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7176114" y="1657977"/>
            <a:ext cx="1435495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museum</a:t>
            </a:r>
            <a:endParaRPr lang="en-GB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8804793" y="1657977"/>
            <a:ext cx="1552876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plannned</a:t>
            </a:r>
            <a:endParaRPr lang="en-GB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190931" y="1644089"/>
            <a:ext cx="126059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10 </a:t>
            </a:r>
            <a:r>
              <a:rPr lang="en-US" sz="2400" dirty="0" err="1" smtClean="0"/>
              <a:t>a.m</a:t>
            </a:r>
            <a:endParaRPr lang="en-GB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575229" y="131592"/>
            <a:ext cx="2257321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Evaluation</a:t>
            </a:r>
            <a:endParaRPr lang="en-GB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2262540" y="838221"/>
            <a:ext cx="2736574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Fill in the blank.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4496859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32 0.01852 L 0.13842 0.418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55" y="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7037E-7 L 0.28164 0.1090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76" y="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-0.00672 L 0.12018 0.5259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94" y="26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48148E-6 L -0.10039 0.3157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1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-0.23294 0.2111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54" y="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6764" y="0"/>
            <a:ext cx="12035236" cy="6986647"/>
            <a:chOff x="0" y="0"/>
            <a:chExt cx="12035236" cy="698664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5747657"/>
              <a:ext cx="11756570" cy="111034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777428" cy="685799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7808" y="83126"/>
              <a:ext cx="777428" cy="6903521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1990166" y="1452282"/>
            <a:ext cx="7947212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1)Where is the Liberation </a:t>
            </a:r>
            <a:r>
              <a:rPr lang="en-US" sz="2400" dirty="0"/>
              <a:t>W</a:t>
            </a:r>
            <a:r>
              <a:rPr lang="en-US" sz="2400" dirty="0" smtClean="0"/>
              <a:t>ar </a:t>
            </a:r>
            <a:r>
              <a:rPr lang="en-US" sz="2400" dirty="0"/>
              <a:t>M</a:t>
            </a:r>
            <a:r>
              <a:rPr lang="en-US" sz="2400" dirty="0" smtClean="0"/>
              <a:t>useum situated?</a:t>
            </a:r>
          </a:p>
          <a:p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Ans:The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Liberation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W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ar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M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useum is at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Agargaon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in Dhaka.</a:t>
            </a:r>
          </a:p>
          <a:p>
            <a:r>
              <a:rPr lang="en-US" sz="2400" dirty="0" smtClean="0"/>
              <a:t>2)Why was the trip planned?</a:t>
            </a:r>
          </a:p>
          <a:p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Ans:As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a part of their Bangladesh and global studies.</a:t>
            </a:r>
          </a:p>
          <a:p>
            <a:r>
              <a:rPr lang="en-US" sz="2400" dirty="0" smtClean="0"/>
              <a:t>3)What did the guide do for the students?</a:t>
            </a:r>
          </a:p>
          <a:p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Ans:The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guide welcomed the students and took them on quick tour of the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differents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galleries.</a:t>
            </a:r>
          </a:p>
          <a:p>
            <a:r>
              <a:rPr lang="en-US" sz="2400" dirty="0" smtClean="0"/>
              <a:t>4)What did the students watch at first?</a:t>
            </a:r>
          </a:p>
          <a:p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Ans:At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first the students watched a video clip on our Liberation War and our independence.</a:t>
            </a:r>
            <a:endParaRPr lang="en-GB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70895" y="511931"/>
            <a:ext cx="766483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IW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53725" y="388820"/>
            <a:ext cx="2852382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  Evaluation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8533948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6764" y="0"/>
            <a:ext cx="12035236" cy="6986647"/>
            <a:chOff x="0" y="0"/>
            <a:chExt cx="12035236" cy="698664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5747657"/>
              <a:ext cx="11756570" cy="111034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777428" cy="685799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7808" y="83126"/>
              <a:ext cx="777428" cy="6903521"/>
            </a:xfrm>
            <a:prstGeom prst="rect">
              <a:avLst/>
            </a:prstGeom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26DF45D-131F-4995-8749-B329CC2CA89F}"/>
              </a:ext>
            </a:extLst>
          </p:cNvPr>
          <p:cNvSpPr/>
          <p:nvPr/>
        </p:nvSpPr>
        <p:spPr>
          <a:xfrm>
            <a:off x="4098663" y="461674"/>
            <a:ext cx="4151434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Home Task: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98663" y="2238084"/>
            <a:ext cx="4537545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Write five sentences about     the  Liberation War Museum.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45415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6764" y="0"/>
            <a:ext cx="12035236" cy="6986647"/>
            <a:chOff x="0" y="0"/>
            <a:chExt cx="12035236" cy="698664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5747657"/>
              <a:ext cx="11756570" cy="111034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777428" cy="685799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7808" y="83126"/>
              <a:ext cx="777428" cy="6903521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4442907" y="552674"/>
            <a:ext cx="3714068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Thanks to all.</a:t>
            </a:r>
            <a:endParaRPr lang="en-GB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481" y="1927572"/>
            <a:ext cx="2944920" cy="32146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323287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6764" y="150471"/>
            <a:ext cx="12035236" cy="6836176"/>
            <a:chOff x="0" y="0"/>
            <a:chExt cx="12035236" cy="698664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5747657"/>
              <a:ext cx="11756570" cy="111034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777428" cy="685799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7808" y="83126"/>
              <a:ext cx="777428" cy="6903521"/>
            </a:xfrm>
            <a:prstGeom prst="rect">
              <a:avLst/>
            </a:prstGeom>
          </p:spPr>
        </p:pic>
      </p:grpSp>
      <p:sp>
        <p:nvSpPr>
          <p:cNvPr id="2" name="Flowchart: Decision 1"/>
          <p:cNvSpPr/>
          <p:nvPr/>
        </p:nvSpPr>
        <p:spPr>
          <a:xfrm>
            <a:off x="2958906" y="47079"/>
            <a:ext cx="6690167" cy="1840061"/>
          </a:xfrm>
          <a:prstGeom prst="flowChartDecision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Teacher’s Identity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934" y="1887140"/>
            <a:ext cx="2394137" cy="46514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6805" y="1904549"/>
            <a:ext cx="5065526" cy="230832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B050"/>
                </a:solidFill>
                <a:latin typeface="Franklin Gothic Heavy" panose="020B0903020102020204" pitchFamily="34" charset="0"/>
              </a:rPr>
              <a:t>Md.Ali</a:t>
            </a:r>
            <a:r>
              <a:rPr lang="en-US" sz="3600" dirty="0" smtClean="0">
                <a:solidFill>
                  <a:srgbClr val="00B050"/>
                </a:solidFill>
                <a:latin typeface="Franklin Gothic Heavy" panose="020B0903020102020204" pitchFamily="34" charset="0"/>
              </a:rPr>
              <a:t> Hossain </a:t>
            </a:r>
            <a:r>
              <a:rPr lang="en-US" sz="3600" dirty="0" err="1" smtClean="0">
                <a:solidFill>
                  <a:srgbClr val="00B050"/>
                </a:solidFill>
                <a:latin typeface="Franklin Gothic Heavy" panose="020B0903020102020204" pitchFamily="34" charset="0"/>
              </a:rPr>
              <a:t>Pathan</a:t>
            </a:r>
            <a:endParaRPr lang="en-US" sz="3600" dirty="0" smtClean="0">
              <a:solidFill>
                <a:srgbClr val="00B050"/>
              </a:solidFill>
              <a:latin typeface="Franklin Gothic Heavy" panose="020B0903020102020204" pitchFamily="34" charset="0"/>
            </a:endParaRPr>
          </a:p>
          <a:p>
            <a:r>
              <a:rPr lang="en-US" sz="3600" dirty="0" smtClean="0">
                <a:solidFill>
                  <a:srgbClr val="00B050"/>
                </a:solidFill>
                <a:latin typeface="Franklin Gothic Heavy" panose="020B0903020102020204" pitchFamily="34" charset="0"/>
              </a:rPr>
              <a:t>Assistant Teacher</a:t>
            </a:r>
          </a:p>
          <a:p>
            <a:r>
              <a:rPr lang="en-US" sz="3600" dirty="0" err="1" smtClean="0">
                <a:solidFill>
                  <a:srgbClr val="00B050"/>
                </a:solidFill>
                <a:latin typeface="Franklin Gothic Heavy" panose="020B0903020102020204" pitchFamily="34" charset="0"/>
              </a:rPr>
              <a:t>Chowra</a:t>
            </a:r>
            <a:r>
              <a:rPr lang="en-US" sz="3600" dirty="0" smtClean="0">
                <a:solidFill>
                  <a:srgbClr val="00B050"/>
                </a:solidFill>
                <a:latin typeface="Franklin Gothic Heavy" panose="020B0903020102020204" pitchFamily="34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Franklin Gothic Heavy" panose="020B0903020102020204" pitchFamily="34" charset="0"/>
              </a:rPr>
              <a:t>Nayabari</a:t>
            </a:r>
            <a:r>
              <a:rPr lang="en-US" sz="3600" dirty="0" smtClean="0">
                <a:solidFill>
                  <a:srgbClr val="00B050"/>
                </a:solidFill>
                <a:latin typeface="Franklin Gothic Heavy" panose="020B0903020102020204" pitchFamily="34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Franklin Gothic Heavy" panose="020B0903020102020204" pitchFamily="34" charset="0"/>
              </a:rPr>
              <a:t>Gps</a:t>
            </a:r>
            <a:r>
              <a:rPr lang="en-US" sz="3600" dirty="0" smtClean="0">
                <a:solidFill>
                  <a:srgbClr val="00B050"/>
                </a:solidFill>
                <a:latin typeface="Franklin Gothic Heavy" panose="020B0903020102020204" pitchFamily="34" charset="0"/>
              </a:rPr>
              <a:t>.</a:t>
            </a:r>
          </a:p>
          <a:p>
            <a:r>
              <a:rPr lang="en-US" sz="3600" dirty="0" err="1" smtClean="0">
                <a:solidFill>
                  <a:srgbClr val="00B050"/>
                </a:solidFill>
                <a:latin typeface="Franklin Gothic Heavy" panose="020B0903020102020204" pitchFamily="34" charset="0"/>
              </a:rPr>
              <a:t>Kaligonj</a:t>
            </a:r>
            <a:r>
              <a:rPr lang="en-US" sz="3600" dirty="0" smtClean="0">
                <a:solidFill>
                  <a:srgbClr val="00B050"/>
                </a:solidFill>
                <a:latin typeface="Franklin Gothic Heavy" panose="020B0903020102020204" pitchFamily="34" charset="0"/>
              </a:rPr>
              <a:t>, </a:t>
            </a:r>
            <a:r>
              <a:rPr lang="en-US" sz="3600" dirty="0" err="1" smtClean="0">
                <a:solidFill>
                  <a:srgbClr val="00B050"/>
                </a:solidFill>
                <a:latin typeface="Franklin Gothic Heavy" panose="020B0903020102020204" pitchFamily="34" charset="0"/>
              </a:rPr>
              <a:t>Gazipur</a:t>
            </a:r>
            <a:r>
              <a:rPr lang="en-US" sz="3600" dirty="0" smtClean="0">
                <a:solidFill>
                  <a:srgbClr val="00B050"/>
                </a:solidFill>
                <a:latin typeface="Franklin Gothic Heavy" panose="020B0903020102020204" pitchFamily="34" charset="0"/>
              </a:rPr>
              <a:t>.</a:t>
            </a:r>
            <a:endParaRPr lang="en-US" sz="3600" dirty="0">
              <a:solidFill>
                <a:srgbClr val="00B050"/>
              </a:solidFill>
              <a:latin typeface="Franklin Gothic Heavy" panose="020B09030201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428" y="1735187"/>
            <a:ext cx="2265281" cy="25545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156837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6764" y="0"/>
            <a:ext cx="11838012" cy="6986647"/>
            <a:chOff x="0" y="0"/>
            <a:chExt cx="12035236" cy="698664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5747657"/>
              <a:ext cx="11756570" cy="111034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777428" cy="685799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7808" y="83126"/>
              <a:ext cx="777428" cy="6903521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2595282" y="5218971"/>
            <a:ext cx="833717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endParaRPr lang="en-US" sz="2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95960" y="83126"/>
            <a:ext cx="377644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Learning outcomes</a:t>
            </a:r>
            <a:endParaRPr lang="en-GB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2111188" y="904179"/>
            <a:ext cx="8726352" cy="5232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At the end of this lessons students will be able to:</a:t>
            </a:r>
            <a:endParaRPr lang="en-GB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2218764" y="1586753"/>
            <a:ext cx="1317812" cy="369332"/>
          </a:xfrm>
          <a:prstGeom prst="rect">
            <a:avLst/>
          </a:prstGeom>
          <a:solidFill>
            <a:srgbClr val="82E3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dirty="0" smtClean="0"/>
              <a:t>Listening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2239079" y="1988460"/>
            <a:ext cx="5997389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1.3.1  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recognize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words in a sentence are stressed.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3.4.1 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understand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statements made by teacher and students.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4.2.1  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understand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enjoy simple stories</a:t>
            </a: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39079" y="3368247"/>
            <a:ext cx="694197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1.1.1.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words, phrases and sentence with proper sounds and stress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6.2.1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talk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about people , objects , events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etc.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69263" y="4474439"/>
            <a:ext cx="8568277" cy="93056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1.5.1. read  words, phrase and sentences in the text with correct pronunciation,  stress and intonation.                           </a:t>
            </a: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1.7.1 read  paragraphs,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dialogues ,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stories,letters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other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texts.</a:t>
            </a:r>
            <a:endParaRPr lang="en-US" u="sng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39079" y="2978811"/>
            <a:ext cx="1297497" cy="369332"/>
          </a:xfrm>
          <a:prstGeom prst="rect">
            <a:avLst/>
          </a:prstGeom>
          <a:solidFill>
            <a:srgbClr val="82E3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dirty="0" smtClean="0"/>
              <a:t>Speaking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2228921" y="4075357"/>
            <a:ext cx="1297497" cy="369332"/>
          </a:xfrm>
          <a:prstGeom prst="rect">
            <a:avLst/>
          </a:prstGeom>
          <a:solidFill>
            <a:srgbClr val="82E3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dirty="0" smtClean="0"/>
              <a:t>Reading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718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6764" y="1"/>
            <a:ext cx="12035236" cy="6858000"/>
            <a:chOff x="0" y="0"/>
            <a:chExt cx="12035236" cy="698664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5747657"/>
              <a:ext cx="11756570" cy="111034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777428" cy="685799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7808" y="83126"/>
              <a:ext cx="777428" cy="6903521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44D5B64-1512-48AD-B435-6BC18F1953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956" y="1260940"/>
            <a:ext cx="3520734" cy="17329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F755FCD-238E-45CF-BE53-6EFF2CAC76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582" y="1133986"/>
            <a:ext cx="3358356" cy="18599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FB0BB7F-AFF8-468F-A06C-33EA1B0B69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099" y="3238479"/>
            <a:ext cx="3442447" cy="19062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8ADA5BA-EB2F-4FC5-A77A-16933A07693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582" y="3283671"/>
            <a:ext cx="3232265" cy="19040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3902737" y="177270"/>
            <a:ext cx="4264626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pictures ?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434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6764" y="0"/>
            <a:ext cx="12035236" cy="6986647"/>
            <a:chOff x="0" y="0"/>
            <a:chExt cx="12035236" cy="698664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5747657"/>
              <a:ext cx="11756570" cy="111034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777428" cy="685799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7808" y="83126"/>
              <a:ext cx="777428" cy="6903521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3332708" y="1006039"/>
            <a:ext cx="5700622" cy="52322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type of picture have you seen ?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32708" y="2951945"/>
            <a:ext cx="5683347" cy="9541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There are some pictures of our Liberation </a:t>
            </a:r>
            <a:r>
              <a:rPr lang="en-US" sz="2800" dirty="0"/>
              <a:t>W</a:t>
            </a:r>
            <a:r>
              <a:rPr lang="en-US" sz="2800" dirty="0" smtClean="0"/>
              <a:t>ar.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99793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6764" y="0"/>
            <a:ext cx="12035236" cy="6986647"/>
            <a:chOff x="0" y="0"/>
            <a:chExt cx="12035236" cy="698664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5747657"/>
              <a:ext cx="11756570" cy="111034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777428" cy="685799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7808" y="83126"/>
              <a:ext cx="777428" cy="6903521"/>
            </a:xfrm>
            <a:prstGeom prst="rect">
              <a:avLst/>
            </a:prstGeom>
          </p:spPr>
        </p:pic>
      </p:grpSp>
      <p:sp>
        <p:nvSpPr>
          <p:cNvPr id="8" name="Flowchart: Punched Tape 7"/>
          <p:cNvSpPr/>
          <p:nvPr/>
        </p:nvSpPr>
        <p:spPr>
          <a:xfrm>
            <a:off x="2383546" y="214182"/>
            <a:ext cx="7163676" cy="1584960"/>
          </a:xfrm>
          <a:prstGeom prst="flowChartPunchedTap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2060"/>
                </a:solidFill>
              </a:rPr>
              <a:t>Do you understand what may be our  today’s lesson ?</a:t>
            </a:r>
            <a:endParaRPr lang="en-GB" sz="3600" dirty="0">
              <a:solidFill>
                <a:srgbClr val="002060"/>
              </a:solidFill>
            </a:endParaRPr>
          </a:p>
        </p:txBody>
      </p:sp>
      <p:sp>
        <p:nvSpPr>
          <p:cNvPr id="9" name="Horizontal Scroll 8"/>
          <p:cNvSpPr/>
          <p:nvPr/>
        </p:nvSpPr>
        <p:spPr>
          <a:xfrm>
            <a:off x="2383546" y="1799142"/>
            <a:ext cx="7163676" cy="1803478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7030A0"/>
                </a:solidFill>
              </a:rPr>
              <a:t>The Liberation War </a:t>
            </a:r>
            <a:r>
              <a:rPr lang="en-US" sz="4000" dirty="0" smtClean="0">
                <a:solidFill>
                  <a:srgbClr val="7030A0"/>
                </a:solidFill>
              </a:rPr>
              <a:t>Museum.</a:t>
            </a:r>
            <a:endParaRPr lang="en-GB" sz="4000" dirty="0">
              <a:solidFill>
                <a:srgbClr val="7030A0"/>
              </a:solidFill>
            </a:endParaRPr>
          </a:p>
        </p:txBody>
      </p:sp>
      <p:sp>
        <p:nvSpPr>
          <p:cNvPr id="10" name="Flowchart: Punched Tape 9"/>
          <p:cNvSpPr/>
          <p:nvPr/>
        </p:nvSpPr>
        <p:spPr>
          <a:xfrm>
            <a:off x="2383546" y="3802941"/>
            <a:ext cx="7163676" cy="872197"/>
          </a:xfrm>
          <a:prstGeom prst="flowChartPunchedTap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On 14  December…………………..of the museum.</a:t>
            </a:r>
            <a:endParaRPr lang="en-GB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29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6764" y="0"/>
            <a:ext cx="12035236" cy="6986647"/>
            <a:chOff x="0" y="0"/>
            <a:chExt cx="12035236" cy="698664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5747657"/>
              <a:ext cx="11756570" cy="111034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777428" cy="685799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7808" y="83126"/>
              <a:ext cx="777428" cy="6903521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2716758" y="1535001"/>
            <a:ext cx="5049672" cy="267765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Class: Five</a:t>
            </a:r>
          </a:p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Subject: English</a:t>
            </a:r>
          </a:p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Unit:19.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Lessons:1-2</a:t>
            </a:r>
          </a:p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Caption of the lessons: The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iberation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 Museum.</a:t>
            </a:r>
          </a:p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Time:40 minutes.</a:t>
            </a:r>
            <a:endParaRPr lang="en-GB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430" y="1440566"/>
            <a:ext cx="2431470" cy="294965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4B69EE7-56F9-4473-95B8-BB0E8159BE8F}"/>
              </a:ext>
            </a:extLst>
          </p:cNvPr>
          <p:cNvSpPr txBox="1"/>
          <p:nvPr/>
        </p:nvSpPr>
        <p:spPr>
          <a:xfrm>
            <a:off x="3608493" y="331520"/>
            <a:ext cx="5131777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2060"/>
                </a:solidFill>
              </a:rPr>
              <a:t>Title of the lesson:</a:t>
            </a:r>
          </a:p>
        </p:txBody>
      </p:sp>
    </p:spTree>
    <p:extLst>
      <p:ext uri="{BB962C8B-B14F-4D97-AF65-F5344CB8AC3E}">
        <p14:creationId xmlns:p14="http://schemas.microsoft.com/office/powerpoint/2010/main" val="183899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6764" y="0"/>
            <a:ext cx="12035236" cy="6986647"/>
            <a:chOff x="0" y="0"/>
            <a:chExt cx="12035236" cy="698664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5747657"/>
              <a:ext cx="11756570" cy="111034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777428" cy="685799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7808" y="83126"/>
              <a:ext cx="777428" cy="6903521"/>
            </a:xfrm>
            <a:prstGeom prst="rect">
              <a:avLst/>
            </a:prstGeom>
          </p:spPr>
        </p:pic>
      </p:grpSp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2" t="22520" r="17577"/>
          <a:stretch/>
        </p:blipFill>
        <p:spPr>
          <a:xfrm>
            <a:off x="4572001" y="936559"/>
            <a:ext cx="6266329" cy="44902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2464207" y="1042139"/>
            <a:ext cx="2107794" cy="44012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Open</a:t>
            </a:r>
          </a:p>
          <a:p>
            <a:r>
              <a:rPr lang="en-US" sz="4000" dirty="0" smtClean="0"/>
              <a:t> Your</a:t>
            </a:r>
          </a:p>
          <a:p>
            <a:r>
              <a:rPr lang="en-US" sz="4000" dirty="0" smtClean="0"/>
              <a:t>English</a:t>
            </a:r>
          </a:p>
          <a:p>
            <a:r>
              <a:rPr lang="en-US" sz="4000" dirty="0" smtClean="0"/>
              <a:t>Book</a:t>
            </a:r>
          </a:p>
          <a:p>
            <a:r>
              <a:rPr lang="en-US" sz="4000" dirty="0" smtClean="0"/>
              <a:t> at page</a:t>
            </a:r>
          </a:p>
          <a:p>
            <a:r>
              <a:rPr lang="en-US" sz="4000" dirty="0" smtClean="0"/>
              <a:t> 74.</a:t>
            </a:r>
          </a:p>
          <a:p>
            <a:r>
              <a:rPr lang="en-US" sz="4000" dirty="0" smtClean="0"/>
              <a:t> 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37723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6764" y="0"/>
            <a:ext cx="12035236" cy="6986647"/>
            <a:chOff x="0" y="0"/>
            <a:chExt cx="12035236" cy="698664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5747657"/>
              <a:ext cx="11756570" cy="111034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777428" cy="685799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7808" y="83126"/>
              <a:ext cx="777428" cy="6903521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3589526" y="477953"/>
            <a:ext cx="5412839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Teachers loud reading.</a:t>
            </a:r>
            <a:endParaRPr lang="en-GB" sz="4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962" y="1588295"/>
            <a:ext cx="5534403" cy="41593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32060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552</Words>
  <Application>Microsoft Office PowerPoint</Application>
  <PresentationFormat>Widescreen</PresentationFormat>
  <Paragraphs>118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Franklin Gothic Heavy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</dc:creator>
  <cp:lastModifiedBy>Ali</cp:lastModifiedBy>
  <cp:revision>90</cp:revision>
  <dcterms:created xsi:type="dcterms:W3CDTF">2020-01-13T08:16:18Z</dcterms:created>
  <dcterms:modified xsi:type="dcterms:W3CDTF">2020-01-22T11:24:59Z</dcterms:modified>
</cp:coreProperties>
</file>