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8" r:id="rId2"/>
    <p:sldId id="279" r:id="rId3"/>
    <p:sldId id="271" r:id="rId4"/>
    <p:sldId id="280" r:id="rId5"/>
    <p:sldId id="261" r:id="rId6"/>
    <p:sldId id="262" r:id="rId7"/>
    <p:sldId id="275" r:id="rId8"/>
    <p:sldId id="277" r:id="rId9"/>
    <p:sldId id="281" r:id="rId10"/>
    <p:sldId id="282" r:id="rId11"/>
    <p:sldId id="283" r:id="rId12"/>
    <p:sldId id="284" r:id="rId13"/>
    <p:sldId id="28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-38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41650-74AF-4E1E-8D44-EE0C8539EAED}" type="datetimeFigureOut">
              <a:rPr lang="en-US" smtClean="0"/>
              <a:pPr/>
              <a:t>22-Jan-20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D9DAA-26F1-4755-B23B-B80C713B9B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9640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99FDC-217F-4F2E-98AA-9EC412CD50A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0623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2AF864-76F5-45EE-9C92-9507D473B1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8816F37-B7F1-418A-B85D-4A45ED1DDF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9E0154-3F0C-41F2-AE95-7F7A59A575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941496-B025-48E5-9C33-EC999FB441CF}" type="datetimeFigureOut">
              <a:rPr lang="en-US" smtClean="0"/>
              <a:pPr/>
              <a:t>22-Jan-20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9B354E1-D411-45E1-82B0-F5A4C5260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297292B-CD7B-411E-965B-8A80A45A8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B45554-6BF7-4F8A-9486-1F3672D05B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1495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B829E8-D724-4E62-9D1C-0901DBCD7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FADE54A-9B5F-453F-9D2A-AECF6150A5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D0D5727-EE2D-4429-9C75-3C50C4E08A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941496-B025-48E5-9C33-EC999FB441CF}" type="datetimeFigureOut">
              <a:rPr lang="en-US" smtClean="0"/>
              <a:pPr/>
              <a:t>22-Jan-20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F918FA4-C3B1-49D1-82E2-E3A56C9EA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CC4174A-7CEE-4AD7-8D10-6BF794D17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B45554-6BF7-4F8A-9486-1F3672D05B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637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59CB6A0-A25A-4552-9F2F-C7ACF2D838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BD7A667-B87E-4FBD-9B41-AE12DF0CF5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92EBDE-367C-4A53-AD37-BE995194F1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941496-B025-48E5-9C33-EC999FB441CF}" type="datetimeFigureOut">
              <a:rPr lang="en-US" smtClean="0"/>
              <a:pPr/>
              <a:t>22-Jan-20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7D300B9-D64B-4CC2-9895-4470C108E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81D6AD7-A346-4DE8-BDEC-2E8C28CD5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B45554-6BF7-4F8A-9486-1F3672D05B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8323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70265C-A1C4-48E8-892F-335FDD8E2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C25F0B-44C2-48F5-A7D2-091D8DC90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B3FCE2-A773-401F-AFF0-07D0F4BD17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941496-B025-48E5-9C33-EC999FB441CF}" type="datetimeFigureOut">
              <a:rPr lang="en-US" smtClean="0"/>
              <a:pPr/>
              <a:t>22-Jan-20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337BED4-803F-49D1-BD80-403B5F156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3E99CB-25EF-4F8C-AADC-CBF9A7CAA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B45554-6BF7-4F8A-9486-1F3672D05B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2024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6A0145-BBF0-478F-8033-D03D45C5F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F2C2F57-4585-40C8-9DA3-82F2FBFEC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1E5230-9378-422B-9649-F0A367BFEF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941496-B025-48E5-9C33-EC999FB441CF}" type="datetimeFigureOut">
              <a:rPr lang="en-US" smtClean="0"/>
              <a:pPr/>
              <a:t>22-Jan-20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8A02195-23EE-44EC-9FA5-C8779AF31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9995AF1-5EF0-4AE3-80E5-78AF1560E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B45554-6BF7-4F8A-9486-1F3672D05B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133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3A15FA-1DD7-440F-A7A7-901503D63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4CA315-0FF0-4B27-98DB-6FBA5BAF91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8187B57-402F-4AEC-9E82-FA38AC0D6B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4E1C44A-4D27-4B09-8F82-A63C74A4D8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941496-B025-48E5-9C33-EC999FB441CF}" type="datetimeFigureOut">
              <a:rPr lang="en-US" smtClean="0"/>
              <a:pPr/>
              <a:t>22-Jan-20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13E1FCF-599F-4DF7-9CDD-21D23659F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A64E472-5DBE-4384-9EFA-581E45318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B45554-6BF7-4F8A-9486-1F3672D05B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9170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249566-FBAA-4169-BC26-EE830875E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78AFA83-765D-449D-9D35-EE5A7743F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5FB18A4-EDB4-49C4-9D32-25DF0364C0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3E6B0D6-E4D5-4F60-883F-3CBB13A334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4798D58-491F-4AC1-99A8-5D95A93F87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9FE7473-3D80-43A5-82FE-A2FF52C70C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941496-B025-48E5-9C33-EC999FB441CF}" type="datetimeFigureOut">
              <a:rPr lang="en-US" smtClean="0"/>
              <a:pPr/>
              <a:t>22-Jan-20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3F02A81-7AD0-402F-B9C8-93652C6AE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7F41B46-1C00-4C4E-9A07-7974939E8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B45554-6BF7-4F8A-9486-1F3672D05B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601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4B2C19-BDB7-4711-BC15-CC09B6B58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48D05E6-F7B7-4151-B49B-3D756C650E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941496-B025-48E5-9C33-EC999FB441CF}" type="datetimeFigureOut">
              <a:rPr lang="en-US" smtClean="0"/>
              <a:pPr/>
              <a:t>22-Jan-20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51C341A-5887-4CDE-9E1C-EC79DFD23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005C03B-7D4D-4552-A810-6997AA0CE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B45554-6BF7-4F8A-9486-1F3672D05B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5400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9883F94-8B44-4CF2-8E16-E98BBF4E9F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941496-B025-48E5-9C33-EC999FB441CF}" type="datetimeFigureOut">
              <a:rPr lang="en-US" smtClean="0"/>
              <a:pPr/>
              <a:t>22-Jan-20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9148A6B-3605-4C2D-80F4-719F4C242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26CA81B-AC6B-431F-AD67-3E33CFA4B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B45554-6BF7-4F8A-9486-1F3672D05B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0963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86D19C-90E0-4D41-9AA5-0443B5BD8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2C51B3-BEFF-4455-BC36-1AB14F01D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DB4114F-4775-4D2C-915F-9C305DCFDF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0DF0205-6F37-41EC-A0A4-3320861AE4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941496-B025-48E5-9C33-EC999FB441CF}" type="datetimeFigureOut">
              <a:rPr lang="en-US" smtClean="0"/>
              <a:pPr/>
              <a:t>22-Jan-20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39942E8-4483-41E9-A0BC-37E348611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EFE69A5-1C60-4594-988C-1D5DA8F39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B45554-6BF7-4F8A-9486-1F3672D05B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96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DEC1C6-F1ED-48C6-BE8A-0A28021D5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4020BB0-76E5-4E28-BC47-A24540D96C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492BF17-F9CD-455E-90B7-43070709DB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7473BAF-48A6-4031-9058-9AA00B57AF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941496-B025-48E5-9C33-EC999FB441CF}" type="datetimeFigureOut">
              <a:rPr lang="en-US" smtClean="0"/>
              <a:pPr/>
              <a:t>22-Jan-20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5B71188-783F-44DE-A107-4A2CA544F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B0F50FA-6560-40F4-AC3E-ED343C1E6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B45554-6BF7-4F8A-9486-1F3672D05B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7812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99A3DF6F-2397-403D-B973-E135874C98E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12192000" cy="668818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531C454B-32DF-44AA-BB2B-DA06685FF76F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2857500" cy="16002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3DFB767-4585-465B-B34A-A11494E17F97}"/>
              </a:ext>
            </a:extLst>
          </p:cNvPr>
          <p:cNvSpPr txBox="1"/>
          <p:nvPr userDrawn="1"/>
        </p:nvSpPr>
        <p:spPr>
          <a:xfrm>
            <a:off x="7315200" y="5878286"/>
            <a:ext cx="33702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সেনামুল</a:t>
            </a:r>
            <a:r>
              <a:rPr lang="en-US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</a:t>
            </a:r>
            <a:r>
              <a:rPr lang="as-IN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2774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1812FF5-8ADD-403B-8AB1-771F38170F4D}"/>
              </a:ext>
            </a:extLst>
          </p:cNvPr>
          <p:cNvSpPr txBox="1"/>
          <p:nvPr/>
        </p:nvSpPr>
        <p:spPr>
          <a:xfrm>
            <a:off x="4670474" y="829455"/>
            <a:ext cx="62460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IN" sz="8000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8000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IN" sz="8000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8000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IN" sz="8000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8000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</a:p>
        </p:txBody>
      </p:sp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6972" y="2462642"/>
            <a:ext cx="4367730" cy="29065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258040889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="" xmlns:a16="http://schemas.microsoft.com/office/drawing/2014/main" id="{B0420E90-F2E0-47D2-90DD-18656C0CF3EC}"/>
              </a:ext>
            </a:extLst>
          </p:cNvPr>
          <p:cNvSpPr txBox="1">
            <a:spLocks/>
          </p:cNvSpPr>
          <p:nvPr/>
        </p:nvSpPr>
        <p:spPr>
          <a:xfrm>
            <a:off x="3569800" y="1455883"/>
            <a:ext cx="5846175" cy="116761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5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জোড়ায় জোড়ায় আবৃত্তি 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ikoshBAN" panose="02000000000000000000" pitchFamily="2" charset="0"/>
              <a:ea typeface="+mj-ea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28E5379D-B492-4812-BE73-DC6730C8CB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69800" y="2443620"/>
            <a:ext cx="5071683" cy="39338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9B351A6B-DD4C-467D-8C29-E8D2611CADEF}"/>
              </a:ext>
            </a:extLst>
          </p:cNvPr>
          <p:cNvSpPr/>
          <p:nvPr/>
        </p:nvSpPr>
        <p:spPr>
          <a:xfrm>
            <a:off x="4377217" y="939083"/>
            <a:ext cx="4161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bn-IN" sz="54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আবৃত্তি </a:t>
            </a:r>
            <a:r>
              <a:rPr lang="bn-IN" sz="54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solidFill>
                <a:srgbClr val="FFC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603AA36B-835A-4FBD-8FA1-3EEADAE2FA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36341" y="2537662"/>
            <a:ext cx="4838847" cy="432033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49E3509-B152-424B-811F-9CB997D00125}"/>
              </a:ext>
            </a:extLst>
          </p:cNvPr>
          <p:cNvSpPr txBox="1">
            <a:spLocks/>
          </p:cNvSpPr>
          <p:nvPr/>
        </p:nvSpPr>
        <p:spPr>
          <a:xfrm>
            <a:off x="3221788" y="232272"/>
            <a:ext cx="4071424" cy="8790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যুক্তবর্ণ গুলো শিখি -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anose="02000000000000000000" pitchFamily="2" charset="0"/>
              <a:ea typeface="+mj-ea"/>
              <a:cs typeface="NikoshBAN" panose="02000000000000000000" pitchFamily="2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58747030-6B5D-461B-B3CB-0CFCAC5233E1}"/>
              </a:ext>
            </a:extLst>
          </p:cNvPr>
          <p:cNvSpPr txBox="1">
            <a:spLocks/>
          </p:cNvSpPr>
          <p:nvPr/>
        </p:nvSpPr>
        <p:spPr>
          <a:xfrm>
            <a:off x="2461849" y="3047573"/>
            <a:ext cx="920261" cy="11586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F9F1695A-CBF4-4E48-8FDB-F4F4A4A20528}"/>
              </a:ext>
            </a:extLst>
          </p:cNvPr>
          <p:cNvSpPr txBox="1">
            <a:spLocks/>
          </p:cNvSpPr>
          <p:nvPr/>
        </p:nvSpPr>
        <p:spPr>
          <a:xfrm>
            <a:off x="616783" y="1528261"/>
            <a:ext cx="1458937" cy="11586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সূ</a:t>
            </a:r>
            <a:r>
              <a:rPr lang="bn-IN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র্য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587B33CA-99D7-4448-BD1A-C93D6D11402F}"/>
              </a:ext>
            </a:extLst>
          </p:cNvPr>
          <p:cNvSpPr txBox="1">
            <a:spLocks/>
          </p:cNvSpPr>
          <p:nvPr/>
        </p:nvSpPr>
        <p:spPr>
          <a:xfrm>
            <a:off x="2395614" y="1500127"/>
            <a:ext cx="920261" cy="11586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র্য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AC334ED0-6ADE-419D-80F1-E8CC6CD34928}"/>
              </a:ext>
            </a:extLst>
          </p:cNvPr>
          <p:cNvSpPr txBox="1">
            <a:spLocks/>
          </p:cNvSpPr>
          <p:nvPr/>
        </p:nvSpPr>
        <p:spPr>
          <a:xfrm>
            <a:off x="623086" y="3047573"/>
            <a:ext cx="1458937" cy="11586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ধীন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022111" y="1415713"/>
            <a:ext cx="1391301" cy="1158668"/>
            <a:chOff x="4022111" y="1415713"/>
            <a:chExt cx="1391301" cy="1158668"/>
          </a:xfrm>
        </p:grpSpPr>
        <p:grpSp>
          <p:nvGrpSpPr>
            <p:cNvPr id="8" name="Group 9">
              <a:extLst>
                <a:ext uri="{FF2B5EF4-FFF2-40B4-BE49-F238E27FC236}">
                  <a16:creationId xmlns="" xmlns:a16="http://schemas.microsoft.com/office/drawing/2014/main" id="{BDB75AF1-2443-4A9F-B218-028138568A81}"/>
                </a:ext>
              </a:extLst>
            </p:cNvPr>
            <p:cNvGrpSpPr/>
            <p:nvPr/>
          </p:nvGrpSpPr>
          <p:grpSpPr>
            <a:xfrm>
              <a:off x="4022111" y="1415713"/>
              <a:ext cx="638906" cy="1158668"/>
              <a:chOff x="4656404" y="1471990"/>
              <a:chExt cx="920261" cy="1158668"/>
            </a:xfrm>
          </p:grpSpPr>
          <p:sp>
            <p:nvSpPr>
              <p:cNvPr id="10" name="Title 1">
                <a:extLst>
                  <a:ext uri="{FF2B5EF4-FFF2-40B4-BE49-F238E27FC236}">
                    <a16:creationId xmlns="" xmlns:a16="http://schemas.microsoft.com/office/drawing/2014/main" id="{8DDEEE1E-58B3-4DF8-8C4B-4299C9B72D3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56404" y="1471990"/>
                <a:ext cx="920261" cy="11586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bn-IN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র্ব</a:t>
                </a:r>
                <a:endParaRPr lang="en-US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="" xmlns:a16="http://schemas.microsoft.com/office/drawing/2014/main" id="{73031726-FA46-4E1A-8CEF-B962654FBE5D}"/>
                  </a:ext>
                </a:extLst>
              </p:cNvPr>
              <p:cNvSpPr/>
              <p:nvPr/>
            </p:nvSpPr>
            <p:spPr>
              <a:xfrm>
                <a:off x="4868297" y="1871003"/>
                <a:ext cx="524609" cy="53201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9" name="Title 1">
              <a:extLst>
                <a:ext uri="{FF2B5EF4-FFF2-40B4-BE49-F238E27FC236}">
                  <a16:creationId xmlns="" xmlns:a16="http://schemas.microsoft.com/office/drawing/2014/main" id="{F15DDB32-5575-4035-BFCC-2C5CCD9BA828}"/>
                </a:ext>
              </a:extLst>
            </p:cNvPr>
            <p:cNvSpPr txBox="1">
              <a:spLocks/>
            </p:cNvSpPr>
            <p:nvPr/>
          </p:nvSpPr>
          <p:spPr>
            <a:xfrm>
              <a:off x="4774506" y="1415713"/>
              <a:ext cx="638906" cy="11586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bn-IN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য</a:t>
              </a:r>
              <a:endPara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B11BA1BB-AEFA-4CDF-8D3D-5112953E4EF8}"/>
              </a:ext>
            </a:extLst>
          </p:cNvPr>
          <p:cNvGrpSpPr/>
          <p:nvPr/>
        </p:nvGrpSpPr>
        <p:grpSpPr>
          <a:xfrm>
            <a:off x="4023365" y="2991299"/>
            <a:ext cx="1589645" cy="1158669"/>
            <a:chOff x="4023365" y="2991299"/>
            <a:chExt cx="1589645" cy="1158669"/>
          </a:xfrm>
        </p:grpSpPr>
        <p:sp>
          <p:nvSpPr>
            <p:cNvPr id="13" name="Title 1">
              <a:extLst>
                <a:ext uri="{FF2B5EF4-FFF2-40B4-BE49-F238E27FC236}">
                  <a16:creationId xmlns="" xmlns:a16="http://schemas.microsoft.com/office/drawing/2014/main" id="{63E2F98D-C5B1-42A7-861F-AF399471262F}"/>
                </a:ext>
              </a:extLst>
            </p:cNvPr>
            <p:cNvSpPr txBox="1">
              <a:spLocks/>
            </p:cNvSpPr>
            <p:nvPr/>
          </p:nvSpPr>
          <p:spPr>
            <a:xfrm>
              <a:off x="4023365" y="2991299"/>
              <a:ext cx="638906" cy="11586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bn-IN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endPara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75DC0522-A7D0-4701-8D2F-BB8655B33EFA}"/>
                </a:ext>
              </a:extLst>
            </p:cNvPr>
            <p:cNvSpPr/>
            <p:nvPr/>
          </p:nvSpPr>
          <p:spPr>
            <a:xfrm>
              <a:off x="5014535" y="2991300"/>
              <a:ext cx="598475" cy="11586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48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</a:t>
              </a:r>
              <a:endPara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2EEB6952-5AAB-4E79-B7F8-DCC45133FB83}"/>
              </a:ext>
            </a:extLst>
          </p:cNvPr>
          <p:cNvGrpSpPr/>
          <p:nvPr/>
        </p:nvGrpSpPr>
        <p:grpSpPr>
          <a:xfrm>
            <a:off x="6741943" y="1557674"/>
            <a:ext cx="3344007" cy="1158668"/>
            <a:chOff x="6741943" y="1557674"/>
            <a:chExt cx="3344007" cy="1158668"/>
          </a:xfrm>
        </p:grpSpPr>
        <p:sp>
          <p:nvSpPr>
            <p:cNvPr id="16" name="Title 1">
              <a:extLst>
                <a:ext uri="{FF2B5EF4-FFF2-40B4-BE49-F238E27FC236}">
                  <a16:creationId xmlns="" xmlns:a16="http://schemas.microsoft.com/office/drawing/2014/main" id="{ED17D071-B1B5-4073-B2F8-337E6F0BC9A7}"/>
                </a:ext>
              </a:extLst>
            </p:cNvPr>
            <p:cNvSpPr txBox="1">
              <a:spLocks/>
            </p:cNvSpPr>
            <p:nvPr/>
          </p:nvSpPr>
          <p:spPr>
            <a:xfrm>
              <a:off x="6741943" y="1557674"/>
              <a:ext cx="1458937" cy="11586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bn-IN" dirty="0">
                  <a:latin typeface="NikoshBAN" panose="02000000000000000000" pitchFamily="2" charset="0"/>
                  <a:cs typeface="NikoshBAN" panose="02000000000000000000" pitchFamily="2" charset="0"/>
                </a:rPr>
                <a:t>কা</a:t>
              </a:r>
              <a:r>
                <a:rPr lang="bn-IN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র্য</a:t>
              </a:r>
              <a:endPara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7" name="Title 1">
              <a:extLst>
                <a:ext uri="{FF2B5EF4-FFF2-40B4-BE49-F238E27FC236}">
                  <a16:creationId xmlns="" xmlns:a16="http://schemas.microsoft.com/office/drawing/2014/main" id="{C65E4511-C6D3-48FE-BB3A-A4A8A743EB08}"/>
                </a:ext>
              </a:extLst>
            </p:cNvPr>
            <p:cNvSpPr txBox="1">
              <a:spLocks/>
            </p:cNvSpPr>
            <p:nvPr/>
          </p:nvSpPr>
          <p:spPr>
            <a:xfrm>
              <a:off x="8627013" y="1557674"/>
              <a:ext cx="1458937" cy="11586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bn-IN" dirty="0">
                  <a:latin typeface="NikoshBAN" panose="02000000000000000000" pitchFamily="2" charset="0"/>
                  <a:cs typeface="NikoshBAN" panose="02000000000000000000" pitchFamily="2" charset="0"/>
                </a:rPr>
                <a:t>মাধু</a:t>
              </a:r>
              <a:r>
                <a:rPr lang="bn-IN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র্য</a:t>
              </a:r>
              <a:endPara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="" xmlns:a16="http://schemas.microsoft.com/office/drawing/2014/main" id="{30772EBE-508F-4184-AC65-F735BD9D5845}"/>
              </a:ext>
            </a:extLst>
          </p:cNvPr>
          <p:cNvGrpSpPr/>
          <p:nvPr/>
        </p:nvGrpSpPr>
        <p:grpSpPr>
          <a:xfrm>
            <a:off x="6756010" y="2991299"/>
            <a:ext cx="3344008" cy="1186806"/>
            <a:chOff x="6741942" y="2991299"/>
            <a:chExt cx="3344008" cy="1186806"/>
          </a:xfrm>
        </p:grpSpPr>
        <p:sp>
          <p:nvSpPr>
            <p:cNvPr id="19" name="Title 1">
              <a:extLst>
                <a:ext uri="{FF2B5EF4-FFF2-40B4-BE49-F238E27FC236}">
                  <a16:creationId xmlns="" xmlns:a16="http://schemas.microsoft.com/office/drawing/2014/main" id="{24BD2CD3-67EC-46C7-8BAC-EB1460831E82}"/>
                </a:ext>
              </a:extLst>
            </p:cNvPr>
            <p:cNvSpPr txBox="1">
              <a:spLocks/>
            </p:cNvSpPr>
            <p:nvPr/>
          </p:nvSpPr>
          <p:spPr>
            <a:xfrm>
              <a:off x="6741942" y="2991299"/>
              <a:ext cx="1458937" cy="11586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bn-IN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স্ব</a:t>
              </a:r>
              <a:r>
                <a:rPr lang="bn-IN" dirty="0">
                  <a:latin typeface="NikoshBAN" panose="02000000000000000000" pitchFamily="2" charset="0"/>
                  <a:cs typeface="NikoshBAN" panose="02000000000000000000" pitchFamily="2" charset="0"/>
                </a:rPr>
                <a:t>দেশ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0" name="Title 1">
              <a:extLst>
                <a:ext uri="{FF2B5EF4-FFF2-40B4-BE49-F238E27FC236}">
                  <a16:creationId xmlns="" xmlns:a16="http://schemas.microsoft.com/office/drawing/2014/main" id="{5C08EE9E-E786-4CF0-AAC8-DFAED7FEB0A4}"/>
                </a:ext>
              </a:extLst>
            </p:cNvPr>
            <p:cNvSpPr txBox="1">
              <a:spLocks/>
            </p:cNvSpPr>
            <p:nvPr/>
          </p:nvSpPr>
          <p:spPr>
            <a:xfrm>
              <a:off x="8627013" y="3019437"/>
              <a:ext cx="1458937" cy="11586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bn-IN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স্ব</a:t>
              </a:r>
              <a:r>
                <a:rPr lang="bn-IN" dirty="0">
                  <a:latin typeface="NikoshBAN" panose="02000000000000000000" pitchFamily="2" charset="0"/>
                  <a:cs typeface="NikoshBAN" panose="02000000000000000000" pitchFamily="2" charset="0"/>
                </a:rPr>
                <a:t>র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1" name="Title 1">
            <a:extLst>
              <a:ext uri="{FF2B5EF4-FFF2-40B4-BE49-F238E27FC236}">
                <a16:creationId xmlns="" xmlns:a16="http://schemas.microsoft.com/office/drawing/2014/main" id="{F70CA994-3217-42F4-8B8C-289B4CF9FFFE}"/>
              </a:ext>
            </a:extLst>
          </p:cNvPr>
          <p:cNvSpPr txBox="1">
            <a:spLocks/>
          </p:cNvSpPr>
          <p:nvPr/>
        </p:nvSpPr>
        <p:spPr>
          <a:xfrm>
            <a:off x="616783" y="4566885"/>
            <a:ext cx="1458937" cy="11586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পূ</a:t>
            </a:r>
            <a:r>
              <a:rPr lang="bn-IN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র্ব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="" xmlns:a16="http://schemas.microsoft.com/office/drawing/2014/main" id="{5792777F-36D6-4914-891F-D1C9CC533C4A}"/>
              </a:ext>
            </a:extLst>
          </p:cNvPr>
          <p:cNvSpPr txBox="1">
            <a:spLocks/>
          </p:cNvSpPr>
          <p:nvPr/>
        </p:nvSpPr>
        <p:spPr>
          <a:xfrm>
            <a:off x="2461849" y="4603970"/>
            <a:ext cx="920261" cy="11586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র্ব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="" xmlns:a16="http://schemas.microsoft.com/office/drawing/2014/main" id="{2EE5EAF9-AC12-4DAA-8E44-B778D8221873}"/>
              </a:ext>
            </a:extLst>
          </p:cNvPr>
          <p:cNvSpPr txBox="1">
            <a:spLocks/>
          </p:cNvSpPr>
          <p:nvPr/>
        </p:nvSpPr>
        <p:spPr>
          <a:xfrm>
            <a:off x="3941274" y="4236563"/>
            <a:ext cx="638906" cy="11586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="" xmlns:a16="http://schemas.microsoft.com/office/drawing/2014/main" id="{80FB6112-61BB-4866-B7B1-B8E1BC9D6787}"/>
              </a:ext>
            </a:extLst>
          </p:cNvPr>
          <p:cNvGrpSpPr/>
          <p:nvPr/>
        </p:nvGrpSpPr>
        <p:grpSpPr>
          <a:xfrm>
            <a:off x="6741943" y="4538747"/>
            <a:ext cx="3344008" cy="1186806"/>
            <a:chOff x="6741943" y="4538747"/>
            <a:chExt cx="3344008" cy="1186806"/>
          </a:xfrm>
        </p:grpSpPr>
        <p:sp>
          <p:nvSpPr>
            <p:cNvPr id="25" name="Title 1">
              <a:extLst>
                <a:ext uri="{FF2B5EF4-FFF2-40B4-BE49-F238E27FC236}">
                  <a16:creationId xmlns="" xmlns:a16="http://schemas.microsoft.com/office/drawing/2014/main" id="{14775FBA-7768-4D6E-AC8E-95296C69806A}"/>
                </a:ext>
              </a:extLst>
            </p:cNvPr>
            <p:cNvSpPr txBox="1">
              <a:spLocks/>
            </p:cNvSpPr>
            <p:nvPr/>
          </p:nvSpPr>
          <p:spPr>
            <a:xfrm>
              <a:off x="6741943" y="4538747"/>
              <a:ext cx="1458937" cy="11586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bn-IN" dirty="0">
                  <a:latin typeface="NikoshBAN" panose="02000000000000000000" pitchFamily="2" charset="0"/>
                  <a:cs typeface="NikoshBAN" panose="02000000000000000000" pitchFamily="2" charset="0"/>
                </a:rPr>
                <a:t>গ</a:t>
              </a:r>
              <a:r>
                <a:rPr lang="bn-IN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র্ব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6" name="Title 1">
              <a:extLst>
                <a:ext uri="{FF2B5EF4-FFF2-40B4-BE49-F238E27FC236}">
                  <a16:creationId xmlns="" xmlns:a16="http://schemas.microsoft.com/office/drawing/2014/main" id="{1975787C-48B3-4199-996E-8F8002C9B89A}"/>
                </a:ext>
              </a:extLst>
            </p:cNvPr>
            <p:cNvSpPr txBox="1">
              <a:spLocks/>
            </p:cNvSpPr>
            <p:nvPr/>
          </p:nvSpPr>
          <p:spPr>
            <a:xfrm>
              <a:off x="8627014" y="4566885"/>
              <a:ext cx="1458937" cy="115866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bn-IN" dirty="0">
                  <a:latin typeface="NikoshBAN" panose="02000000000000000000" pitchFamily="2" charset="0"/>
                  <a:cs typeface="NikoshBAN" panose="02000000000000000000" pitchFamily="2" charset="0"/>
                </a:rPr>
                <a:t>খ</a:t>
              </a:r>
              <a:r>
                <a:rPr lang="bn-IN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র্ব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21" grpId="0" animBg="1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8B7F86-A3C3-4021-BF4C-B484D103EB9C}"/>
              </a:ext>
            </a:extLst>
          </p:cNvPr>
          <p:cNvSpPr txBox="1">
            <a:spLocks/>
          </p:cNvSpPr>
          <p:nvPr/>
        </p:nvSpPr>
        <p:spPr>
          <a:xfrm>
            <a:off x="244641" y="1609324"/>
            <a:ext cx="11642559" cy="2260016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১। সূর্য ওঠার পূর্বদেশ কোন দেশ? উত্তরঃবাংলাদেশ</a:t>
            </a:r>
            <a:br>
              <a:rPr kumimoji="0" lang="bn-IN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</a:br>
            <a:r>
              <a:rPr kumimoji="0" lang="bn-IN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/>
            </a:r>
            <a:br>
              <a:rPr kumimoji="0" lang="bn-IN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</a:br>
            <a:r>
              <a:rPr kumimoji="0" lang="bn-IN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২। আমাদের দেশকে কার দেশ বলা হয়েছে? উত্তরঃকবির,বীরের দেশ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anose="02000000000000000000" pitchFamily="2" charset="0"/>
              <a:ea typeface="+mj-ea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DAE5E01E-EC3E-425C-A89F-543AD0CF0CB2}"/>
              </a:ext>
            </a:extLst>
          </p:cNvPr>
          <p:cNvSpPr/>
          <p:nvPr/>
        </p:nvSpPr>
        <p:spPr>
          <a:xfrm>
            <a:off x="4895557" y="388787"/>
            <a:ext cx="3016602" cy="83099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IN" sz="4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84143" y="2350882"/>
            <a:ext cx="6523630" cy="2552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975429" y="-43543"/>
            <a:ext cx="5471885" cy="1625600"/>
          </a:xfrm>
          <a:prstGeom prst="roundRect">
            <a:avLst/>
          </a:prstGeom>
          <a:solidFill>
            <a:srgbClr val="00206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/>
              <a:t>ধন্যবাদ</a:t>
            </a:r>
            <a:endParaRPr lang="en-US" sz="8000" dirty="0"/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0813" y="2756461"/>
            <a:ext cx="5211101" cy="36091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77437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4CAB237B-A78D-45A1-8EEB-036CA1B75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8301" y="545911"/>
            <a:ext cx="7124131" cy="981005"/>
          </a:xfrm>
          <a:noFill/>
          <a:ln w="57150">
            <a:noFill/>
          </a:ln>
        </p:spPr>
        <p:txBody>
          <a:bodyPr/>
          <a:lstStyle/>
          <a:p>
            <a:pPr algn="ctr"/>
            <a:r>
              <a:rPr lang="bn-BD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পরিচিতিঃ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5A5BCA56-C763-417C-91EB-FB6B569155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4903" y="1526916"/>
            <a:ext cx="5181600" cy="4351338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57150">
            <a:noFill/>
          </a:ln>
          <a:effectLst>
            <a:softEdge rad="127000"/>
          </a:effectLst>
          <a:scene3d>
            <a:camera prst="perspectiveContrastingRightFacing"/>
            <a:lightRig rig="threePt" dir="t"/>
          </a:scene3d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n-BD" dirty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</a:p>
          <a:p>
            <a:pPr marL="0" indent="0" algn="ctr">
              <a:buNone/>
            </a:pPr>
            <a:r>
              <a:rPr lang="en-US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সেনামুল</a:t>
            </a: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</a:t>
            </a:r>
            <a:r>
              <a:rPr lang="as-IN" dirty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dirty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dirty="0">
              <a:solidFill>
                <a:schemeClr val="accent4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dirty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</a:p>
          <a:p>
            <a:pPr marL="0" indent="0" algn="ctr">
              <a:buNone/>
            </a:pPr>
            <a:r>
              <a:rPr lang="en-US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মালশ</a:t>
            </a:r>
            <a:r>
              <a:rPr lang="as-IN" dirty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রকারি</a:t>
            </a: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</a:t>
            </a:r>
            <a:r>
              <a:rPr lang="as-IN" dirty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bn-BD" dirty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</a:t>
            </a:r>
            <a:r>
              <a:rPr lang="as-IN" dirty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dirty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ঘি</a:t>
            </a: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dirty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বগুড়া। </a:t>
            </a:r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xmlns="" id="{3100993B-E976-429D-9C44-BCC88724133C}"/>
              </a:ext>
            </a:extLst>
          </p:cNvPr>
          <p:cNvSpPr txBox="1">
            <a:spLocks/>
          </p:cNvSpPr>
          <p:nvPr/>
        </p:nvSpPr>
        <p:spPr>
          <a:xfrm>
            <a:off x="6397003" y="704691"/>
            <a:ext cx="5181600" cy="4351338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chemeClr val="accent1">
                <a:lumMod val="60000"/>
                <a:lumOff val="40000"/>
              </a:schemeClr>
            </a:solidFill>
          </a:ln>
          <a:effectLst>
            <a:softEdge rad="635000"/>
          </a:effectLst>
          <a:scene3d>
            <a:camera prst="perspectiveRelaxedModerately"/>
            <a:lightRig rig="threePt" dir="t"/>
          </a:scene3d>
          <a:sp3d>
            <a:bevelT w="101600" prst="riblet"/>
          </a:sp3d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BD" sz="4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r>
              <a:rPr lang="bn-BD" sz="40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</a:t>
            </a:r>
            <a:endParaRPr lang="bn-BD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– </a:t>
            </a: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৩য়</a:t>
            </a:r>
            <a:endParaRPr lang="bn-BD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– বাংলা</a:t>
            </a:r>
          </a:p>
          <a:p>
            <a:pPr marL="0" indent="0">
              <a:buNone/>
            </a:pPr>
            <a:r>
              <a:rPr lang="as-IN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 </a:t>
            </a:r>
            <a:r>
              <a:rPr lang="as-IN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শিরোনামঃ</a:t>
            </a: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এই বাংলাদেশ</a:t>
            </a:r>
            <a:endParaRPr lang="bn-BD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সূর্য ওঠার পূর্বদেশ</a:t>
            </a:r>
            <a:endParaRPr lang="bn-IN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সময়ঃ৪৫মিনিট</a:t>
            </a:r>
          </a:p>
          <a:p>
            <a:pPr marL="0" indent="0">
              <a:buNone/>
            </a:pP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17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 animBg="1"/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irect Access Storage 3">
            <a:extLst>
              <a:ext uri="{FF2B5EF4-FFF2-40B4-BE49-F238E27FC236}">
                <a16:creationId xmlns:a16="http://schemas.microsoft.com/office/drawing/2014/main" xmlns="" id="{2B83215F-6243-4F04-85F3-883D6C537E38}"/>
              </a:ext>
            </a:extLst>
          </p:cNvPr>
          <p:cNvSpPr/>
          <p:nvPr/>
        </p:nvSpPr>
        <p:spPr>
          <a:xfrm>
            <a:off x="2392680" y="106680"/>
            <a:ext cx="6583680" cy="960120"/>
          </a:xfrm>
          <a:prstGeom prst="flowChartMagneticDrum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582ECC4-7BBE-467A-877F-32ACCCFF2886}"/>
              </a:ext>
            </a:extLst>
          </p:cNvPr>
          <p:cNvSpPr/>
          <p:nvPr/>
        </p:nvSpPr>
        <p:spPr>
          <a:xfrm>
            <a:off x="263769" y="1952572"/>
            <a:ext cx="1356360" cy="746760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শোনা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DD36D21-D312-4778-8068-D8F210E0410A}"/>
              </a:ext>
            </a:extLst>
          </p:cNvPr>
          <p:cNvSpPr txBox="1"/>
          <p:nvPr/>
        </p:nvSpPr>
        <p:spPr>
          <a:xfrm>
            <a:off x="1973580" y="1448789"/>
            <a:ext cx="8823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১.১.১</a:t>
            </a:r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যুক্তব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র্ণ</a:t>
            </a:r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সহযোগ তৈরি শব্দ শুনে স্পষ্ট ও শুদ্ধ বলতে পারবে</a:t>
            </a:r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7970D960-AA1C-4934-A1FD-B537743F3A16}"/>
              </a:ext>
            </a:extLst>
          </p:cNvPr>
          <p:cNvSpPr/>
          <p:nvPr/>
        </p:nvSpPr>
        <p:spPr>
          <a:xfrm>
            <a:off x="213360" y="3682275"/>
            <a:ext cx="1234440" cy="792480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BA7CA268-B54D-46B0-9907-75BDF59AED41}"/>
              </a:ext>
            </a:extLst>
          </p:cNvPr>
          <p:cNvSpPr/>
          <p:nvPr/>
        </p:nvSpPr>
        <p:spPr>
          <a:xfrm>
            <a:off x="205740" y="5443806"/>
            <a:ext cx="1363980" cy="990600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BFFE3CF3-41F5-4714-B297-B4FF555C0B1F}"/>
              </a:ext>
            </a:extLst>
          </p:cNvPr>
          <p:cNvSpPr txBox="1"/>
          <p:nvPr/>
        </p:nvSpPr>
        <p:spPr>
          <a:xfrm>
            <a:off x="1973580" y="5370732"/>
            <a:ext cx="8244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১.3.১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যুক্তব্য</a:t>
            </a:r>
            <a:r>
              <a:rPr lang="as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ঞ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</a:t>
            </a:r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ষ্ট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্ধ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উচ্চারণে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</a:t>
            </a:r>
            <a:r>
              <a:rPr lang="as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1.4.1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পাঠ্যপ</a:t>
            </a:r>
            <a:r>
              <a:rPr lang="as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শ্রবণয</a:t>
            </a:r>
            <a:r>
              <a:rPr lang="as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গ্য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স্বরে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ষ্পষ্</a:t>
            </a:r>
            <a:r>
              <a:rPr lang="as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as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32863E2C-868A-487B-B480-188C8A0F43A5}"/>
              </a:ext>
            </a:extLst>
          </p:cNvPr>
          <p:cNvSpPr txBox="1"/>
          <p:nvPr/>
        </p:nvSpPr>
        <p:spPr>
          <a:xfrm>
            <a:off x="2217420" y="3585105"/>
            <a:ext cx="7757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যুক্তবর্ণ দিয়ে শব্দ  স্পষ্ট ও শুদ্ধভাবে বলতে পারবে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407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/>
      <p:bldP spid="18" grpId="0"/>
      <p:bldP spid="19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A3B30EE-B7AB-4FEE-ACE0-48586423A030}"/>
              </a:ext>
            </a:extLst>
          </p:cNvPr>
          <p:cNvSpPr txBox="1"/>
          <p:nvPr/>
        </p:nvSpPr>
        <p:spPr>
          <a:xfrm>
            <a:off x="3967896" y="131337"/>
            <a:ext cx="10269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আমরা কিছু ছবি দেখি </a:t>
            </a:r>
            <a:endParaRPr lang="en-US" sz="4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325" y="2767920"/>
            <a:ext cx="3181350" cy="252979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Picture 8" descr="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4477" y="3715072"/>
            <a:ext cx="1819275" cy="2514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1" name="Picture 10" descr="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2781" y="1597894"/>
            <a:ext cx="2143125" cy="214312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13" name="Picture 12" descr="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06288" y="3974477"/>
            <a:ext cx="2743200" cy="16668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78994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3052008" y="290286"/>
            <a:ext cx="5778025" cy="928914"/>
          </a:xfrm>
          <a:prstGeom prst="flowChartTerminator">
            <a:avLst/>
          </a:prstGeom>
          <a:solidFill>
            <a:schemeClr val="accent4"/>
          </a:solidFill>
          <a:ln w="762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</a:p>
        </p:txBody>
      </p:sp>
      <p:sp>
        <p:nvSpPr>
          <p:cNvPr id="6" name="Down Arrow 5"/>
          <p:cNvSpPr/>
          <p:nvPr/>
        </p:nvSpPr>
        <p:spPr>
          <a:xfrm>
            <a:off x="2728527" y="1437867"/>
            <a:ext cx="6368715" cy="2033337"/>
          </a:xfrm>
          <a:prstGeom prst="downArrow">
            <a:avLst/>
          </a:prstGeom>
          <a:solidFill>
            <a:schemeClr val="accent6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এই বাংলাদেশ</a:t>
            </a:r>
            <a:endParaRPr lang="en-US" sz="48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93444" y="3605463"/>
            <a:ext cx="7295150" cy="3120189"/>
          </a:xfrm>
          <a:prstGeom prst="roundRect">
            <a:avLst/>
          </a:prstGeom>
          <a:solidFill>
            <a:srgbClr val="FF0000"/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/>
              <a:t>অধ্যায়ঃ </a:t>
            </a:r>
            <a:r>
              <a:rPr lang="bn-BD" sz="5400" dirty="0" smtClean="0"/>
              <a:t>০</a:t>
            </a:r>
            <a:r>
              <a:rPr lang="en-US" sz="5400" dirty="0" smtClean="0"/>
              <a:t>2</a:t>
            </a:r>
            <a:endParaRPr lang="bn-BD" sz="5400" dirty="0"/>
          </a:p>
          <a:p>
            <a:pPr algn="ctr"/>
            <a:r>
              <a:rPr lang="bn-BD" sz="5400" dirty="0"/>
              <a:t>পৃষ্ঠা নং ১৬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173566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79042" y="80905"/>
            <a:ext cx="3643532" cy="707886"/>
          </a:xfrm>
          <a:prstGeom prst="rect">
            <a:avLst/>
          </a:prstGeom>
          <a:noFill/>
          <a:ln w="76200"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উপস্থাপন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5907" y="1139483"/>
            <a:ext cx="5008099" cy="5339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9929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330032" y="2867863"/>
            <a:ext cx="1531937" cy="1531937"/>
            <a:chOff x="3298031" y="2148196"/>
            <a:chExt cx="1531937" cy="1531937"/>
          </a:xfrm>
        </p:grpSpPr>
        <p:sp>
          <p:nvSpPr>
            <p:cNvPr id="38" name="Oval 37"/>
            <p:cNvSpPr/>
            <p:nvPr/>
          </p:nvSpPr>
          <p:spPr>
            <a:xfrm>
              <a:off x="3298031" y="2148196"/>
              <a:ext cx="1531937" cy="1531937"/>
            </a:xfrm>
            <a:prstGeom prst="ellipse">
              <a:avLst/>
            </a:prstGeom>
            <a:blipFill rotWithShape="0">
              <a:blip r:embed="rId3" cstate="print">
                <a:extLst>
                  <a:ext uri="{28A0092B-C50C-407E-A947-70E740481C1C}">
                    <a14:useLocalDpi xmlns="" xmlns:dgm="http://schemas.openxmlformats.org/drawingml/2006/diagram" xmlns:a14="http://schemas.microsoft.com/office/drawing/2010/main" xmlns:lc="http://schemas.openxmlformats.org/drawingml/2006/lockedCanvas" val="0"/>
                  </a:ext>
                </a:extLst>
              </a:blip>
              <a:srcRect/>
              <a:stretch>
                <a:fillRect l="-30000" r="-30000"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Oval 4"/>
            <p:cNvSpPr/>
            <p:nvPr/>
          </p:nvSpPr>
          <p:spPr>
            <a:xfrm>
              <a:off x="3522378" y="2372543"/>
              <a:ext cx="1083243" cy="10832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2400" kern="1200" dirty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সৈয়দ শামসুল হক </a:t>
              </a:r>
              <a:endParaRPr lang="en-US" sz="2400" kern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835572" y="2408045"/>
            <a:ext cx="520858" cy="324938"/>
            <a:chOff x="3803571" y="1688378"/>
            <a:chExt cx="520858" cy="324938"/>
          </a:xfrm>
        </p:grpSpPr>
        <p:sp>
          <p:nvSpPr>
            <p:cNvPr id="36" name="Right Arrow 35"/>
            <p:cNvSpPr/>
            <p:nvPr/>
          </p:nvSpPr>
          <p:spPr>
            <a:xfrm rot="16200000">
              <a:off x="3901531" y="1590418"/>
              <a:ext cx="324937" cy="52085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Right Arrow 6"/>
            <p:cNvSpPr/>
            <p:nvPr/>
          </p:nvSpPr>
          <p:spPr>
            <a:xfrm rot="16200000">
              <a:off x="3950272" y="1743331"/>
              <a:ext cx="227456" cy="3125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900" kern="120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330032" y="722836"/>
            <a:ext cx="1531937" cy="1531937"/>
            <a:chOff x="3298031" y="3169"/>
            <a:chExt cx="1531937" cy="1531937"/>
          </a:xfrm>
        </p:grpSpPr>
        <p:sp>
          <p:nvSpPr>
            <p:cNvPr id="34" name="Oval 33"/>
            <p:cNvSpPr/>
            <p:nvPr/>
          </p:nvSpPr>
          <p:spPr>
            <a:xfrm>
              <a:off x="3298031" y="3169"/>
              <a:ext cx="1531937" cy="153193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Oval 8"/>
            <p:cNvSpPr/>
            <p:nvPr/>
          </p:nvSpPr>
          <p:spPr>
            <a:xfrm>
              <a:off x="3522378" y="227516"/>
              <a:ext cx="1083243" cy="10832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1900" kern="1200" dirty="0">
                  <a:latin typeface="NikoshBAN" panose="02000000000000000000" pitchFamily="2" charset="0"/>
                  <a:cs typeface="NikoshBAN" panose="02000000000000000000" pitchFamily="2" charset="0"/>
                </a:rPr>
                <a:t>জন্ম ২৭ ডিসেম্বর ১৯৩৫</a:t>
              </a:r>
              <a:endParaRPr lang="en-US" sz="19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944807" y="3044819"/>
            <a:ext cx="324937" cy="520858"/>
            <a:chOff x="4912806" y="2325152"/>
            <a:chExt cx="324937" cy="520858"/>
          </a:xfrm>
        </p:grpSpPr>
        <p:sp>
          <p:nvSpPr>
            <p:cNvPr id="32" name="Right Arrow 31"/>
            <p:cNvSpPr/>
            <p:nvPr/>
          </p:nvSpPr>
          <p:spPr>
            <a:xfrm rot="20520000">
              <a:off x="4912806" y="2325152"/>
              <a:ext cx="324937" cy="52085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Right Arrow 10"/>
            <p:cNvSpPr/>
            <p:nvPr/>
          </p:nvSpPr>
          <p:spPr>
            <a:xfrm rot="20520000">
              <a:off x="4915192" y="2444386"/>
              <a:ext cx="227456" cy="3125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900" kern="120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7370074" y="2205013"/>
            <a:ext cx="1531937" cy="1531937"/>
            <a:chOff x="5338073" y="1485346"/>
            <a:chExt cx="1531937" cy="1531937"/>
          </a:xfrm>
        </p:grpSpPr>
        <p:sp>
          <p:nvSpPr>
            <p:cNvPr id="30" name="Oval 29"/>
            <p:cNvSpPr/>
            <p:nvPr/>
          </p:nvSpPr>
          <p:spPr>
            <a:xfrm>
              <a:off x="5338073" y="1485346"/>
              <a:ext cx="1531937" cy="153193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Oval 12"/>
            <p:cNvSpPr/>
            <p:nvPr/>
          </p:nvSpPr>
          <p:spPr>
            <a:xfrm>
              <a:off x="5562420" y="1709693"/>
              <a:ext cx="1083243" cy="10832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1900" kern="1200" dirty="0">
                  <a:latin typeface="NikoshBAN" panose="02000000000000000000" pitchFamily="2" charset="0"/>
                  <a:cs typeface="NikoshBAN" panose="02000000000000000000" pitchFamily="2" charset="0"/>
                </a:rPr>
                <a:t>মৃত্যু ২৭ সেপ্টেম্বর ২০১৬</a:t>
              </a:r>
              <a:endParaRPr lang="en-US" sz="19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460574" y="4331604"/>
            <a:ext cx="520858" cy="324937"/>
            <a:chOff x="4428573" y="3611937"/>
            <a:chExt cx="520858" cy="324937"/>
          </a:xfrm>
        </p:grpSpPr>
        <p:sp>
          <p:nvSpPr>
            <p:cNvPr id="28" name="Right Arrow 27"/>
            <p:cNvSpPr/>
            <p:nvPr/>
          </p:nvSpPr>
          <p:spPr>
            <a:xfrm rot="3240000">
              <a:off x="4526533" y="3513977"/>
              <a:ext cx="324937" cy="52085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ight Arrow 14"/>
            <p:cNvSpPr/>
            <p:nvPr/>
          </p:nvSpPr>
          <p:spPr>
            <a:xfrm rot="3240000">
              <a:off x="4546625" y="3578717"/>
              <a:ext cx="227456" cy="3125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900" kern="12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590847" y="4603227"/>
            <a:ext cx="1531937" cy="1531937"/>
            <a:chOff x="4558846" y="3883560"/>
            <a:chExt cx="1531937" cy="1531937"/>
          </a:xfrm>
        </p:grpSpPr>
        <p:sp>
          <p:nvSpPr>
            <p:cNvPr id="26" name="Oval 25"/>
            <p:cNvSpPr/>
            <p:nvPr/>
          </p:nvSpPr>
          <p:spPr>
            <a:xfrm>
              <a:off x="4558846" y="3883560"/>
              <a:ext cx="1531937" cy="153193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Oval 16"/>
            <p:cNvSpPr/>
            <p:nvPr/>
          </p:nvSpPr>
          <p:spPr>
            <a:xfrm>
              <a:off x="4783193" y="4107907"/>
              <a:ext cx="1083243" cy="10832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1900" kern="1200" dirty="0">
                  <a:latin typeface="NikoshBAN" panose="02000000000000000000" pitchFamily="2" charset="0"/>
                  <a:cs typeface="NikoshBAN" panose="02000000000000000000" pitchFamily="2" charset="0"/>
                </a:rPr>
                <a:t>জন্মস্থান কুড়িগ্রাম জেলা </a:t>
              </a:r>
              <a:endParaRPr lang="en-US" sz="19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210569" y="4331604"/>
            <a:ext cx="520858" cy="324937"/>
            <a:chOff x="3178568" y="3611937"/>
            <a:chExt cx="520858" cy="324937"/>
          </a:xfrm>
        </p:grpSpPr>
        <p:sp>
          <p:nvSpPr>
            <p:cNvPr id="24" name="Right Arrow 23"/>
            <p:cNvSpPr/>
            <p:nvPr/>
          </p:nvSpPr>
          <p:spPr>
            <a:xfrm rot="7560000">
              <a:off x="3276528" y="3513977"/>
              <a:ext cx="324937" cy="52085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ight Arrow 18"/>
            <p:cNvSpPr/>
            <p:nvPr/>
          </p:nvSpPr>
          <p:spPr>
            <a:xfrm rot="18360000">
              <a:off x="3353917" y="3578717"/>
              <a:ext cx="227456" cy="3125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900" kern="120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069216" y="4603227"/>
            <a:ext cx="1531937" cy="1531937"/>
            <a:chOff x="2037215" y="3883560"/>
            <a:chExt cx="1531937" cy="1531937"/>
          </a:xfrm>
        </p:grpSpPr>
        <p:sp>
          <p:nvSpPr>
            <p:cNvPr id="22" name="Oval 21"/>
            <p:cNvSpPr/>
            <p:nvPr/>
          </p:nvSpPr>
          <p:spPr>
            <a:xfrm>
              <a:off x="2037215" y="3883560"/>
              <a:ext cx="1531937" cy="153193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Oval 20"/>
            <p:cNvSpPr/>
            <p:nvPr/>
          </p:nvSpPr>
          <p:spPr>
            <a:xfrm>
              <a:off x="2261562" y="4107907"/>
              <a:ext cx="1083243" cy="10832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1900" kern="1200" dirty="0">
                  <a:latin typeface="NikoshBAN" panose="02000000000000000000" pitchFamily="2" charset="0"/>
                  <a:cs typeface="NikoshBAN" panose="02000000000000000000" pitchFamily="2" charset="0"/>
                </a:rPr>
                <a:t>পিতার নাম সৈয়দ সিদ্দিক হুসাইন  </a:t>
              </a:r>
              <a:endParaRPr lang="en-US" sz="19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922257" y="3044819"/>
            <a:ext cx="324937" cy="520858"/>
            <a:chOff x="2890256" y="2325152"/>
            <a:chExt cx="324937" cy="520858"/>
          </a:xfrm>
        </p:grpSpPr>
        <p:sp>
          <p:nvSpPr>
            <p:cNvPr id="20" name="Right Arrow 19"/>
            <p:cNvSpPr/>
            <p:nvPr/>
          </p:nvSpPr>
          <p:spPr>
            <a:xfrm rot="11880000">
              <a:off x="2890256" y="2325152"/>
              <a:ext cx="324937" cy="52085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ight Arrow 22"/>
            <p:cNvSpPr/>
            <p:nvPr/>
          </p:nvSpPr>
          <p:spPr>
            <a:xfrm rot="22680000">
              <a:off x="2985351" y="2444386"/>
              <a:ext cx="227456" cy="3125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900" kern="120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289989" y="2205013"/>
            <a:ext cx="1531937" cy="1531937"/>
            <a:chOff x="1257988" y="1485346"/>
            <a:chExt cx="1531937" cy="1531937"/>
          </a:xfrm>
        </p:grpSpPr>
        <p:sp>
          <p:nvSpPr>
            <p:cNvPr id="18" name="Oval 17"/>
            <p:cNvSpPr/>
            <p:nvPr/>
          </p:nvSpPr>
          <p:spPr>
            <a:xfrm>
              <a:off x="1257988" y="1485346"/>
              <a:ext cx="1531937" cy="153193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Oval 24"/>
            <p:cNvSpPr/>
            <p:nvPr/>
          </p:nvSpPr>
          <p:spPr>
            <a:xfrm>
              <a:off x="1482335" y="1709693"/>
              <a:ext cx="1083243" cy="10832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IN" sz="1900" kern="1200" dirty="0">
                  <a:latin typeface="NikoshBAN" panose="02000000000000000000" pitchFamily="2" charset="0"/>
                  <a:cs typeface="NikoshBAN" panose="02000000000000000000" pitchFamily="2" charset="0"/>
                </a:rPr>
                <a:t>মাতার নাম হালিমা খাতুন </a:t>
              </a:r>
              <a:endParaRPr lang="en-US" sz="19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xmlns="" val="3409087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2108"/>
    </mc:Choice>
    <mc:Fallback>
      <p:transition spd="slow" advTm="12108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llout: Double Bent Line with Border and Accent Bar 1">
            <a:extLst>
              <a:ext uri="{FF2B5EF4-FFF2-40B4-BE49-F238E27FC236}">
                <a16:creationId xmlns:a16="http://schemas.microsoft.com/office/drawing/2014/main" xmlns="" id="{BD5C8A1A-5FCF-4032-A420-FA9E1FEDD41E}"/>
              </a:ext>
            </a:extLst>
          </p:cNvPr>
          <p:cNvSpPr/>
          <p:nvPr/>
        </p:nvSpPr>
        <p:spPr>
          <a:xfrm>
            <a:off x="2316480" y="1464796"/>
            <a:ext cx="8991600" cy="4069080"/>
          </a:xfrm>
          <a:prstGeom prst="accentBorderCallout3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77769E8-27E2-4B33-91FF-F7C8A18A1DBD}"/>
              </a:ext>
            </a:extLst>
          </p:cNvPr>
          <p:cNvSpPr txBox="1"/>
          <p:nvPr/>
        </p:nvSpPr>
        <p:spPr>
          <a:xfrm>
            <a:off x="3154680" y="2529840"/>
            <a:ext cx="731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/>
              <a:t>পাঠ্য বইয়ের ১৬ নং পৃষ্ঠা খুলতে বলবো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384994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E35348-D532-4194-A9C1-B897F104821C}"/>
              </a:ext>
            </a:extLst>
          </p:cNvPr>
          <p:cNvSpPr txBox="1">
            <a:spLocks/>
          </p:cNvSpPr>
          <p:nvPr/>
        </p:nvSpPr>
        <p:spPr>
          <a:xfrm>
            <a:off x="3066756" y="308854"/>
            <a:ext cx="8287043" cy="13255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শিক্ষকের</a:t>
            </a: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kumimoji="0" lang="bn-IN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আবৃ</a:t>
            </a:r>
            <a:r>
              <a:rPr kumimoji="0" lang="en-US" sz="6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ত্তি</a:t>
            </a:r>
            <a:r>
              <a:rPr kumimoji="0" lang="bn-IN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NikoshBAN" panose="02000000000000000000" pitchFamily="2" charset="0"/>
              <a:ea typeface="+mj-ea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20E85A-CC81-44EB-9C05-9B554CD003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64252" y="2199286"/>
            <a:ext cx="7722283" cy="4293589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229</Words>
  <Application>Microsoft Office PowerPoint</Application>
  <PresentationFormat>Custom</PresentationFormat>
  <Paragraphs>59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পরিচিতিঃ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Dell</cp:lastModifiedBy>
  <cp:revision>10</cp:revision>
  <dcterms:created xsi:type="dcterms:W3CDTF">2019-10-23T13:11:38Z</dcterms:created>
  <dcterms:modified xsi:type="dcterms:W3CDTF">2020-01-22T04:41:43Z</dcterms:modified>
</cp:coreProperties>
</file>