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5" r:id="rId1"/>
  </p:sldMasterIdLst>
  <p:sldIdLst>
    <p:sldId id="256" r:id="rId2"/>
    <p:sldId id="257" r:id="rId3"/>
    <p:sldId id="259" r:id="rId4"/>
    <p:sldId id="261" r:id="rId5"/>
    <p:sldId id="273" r:id="rId6"/>
    <p:sldId id="271" r:id="rId7"/>
    <p:sldId id="274" r:id="rId8"/>
    <p:sldId id="265" r:id="rId9"/>
    <p:sldId id="262" r:id="rId10"/>
    <p:sldId id="266" r:id="rId11"/>
    <p:sldId id="27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DB3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-720" y="-136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9D5-7E1A-4433-8B21-2237CC26FA2C}" type="datetimeFigureOut">
              <a:rPr lang="en-US" smtClean="0"/>
              <a:pPr/>
              <a:t>1/21/2020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hecker/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smtClean="0"/>
              <a:pPr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hecker/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smtClean="0"/>
              <a:pPr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hecker/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smtClean="0"/>
              <a:pPr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hecker/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AB55-62C0-407E-B706-C907B44B0BFC}" type="datetimeFigureOut">
              <a:rPr lang="en-US" smtClean="0"/>
              <a:pPr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hecker/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smtClean="0"/>
              <a:pPr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hecker/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smtClean="0"/>
              <a:pPr/>
              <a:t>1/21/2020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hecker/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smtClean="0"/>
              <a:pPr/>
              <a:t>1/21/2020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hecker/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smtClean="0"/>
              <a:pPr/>
              <a:t>1/21/2020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hecker/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smtClean="0"/>
              <a:pPr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hecker/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3185-9573-406A-8068-0AB4F2335019}" type="datetimeFigureOut">
              <a:rPr lang="en-US" smtClean="0"/>
              <a:pPr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hecker/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smtClean="0"/>
              <a:pPr/>
              <a:t>1/21/2020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</p:sldLayoutIdLst>
  <p:transition spd="slow">
    <p:checker/>
    <p:sndAc>
      <p:stSnd>
        <p:snd r:embed="rId13" name="chimes.wav" builtIn="1"/>
      </p:stSnd>
    </p:sndAc>
  </p:transition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tik\Desktop\&#2476;&#2495;&#2477;&#2495;&#2472;&#2509;&#2472;%20&#2471;&#2480;&#2472;&#2503;&#2480;%20&#2476;&#2504;&#2470;&#2509;&#2479;&#2497;&#2468;&#2495;&#2453;%20&#2476;&#2494;&#2468;&#2495;%20&#2404;Different%20Types%20Of%20Electrical%20Lamp&#2404;Abir%20Fahim.mp4" TargetMode="Externa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5MxMmkOlBvSL0QG_allroundelectrical(.)com(.)au-2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50" y="1066800"/>
            <a:ext cx="10134600" cy="535305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2133600" y="659547"/>
            <a:ext cx="7905750" cy="830997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আজকের</a:t>
            </a:r>
            <a:r>
              <a:rPr lang="en-US" sz="4800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800" b="1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ক্লাশে</a:t>
            </a:r>
            <a:r>
              <a:rPr lang="en-US" sz="4800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</a:t>
            </a:r>
            <a:r>
              <a:rPr lang="en-US" sz="4800" b="1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স্বাগতম</a:t>
            </a:r>
            <a:endParaRPr lang="en-US" sz="4800" b="1" i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6390039"/>
      </p:ext>
    </p:extLst>
  </p:cSld>
  <p:clrMapOvr>
    <a:masterClrMapping/>
  </p:clrMapOvr>
  <p:transition spd="slow">
    <p:blinds dir="vert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1861" y="3758148"/>
            <a:ext cx="101551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effectLst/>
                <a:latin typeface="SutonnyMJ" pitchFamily="2" charset="0"/>
              </a:rPr>
              <a:t>ল্যাম্পের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effectLst/>
                <a:latin typeface="SutonnyMJ" pitchFamily="2" charset="0"/>
              </a:rPr>
              <a:t> </a:t>
            </a:r>
            <a:r>
              <a:rPr lang="en-US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effectLst/>
                <a:latin typeface="SutonnyMJ" pitchFamily="2" charset="0"/>
              </a:rPr>
              <a:t>ব্যবহার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effectLst/>
                <a:latin typeface="SutonnyMJ" pitchFamily="2" charset="0"/>
              </a:rPr>
              <a:t> </a:t>
            </a:r>
            <a:r>
              <a:rPr lang="en-US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effectLst/>
                <a:latin typeface="SutonnyMJ" pitchFamily="2" charset="0"/>
              </a:rPr>
              <a:t>লিখ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B0F0"/>
              </a:solidFill>
              <a:effectLst/>
              <a:latin typeface="SutonnyMJ" pitchFamily="2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552450" y="3543300"/>
            <a:ext cx="10801350" cy="1295400"/>
          </a:xfrm>
          <a:prstGeom prst="frame">
            <a:avLst>
              <a:gd name="adj1" fmla="val 2500"/>
            </a:avLst>
          </a:prstGeom>
          <a:solidFill>
            <a:srgbClr val="FFC000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8" name="Picture 7" descr="group-2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0350" y="476250"/>
            <a:ext cx="6343650" cy="23431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114800" y="1047750"/>
            <a:ext cx="4019550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</a:rPr>
              <a:t>দলীয়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</a:rPr>
              <a:t>কাজ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1944993"/>
      </p:ext>
    </p:extLst>
  </p:cSld>
  <p:clrMapOvr>
    <a:masterClrMapping/>
  </p:clrMapOvr>
  <p:transition spd="slow">
    <p:checker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ercury-short-arc-lamps-500x500 আর্ক ল্যাম্প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450" y="266700"/>
            <a:ext cx="9563100" cy="6591300"/>
          </a:xfrm>
          <a:prstGeom prst="ellipse">
            <a:avLst/>
          </a:prstGeom>
          <a:ln w="190500" cap="rnd">
            <a:solidFill>
              <a:schemeClr val="bg2">
                <a:lumMod val="75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4" descr="tenor-22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9900" y="4991100"/>
            <a:ext cx="5257800" cy="1543050"/>
          </a:xfrm>
          <a:prstGeom prst="ellipse">
            <a:avLst/>
          </a:prstGeom>
          <a:ln w="63500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checker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75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0" y="6347136"/>
            <a:ext cx="592048" cy="5108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111476" y="6364201"/>
            <a:ext cx="592048" cy="5108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664311" y="6364201"/>
            <a:ext cx="592048" cy="5108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2229992" y="6360985"/>
            <a:ext cx="592048" cy="51086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3315142" y="6369411"/>
            <a:ext cx="592048" cy="51086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3915041" y="6366774"/>
            <a:ext cx="592048" cy="51086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4504173" y="6368985"/>
            <a:ext cx="592048" cy="51086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5063231" y="6368985"/>
            <a:ext cx="592048" cy="51086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5600813" y="6360985"/>
            <a:ext cx="592048" cy="51086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6196781" y="6365773"/>
            <a:ext cx="592048" cy="51086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6734363" y="6360985"/>
            <a:ext cx="592048" cy="51086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7296210" y="6368985"/>
            <a:ext cx="592048" cy="51086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7890991" y="6375335"/>
            <a:ext cx="592048" cy="51086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8487974" y="6376118"/>
            <a:ext cx="592048" cy="51086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8964235" y="6373221"/>
            <a:ext cx="592048" cy="51086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9548831" y="6368985"/>
            <a:ext cx="502450" cy="51086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0006560" y="6368985"/>
            <a:ext cx="592048" cy="51086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0598608" y="6373221"/>
            <a:ext cx="545953" cy="51086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1092571" y="6368985"/>
            <a:ext cx="507381" cy="51086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1599952" y="6418288"/>
            <a:ext cx="592048" cy="51086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1599952" y="5444748"/>
            <a:ext cx="592048" cy="51086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1599952" y="4933660"/>
            <a:ext cx="592048" cy="51086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1599952" y="4433147"/>
            <a:ext cx="592048" cy="51086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1599952" y="3960120"/>
            <a:ext cx="592048" cy="510864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1599952" y="3486088"/>
            <a:ext cx="592048" cy="510864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1599952" y="3018567"/>
            <a:ext cx="592048" cy="510864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1599952" y="2533753"/>
            <a:ext cx="592048" cy="510864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1599952" y="2034845"/>
            <a:ext cx="592048" cy="51086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1599952" y="1530187"/>
            <a:ext cx="592048" cy="510864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1608035" y="1019520"/>
            <a:ext cx="592048" cy="510864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1608035" y="510625"/>
            <a:ext cx="592048" cy="510864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1602378" y="-3634"/>
            <a:ext cx="592048" cy="510864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576517" y="6364201"/>
            <a:ext cx="592048" cy="510864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1047117" y="-6108"/>
            <a:ext cx="592048" cy="510864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0470078" y="-4905"/>
            <a:ext cx="592048" cy="510864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9908113" y="-6108"/>
            <a:ext cx="592048" cy="510864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9310408" y="6159"/>
            <a:ext cx="592048" cy="510864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8716503" y="6159"/>
            <a:ext cx="592048" cy="510864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8145226" y="6159"/>
            <a:ext cx="592048" cy="510864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7674144" y="6159"/>
            <a:ext cx="592048" cy="510864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7228109" y="6159"/>
            <a:ext cx="592048" cy="510864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6650364" y="3948"/>
            <a:ext cx="592048" cy="510864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6078054" y="-1028"/>
            <a:ext cx="592048" cy="510864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5508601" y="-1028"/>
            <a:ext cx="592048" cy="510864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4980447" y="3948"/>
            <a:ext cx="592048" cy="510864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4471397" y="-6108"/>
            <a:ext cx="592048" cy="510864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3968970" y="-239"/>
            <a:ext cx="592048" cy="51086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3472433" y="-1705"/>
            <a:ext cx="592048" cy="510864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2932144" y="-6108"/>
            <a:ext cx="592048" cy="510864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2353798" y="-7366"/>
            <a:ext cx="592048" cy="510864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901463" y="-6664"/>
            <a:ext cx="592048" cy="510864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404352" y="-13627"/>
            <a:ext cx="498860" cy="510864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929550" y="-13627"/>
            <a:ext cx="498860" cy="510864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428547" y="-13627"/>
            <a:ext cx="498860" cy="51086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-15935" y="-10145"/>
            <a:ext cx="498860" cy="510864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-29232" y="1006272"/>
            <a:ext cx="498860" cy="510864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-37315" y="1503061"/>
            <a:ext cx="498860" cy="510864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-29035" y="1999631"/>
            <a:ext cx="498860" cy="510864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-29232" y="3987067"/>
            <a:ext cx="498860" cy="510864"/>
          </a:xfrm>
          <a:prstGeom prst="rect">
            <a:avLst/>
          </a:prstGeom>
        </p:spPr>
      </p:pic>
      <p:sp>
        <p:nvSpPr>
          <p:cNvPr id="73" name="Rectangle 72"/>
          <p:cNvSpPr/>
          <p:nvPr/>
        </p:nvSpPr>
        <p:spPr>
          <a:xfrm>
            <a:off x="2381250" y="1833108"/>
            <a:ext cx="8408660" cy="35702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শিক্ষক</a:t>
            </a:r>
            <a:r>
              <a:rPr lang="en-US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60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পরিচিতি</a:t>
            </a:r>
            <a:endParaRPr lang="en-US" sz="60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SutonnyMJ" pitchFamily="2" charset="0"/>
            </a:endParaRPr>
          </a:p>
          <a:p>
            <a:pPr algn="ctr"/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মোঃ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আতিকুর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রহমান</a:t>
            </a:r>
            <a:endParaRPr lang="en-US" sz="54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SutonnyMJ" pitchFamily="2" charset="0"/>
            </a:endParaRPr>
          </a:p>
          <a:p>
            <a:pPr algn="ctr"/>
            <a:r>
              <a:rPr lang="en-US" sz="40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ট্রেড</a:t>
            </a:r>
            <a:r>
              <a:rPr lang="en-US" sz="8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40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ইন্সট্রাক্টর</a:t>
            </a:r>
            <a:r>
              <a:rPr lang="en-US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(</a:t>
            </a:r>
            <a:r>
              <a:rPr lang="en-US" sz="40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ইলেকট্রিক্যাল</a:t>
            </a:r>
            <a:r>
              <a:rPr lang="en-US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)</a:t>
            </a:r>
          </a:p>
          <a:p>
            <a:pPr algn="ctr"/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ফুলকোট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নবোদয়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কারিগরি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উচ্চ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বিদ্যালয়</a:t>
            </a:r>
            <a:endParaRPr lang="en-US" sz="3200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SutonnyMJ" pitchFamily="2" charset="0"/>
            </a:endParaRPr>
          </a:p>
        </p:txBody>
      </p:sp>
      <p:pic>
        <p:nvPicPr>
          <p:cNvPr id="71" name="Picture 7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-45398" y="5478556"/>
            <a:ext cx="498860" cy="510864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-47369" y="5912846"/>
            <a:ext cx="498860" cy="430808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1599952" y="5936507"/>
            <a:ext cx="592048" cy="510864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2796525" y="6360985"/>
            <a:ext cx="592048" cy="510864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-29232" y="491137"/>
            <a:ext cx="498860" cy="510864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-24732" y="2494112"/>
            <a:ext cx="498860" cy="510864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-29232" y="2990682"/>
            <a:ext cx="498860" cy="510864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-29232" y="3489416"/>
            <a:ext cx="498860" cy="510864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-37315" y="4487505"/>
            <a:ext cx="498860" cy="510864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-45398" y="4973712"/>
            <a:ext cx="498860" cy="510864"/>
          </a:xfrm>
          <a:prstGeom prst="rect">
            <a:avLst/>
          </a:prstGeom>
        </p:spPr>
      </p:pic>
      <p:pic>
        <p:nvPicPr>
          <p:cNvPr id="76" name="Picture 75" descr="Atik Master-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1540" y="800100"/>
            <a:ext cx="141732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99034175"/>
      </p:ext>
    </p:extLst>
  </p:cSld>
  <p:clrMapOvr>
    <a:masterClrMapping/>
  </p:clrMapOvr>
  <p:transition spd="slow">
    <p:checker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5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5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5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5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7" dur="5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5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5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9" dur="5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5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1" dur="5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1" dur="500" tmFilter="0,0; .5, 1; 1, 1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0" dur="500" tmFilter="0,0; .5, 1; 1, 1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9" dur="500" tmFilter="0,0; .5, 1; 1, 1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8" dur="500" tmFilter="0,0; .5, 1; 1, 1"/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857250" y="2895600"/>
            <a:ext cx="5238750" cy="2857500"/>
          </a:xfrm>
          <a:prstGeom prst="roundRect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04950" y="3200400"/>
            <a:ext cx="44767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জেনারেল</a:t>
            </a:r>
            <a:r>
              <a:rPr lang="en-US" sz="3200" dirty="0" smtClean="0"/>
              <a:t>  </a:t>
            </a:r>
            <a:r>
              <a:rPr lang="en-US" sz="3200" dirty="0" err="1" smtClean="0"/>
              <a:t>ইলেকট্রিক্যাল</a:t>
            </a:r>
            <a:r>
              <a:rPr lang="en-US" sz="3200" dirty="0" smtClean="0"/>
              <a:t> ওয়ার্কস-১ (২য় </a:t>
            </a:r>
            <a:r>
              <a:rPr lang="en-US" sz="3200" dirty="0" err="1" smtClean="0"/>
              <a:t>পত্র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 </a:t>
            </a:r>
            <a:r>
              <a:rPr lang="en-US" sz="3200" dirty="0" err="1" smtClean="0"/>
              <a:t>শ্রেণী</a:t>
            </a:r>
            <a:r>
              <a:rPr lang="en-US" sz="3200" dirty="0" smtClean="0"/>
              <a:t>  </a:t>
            </a:r>
            <a:r>
              <a:rPr lang="en-US" sz="3200" dirty="0" smtClean="0">
                <a:latin typeface="TangonMotaMJ"/>
              </a:rPr>
              <a:t>t</a:t>
            </a:r>
            <a:r>
              <a:rPr lang="en-US" sz="3200" dirty="0" smtClean="0"/>
              <a:t> </a:t>
            </a:r>
            <a:r>
              <a:rPr lang="en-US" sz="3200" dirty="0" err="1" smtClean="0"/>
              <a:t>দশম</a:t>
            </a:r>
            <a:endParaRPr lang="en-US" sz="3200" dirty="0" smtClean="0"/>
          </a:p>
          <a:p>
            <a:r>
              <a:rPr lang="en-US" sz="3200" dirty="0" smtClean="0"/>
              <a:t> </a:t>
            </a:r>
            <a:r>
              <a:rPr lang="en-US" sz="3200" dirty="0" err="1" smtClean="0"/>
              <a:t>অধ্যায়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TangonMotaMJ"/>
              </a:rPr>
              <a:t>t</a:t>
            </a:r>
            <a:r>
              <a:rPr lang="en-US" sz="3200" dirty="0" smtClean="0"/>
              <a:t>   </a:t>
            </a:r>
            <a:r>
              <a:rPr lang="en-US" sz="3200" dirty="0" err="1" smtClean="0"/>
              <a:t>প্রথম</a:t>
            </a:r>
            <a:r>
              <a:rPr lang="en-US" sz="3200" dirty="0" smtClean="0"/>
              <a:t> </a:t>
            </a:r>
            <a:r>
              <a:rPr lang="en-US" sz="3200" dirty="0" err="1" smtClean="0"/>
              <a:t>অধ্যায়</a:t>
            </a:r>
            <a:endParaRPr lang="en-US" sz="3200" dirty="0" smtClean="0"/>
          </a:p>
          <a:p>
            <a:r>
              <a:rPr lang="en-US" sz="3200" dirty="0" err="1" smtClean="0"/>
              <a:t>সময়</a:t>
            </a:r>
            <a:r>
              <a:rPr lang="en-US" sz="3200" dirty="0" smtClean="0"/>
              <a:t>  </a:t>
            </a:r>
            <a:r>
              <a:rPr lang="en-US" sz="3200" dirty="0" smtClean="0">
                <a:latin typeface="TangonMotaMJ"/>
              </a:rPr>
              <a:t>t </a:t>
            </a:r>
            <a:r>
              <a:rPr lang="en-US" sz="3200" dirty="0" smtClean="0"/>
              <a:t>৫০ </a:t>
            </a:r>
            <a:r>
              <a:rPr lang="en-US" sz="3200" dirty="0" err="1" smtClean="0"/>
              <a:t>মিনিট</a:t>
            </a:r>
            <a:endParaRPr lang="en-US" sz="3200" dirty="0"/>
          </a:p>
        </p:txBody>
      </p:sp>
      <p:sp>
        <p:nvSpPr>
          <p:cNvPr id="7" name="Oval 6"/>
          <p:cNvSpPr/>
          <p:nvPr/>
        </p:nvSpPr>
        <p:spPr>
          <a:xfrm>
            <a:off x="2457450" y="438150"/>
            <a:ext cx="7372350" cy="161925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1950" y="514350"/>
            <a:ext cx="11074037" cy="16927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4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utonnyMJ" pitchFamily="2" charset="0"/>
              </a:rPr>
              <a:t>AvR‡Ki</a:t>
            </a:r>
            <a:r>
              <a:rPr lang="en-US" sz="10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utonnyMJ" pitchFamily="2" charset="0"/>
              </a:rPr>
              <a:t> </a:t>
            </a:r>
            <a:r>
              <a:rPr lang="en-US" sz="104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utonnyMJ" pitchFamily="2" charset="0"/>
              </a:rPr>
              <a:t>cvV</a:t>
            </a:r>
            <a:r>
              <a:rPr lang="en-US" sz="10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utonnyMJ" pitchFamily="2" charset="0"/>
              </a:rPr>
              <a:t>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515100" y="2933700"/>
            <a:ext cx="5238750" cy="2857500"/>
          </a:xfrm>
          <a:prstGeom prst="roundRect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বৈদ্যুতিক</a:t>
            </a:r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ল্যাম্প</a:t>
            </a:r>
            <a:endParaRPr lang="en-US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32100"/>
      </p:ext>
    </p:extLst>
  </p:cSld>
  <p:clrMapOvr>
    <a:masterClrMapping/>
  </p:clrMapOvr>
  <p:transition spd="slow">
    <p:checker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42486" y="881088"/>
            <a:ext cx="3554178" cy="1323439"/>
          </a:xfrm>
          <a:prstGeom prst="rect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chemeClr val="accent3"/>
                </a:solidFill>
                <a:latin typeface="SutonnyMJ" pitchFamily="2" charset="0"/>
              </a:rPr>
              <a:t> </a:t>
            </a:r>
            <a:r>
              <a:rPr lang="en-US" sz="8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</a:rPr>
              <a:t>wkLb</a:t>
            </a:r>
            <a:r>
              <a:rPr lang="en-US" sz="8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8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</a:rPr>
              <a:t>dj</a:t>
            </a:r>
            <a:endParaRPr lang="en-US" sz="8000" b="1" dirty="0">
              <a:ln/>
              <a:solidFill>
                <a:schemeClr val="accent3"/>
              </a:solidFill>
              <a:latin typeface="SutonnyMJ" pitchFamily="2" charset="0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1314450" y="2628900"/>
            <a:ext cx="10020300" cy="3505200"/>
          </a:xfrm>
          <a:prstGeom prst="round2DiagRect">
            <a:avLst>
              <a:gd name="adj1" fmla="val 0"/>
              <a:gd name="adj2" fmla="val 40120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Pentagon 4"/>
          <p:cNvSpPr/>
          <p:nvPr/>
        </p:nvSpPr>
        <p:spPr>
          <a:xfrm>
            <a:off x="1619250" y="3257550"/>
            <a:ext cx="914400" cy="647700"/>
          </a:xfrm>
          <a:prstGeom prst="homePlat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১</a:t>
            </a: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2533650" y="3257550"/>
            <a:ext cx="7867650" cy="6858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বৈদ্যুতিক</a:t>
            </a:r>
            <a:r>
              <a:rPr lang="en-US" sz="24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400" b="1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ল্যাম্পের</a:t>
            </a:r>
            <a:r>
              <a:rPr lang="en-US" sz="24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400" b="1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কাজ</a:t>
            </a:r>
            <a:r>
              <a:rPr lang="en-US" sz="24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400" b="1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সম্পর্কে</a:t>
            </a:r>
            <a:r>
              <a:rPr lang="en-US" sz="24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400" b="1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জানতে</a:t>
            </a:r>
            <a:r>
              <a:rPr lang="en-US" sz="24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400" b="1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পারবে</a:t>
            </a:r>
            <a:endParaRPr lang="en-US" sz="2400" b="1" spc="50" dirty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1638300" y="3886200"/>
            <a:ext cx="914400" cy="647700"/>
          </a:xfrm>
          <a:prstGeom prst="homePlat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২</a:t>
            </a:r>
            <a:endParaRPr lang="en-US" sz="2800" dirty="0"/>
          </a:p>
        </p:txBody>
      </p:sp>
      <p:sp>
        <p:nvSpPr>
          <p:cNvPr id="8" name="Rounded Rectangle 7"/>
          <p:cNvSpPr/>
          <p:nvPr/>
        </p:nvSpPr>
        <p:spPr>
          <a:xfrm>
            <a:off x="2533650" y="3905250"/>
            <a:ext cx="7867650" cy="6858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বৈদ্যুতিক</a:t>
            </a:r>
            <a:r>
              <a:rPr lang="en-US" sz="24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400" b="1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ল্যাম্পের</a:t>
            </a:r>
            <a:r>
              <a:rPr lang="en-US" sz="24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400" b="1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প্রকারভেদ</a:t>
            </a:r>
            <a:r>
              <a:rPr lang="en-US" sz="24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en-US" sz="2400" b="1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জানতে</a:t>
            </a:r>
            <a:r>
              <a:rPr lang="en-US" sz="24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400" b="1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পারবে</a:t>
            </a:r>
            <a:endParaRPr lang="en-US" sz="2400" b="1" spc="50" dirty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1638300" y="4533900"/>
            <a:ext cx="914400" cy="647700"/>
          </a:xfrm>
          <a:prstGeom prst="homePlat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৩</a:t>
            </a:r>
            <a:endParaRPr lang="en-US" sz="2800" dirty="0"/>
          </a:p>
        </p:txBody>
      </p:sp>
      <p:sp>
        <p:nvSpPr>
          <p:cNvPr id="10" name="Rounded Rectangle 9"/>
          <p:cNvSpPr/>
          <p:nvPr/>
        </p:nvSpPr>
        <p:spPr>
          <a:xfrm>
            <a:off x="2571750" y="4591050"/>
            <a:ext cx="7867650" cy="6858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বৈদ্যুতিক</a:t>
            </a:r>
            <a:r>
              <a:rPr lang="en-US" sz="24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400" b="1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ল্যাম্পেরভ্যবহার</a:t>
            </a:r>
            <a:r>
              <a:rPr lang="en-US" sz="24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400" b="1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সম্পর্কে</a:t>
            </a:r>
            <a:r>
              <a:rPr lang="en-US" sz="24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400" b="1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জানতে</a:t>
            </a:r>
            <a:r>
              <a:rPr lang="en-US" sz="24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400" b="1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পারবে</a:t>
            </a:r>
            <a:endParaRPr lang="en-US" sz="2400" b="1" spc="50" dirty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7078182"/>
      </p:ext>
    </p:extLst>
  </p:cSld>
  <p:clrMapOvr>
    <a:masterClrMapping/>
  </p:clrMapOvr>
  <p:transition spd="slow">
    <p:checker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বিভিন্ন ধরনের বৈদ্যুতিক বাতি ।Different Types Of Electrical Lamp।Abir Fahim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686050" y="781051"/>
            <a:ext cx="6934200" cy="508980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2628900" y="6191250"/>
            <a:ext cx="6615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বিভিন্ন</a:t>
            </a:r>
            <a:r>
              <a:rPr lang="en-US" dirty="0" smtClean="0"/>
              <a:t> </a:t>
            </a:r>
            <a:r>
              <a:rPr lang="en-US" dirty="0" err="1" smtClean="0"/>
              <a:t>ধরনের</a:t>
            </a:r>
            <a:r>
              <a:rPr lang="en-US" dirty="0" smtClean="0"/>
              <a:t> </a:t>
            </a:r>
            <a:r>
              <a:rPr lang="en-US" dirty="0" err="1" smtClean="0"/>
              <a:t>বৈদুতিক</a:t>
            </a:r>
            <a:r>
              <a:rPr lang="en-US" dirty="0" smtClean="0"/>
              <a:t> </a:t>
            </a:r>
            <a:r>
              <a:rPr lang="en-US" dirty="0" err="1" smtClean="0"/>
              <a:t>বাতি</a:t>
            </a:r>
            <a:r>
              <a:rPr lang="en-US" dirty="0" smtClean="0"/>
              <a:t> ও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প্রকারভেদ</a:t>
            </a:r>
            <a:r>
              <a:rPr lang="en-US" dirty="0" smtClean="0"/>
              <a:t> </a:t>
            </a:r>
            <a:r>
              <a:rPr lang="en-US" dirty="0" err="1" smtClean="0"/>
              <a:t>সহ</a:t>
            </a:r>
            <a:r>
              <a:rPr lang="en-US" dirty="0" smtClean="0"/>
              <a:t> </a:t>
            </a:r>
            <a:r>
              <a:rPr lang="en-US" dirty="0" err="1" smtClean="0"/>
              <a:t>ব্যবহারের</a:t>
            </a:r>
            <a:r>
              <a:rPr lang="en-US" dirty="0" smtClean="0"/>
              <a:t> </a:t>
            </a:r>
            <a:r>
              <a:rPr lang="en-US" dirty="0" err="1" smtClean="0"/>
              <a:t>ভিডিও</a:t>
            </a:r>
            <a:endParaRPr lang="en-US" dirty="0"/>
          </a:p>
        </p:txBody>
      </p:sp>
    </p:spTree>
  </p:cSld>
  <p:clrMapOvr>
    <a:masterClrMapping/>
  </p:clrMapOvr>
  <p:transition spd="slow" advTm="13000">
    <p:checker/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1.85185E-6 L 0.51328 -0.00834 " pathEditMode="relative" rAng="0" ptsTypes="AA">
                                      <p:cBhvr>
                                        <p:cTn id="10" dur="2000" spd="-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dex ফিলামেন্ট ল্যাম্প -1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71600"/>
            <a:ext cx="3662363" cy="4096969"/>
          </a:xfrm>
          <a:prstGeom prst="rect">
            <a:avLst/>
          </a:prstGeom>
        </p:spPr>
      </p:pic>
      <p:pic>
        <p:nvPicPr>
          <p:cNvPr id="5" name="Picture 4" descr="clip_image004-166=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16616" y="1612526"/>
            <a:ext cx="3294184" cy="3778624"/>
          </a:xfrm>
          <a:prstGeom prst="rect">
            <a:avLst/>
          </a:prstGeom>
        </p:spPr>
      </p:pic>
      <p:sp>
        <p:nvSpPr>
          <p:cNvPr id="6" name="Round Diagonal Corner Rectangle 5"/>
          <p:cNvSpPr/>
          <p:nvPr/>
        </p:nvSpPr>
        <p:spPr>
          <a:xfrm>
            <a:off x="3943350" y="590550"/>
            <a:ext cx="4343400" cy="857250"/>
          </a:xfrm>
          <a:prstGeom prst="round2DiagRect">
            <a:avLst>
              <a:gd name="adj1" fmla="val 50000"/>
              <a:gd name="adj2" fmla="val 0"/>
            </a:avLst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ফিলামেন্ট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ল্যাম্প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791200"/>
            <a:ext cx="12192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ফিলামেন্ট</a:t>
            </a:r>
            <a:r>
              <a:rPr lang="en-US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থেকে</a:t>
            </a:r>
            <a:r>
              <a:rPr lang="en-US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আলো</a:t>
            </a:r>
            <a:r>
              <a:rPr lang="en-US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বিচ্ছুরিত</a:t>
            </a:r>
            <a:r>
              <a:rPr lang="en-US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হওয়ার</a:t>
            </a:r>
            <a:r>
              <a:rPr lang="en-US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জন্য</a:t>
            </a:r>
            <a:r>
              <a:rPr lang="en-US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এক</a:t>
            </a:r>
            <a:r>
              <a:rPr lang="en-US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ফিলামেন্ট</a:t>
            </a:r>
            <a:r>
              <a:rPr lang="en-US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 </a:t>
            </a:r>
            <a:r>
              <a:rPr lang="en-US" sz="28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ল্যাম্প</a:t>
            </a:r>
            <a:r>
              <a:rPr lang="en-US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বলে</a:t>
            </a:r>
            <a:r>
              <a:rPr lang="en-US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। </a:t>
            </a:r>
            <a:r>
              <a:rPr lang="en-US" sz="28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সাধারনত</a:t>
            </a:r>
            <a:r>
              <a:rPr lang="en-US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বাসাবাড়িতে</a:t>
            </a:r>
            <a:r>
              <a:rPr lang="en-US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 </a:t>
            </a:r>
            <a:r>
              <a:rPr lang="en-US" sz="28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ফিলামেন্ট</a:t>
            </a:r>
            <a:r>
              <a:rPr lang="en-US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ল্যাম্প</a:t>
            </a:r>
            <a:r>
              <a:rPr lang="en-US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ব্যবহৃত</a:t>
            </a:r>
            <a:r>
              <a:rPr lang="en-US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হয়</a:t>
            </a:r>
            <a:r>
              <a:rPr lang="en-US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।</a:t>
            </a:r>
            <a:endParaRPr lang="en-US" sz="28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>
    <p:checker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3.33333E-6 L 0.13125 0.00277 " pathEditMode="relative" rAng="0" ptsTypes="AA">
                                      <p:cBhvr>
                                        <p:cTn id="6" dur="2000" spd="-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s-গ্যাস ডিসচার্জ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3550" y="1619250"/>
            <a:ext cx="5791200" cy="4095750"/>
          </a:xfrm>
          <a:prstGeom prst="rect">
            <a:avLst/>
          </a:prstGeom>
        </p:spPr>
      </p:pic>
      <p:pic>
        <p:nvPicPr>
          <p:cNvPr id="8" name="Picture 7" descr="images গ্যাস ডিসচার্জ-2.jf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1100" y="1524000"/>
            <a:ext cx="3829050" cy="4116862"/>
          </a:xfrm>
          <a:prstGeom prst="rect">
            <a:avLst/>
          </a:prstGeom>
        </p:spPr>
      </p:pic>
      <p:sp>
        <p:nvSpPr>
          <p:cNvPr id="10" name="Round Diagonal Corner Rectangle 9"/>
          <p:cNvSpPr/>
          <p:nvPr/>
        </p:nvSpPr>
        <p:spPr>
          <a:xfrm>
            <a:off x="2381250" y="323850"/>
            <a:ext cx="6934200" cy="952500"/>
          </a:xfrm>
          <a:prstGeom prst="round2DiagRect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গ্যাস</a:t>
            </a:r>
            <a:r>
              <a:rPr lang="en-US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 </a:t>
            </a:r>
            <a:r>
              <a:rPr lang="en-US" sz="4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ডিসচার্জ</a:t>
            </a:r>
            <a:r>
              <a:rPr lang="en-US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4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ল্যাম্প</a:t>
            </a:r>
            <a:endParaRPr lang="en-US" sz="4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>
    <p:checker/>
    <p:sndAc>
      <p:stSnd>
        <p:snd r:embed="rId2" name="chimes.wav" builtIn="1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rushArclampsMany800 আর্ক ল্যাম্প-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851" y="1729072"/>
            <a:ext cx="4438650" cy="35287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 descr="article-Gaseous-discharge-la-D94-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1150" y="1714500"/>
            <a:ext cx="5943600" cy="35242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tx2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ound Diagonal Corner Rectangle 6"/>
          <p:cNvSpPr/>
          <p:nvPr/>
        </p:nvSpPr>
        <p:spPr>
          <a:xfrm>
            <a:off x="2381250" y="323850"/>
            <a:ext cx="6934200" cy="952500"/>
          </a:xfrm>
          <a:prstGeom prst="round2DiagRect">
            <a:avLst>
              <a:gd name="adj1" fmla="val 50000"/>
              <a:gd name="adj2" fmla="val 5000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আর্ক</a:t>
            </a:r>
            <a:r>
              <a:rPr lang="en-US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4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ল্যাম্প</a:t>
            </a:r>
            <a:endParaRPr lang="en-US" sz="4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304800" y="5543550"/>
            <a:ext cx="11658600" cy="108585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3">
              <a:lumMod val="50000"/>
              <a:alpha val="8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এই</a:t>
            </a:r>
            <a:r>
              <a:rPr lang="en-US" sz="3200" dirty="0" smtClean="0"/>
              <a:t> </a:t>
            </a:r>
            <a:r>
              <a:rPr lang="en-US" sz="3200" dirty="0" err="1" smtClean="0"/>
              <a:t>ল্যাম্প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বাসাবাড়িতে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ব্যবহার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করা</a:t>
            </a:r>
            <a:r>
              <a:rPr lang="en-US" sz="3200" dirty="0" smtClean="0"/>
              <a:t> </a:t>
            </a:r>
            <a:r>
              <a:rPr lang="en-US" sz="3200" dirty="0" err="1" smtClean="0"/>
              <a:t>যায়</a:t>
            </a:r>
            <a:r>
              <a:rPr lang="en-US" sz="3200" dirty="0" smtClean="0"/>
              <a:t> </a:t>
            </a:r>
            <a:r>
              <a:rPr lang="en-US" sz="3200" dirty="0" err="1" smtClean="0"/>
              <a:t>না</a:t>
            </a:r>
            <a:r>
              <a:rPr lang="en-US" sz="3200" dirty="0" smtClean="0"/>
              <a:t> </a:t>
            </a:r>
            <a:r>
              <a:rPr lang="en-US" sz="3200" dirty="0" err="1" smtClean="0"/>
              <a:t>এটি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বিশেষ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করে</a:t>
            </a:r>
            <a:r>
              <a:rPr lang="en-US" sz="3200" dirty="0" smtClean="0"/>
              <a:t>  </a:t>
            </a:r>
            <a:r>
              <a:rPr lang="en-US" sz="3200" dirty="0" err="1" smtClean="0"/>
              <a:t>সিনেমা</a:t>
            </a:r>
            <a:r>
              <a:rPr lang="en-US" sz="3200" dirty="0" smtClean="0"/>
              <a:t> ও </a:t>
            </a:r>
            <a:r>
              <a:rPr lang="en-US" sz="3200" dirty="0" err="1" smtClean="0"/>
              <a:t>প্রজেক্টরে</a:t>
            </a:r>
            <a:r>
              <a:rPr lang="en-US" sz="3200" dirty="0" smtClean="0"/>
              <a:t>  </a:t>
            </a:r>
            <a:r>
              <a:rPr lang="en-US" sz="3200" dirty="0" err="1" smtClean="0"/>
              <a:t>ব্যবহার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করা</a:t>
            </a:r>
            <a:r>
              <a:rPr lang="en-US" sz="3200" dirty="0" smtClean="0"/>
              <a:t> </a:t>
            </a:r>
            <a:r>
              <a:rPr lang="en-US" sz="3200" dirty="0" err="1" smtClean="0"/>
              <a:t>হয়</a:t>
            </a:r>
            <a:r>
              <a:rPr lang="en-US" sz="3200" dirty="0" smtClean="0"/>
              <a:t> 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037689303"/>
      </p:ext>
    </p:extLst>
  </p:cSld>
  <p:clrMapOvr>
    <a:masterClrMapping/>
  </p:clrMapOvr>
  <p:transition spd="slow">
    <p:checker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unsel-01-765x1024-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9496" y="419100"/>
            <a:ext cx="4466704" cy="3296561"/>
          </a:xfrm>
          <a:prstGeom prst="rect">
            <a:avLst/>
          </a:prstGeom>
        </p:spPr>
      </p:pic>
      <p:sp>
        <p:nvSpPr>
          <p:cNvPr id="10" name="Down Arrow Callout 9"/>
          <p:cNvSpPr/>
          <p:nvPr/>
        </p:nvSpPr>
        <p:spPr>
          <a:xfrm>
            <a:off x="3238500" y="2552700"/>
            <a:ext cx="4819650" cy="1638300"/>
          </a:xfrm>
          <a:prstGeom prst="downArrowCallout">
            <a:avLst>
              <a:gd name="adj1" fmla="val 59302"/>
              <a:gd name="adj2" fmla="val 38953"/>
              <a:gd name="adj3" fmla="val 31977"/>
              <a:gd name="adj4" fmla="val 55675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একক</a:t>
            </a:r>
            <a:r>
              <a:rPr lang="en-US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কাজ</a:t>
            </a:r>
            <a:endParaRPr lang="en-US" sz="4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1" name="Round Diagonal Corner Rectangle 10"/>
          <p:cNvSpPr/>
          <p:nvPr/>
        </p:nvSpPr>
        <p:spPr>
          <a:xfrm>
            <a:off x="1695450" y="4267200"/>
            <a:ext cx="8191500" cy="104775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DoubleWave1">
              <a:avLst/>
            </a:prstTxWarp>
          </a:bodyPr>
          <a:lstStyle/>
          <a:p>
            <a:pPr algn="ctr"/>
            <a:r>
              <a:rPr lang="en-US" sz="4000" dirty="0" err="1" smtClean="0"/>
              <a:t>বিভিন্ন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প্রকার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ল্যাম্পের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নাম</a:t>
            </a:r>
            <a:r>
              <a:rPr lang="en-US" sz="4000" dirty="0" smtClean="0"/>
              <a:t> </a:t>
            </a:r>
            <a:r>
              <a:rPr lang="en-US" sz="4000" dirty="0" err="1" smtClean="0"/>
              <a:t>বল</a:t>
            </a:r>
            <a:r>
              <a:rPr lang="en-US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734567800"/>
      </p:ext>
    </p:extLst>
  </p:cSld>
  <p:clrMapOvr>
    <a:masterClrMapping/>
  </p:clrMapOvr>
  <p:transition spd="slow">
    <p:checker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649</TotalTime>
  <Words>126</Words>
  <Application>Microsoft Office PowerPoint</Application>
  <PresentationFormat>Custom</PresentationFormat>
  <Paragraphs>28</Paragraphs>
  <Slides>11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81L6N72</dc:creator>
  <cp:lastModifiedBy>Windows User</cp:lastModifiedBy>
  <cp:revision>106</cp:revision>
  <dcterms:created xsi:type="dcterms:W3CDTF">2016-08-06T04:45:47Z</dcterms:created>
  <dcterms:modified xsi:type="dcterms:W3CDTF">2020-01-21T11:28:57Z</dcterms:modified>
</cp:coreProperties>
</file>