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94719" autoAdjust="0"/>
  </p:normalViewPr>
  <p:slideViewPr>
    <p:cSldViewPr snapToGrid="0">
      <p:cViewPr varScale="1">
        <p:scale>
          <a:sx n="74" d="100"/>
          <a:sy n="74" d="100"/>
        </p:scale>
        <p:origin x="378" y="72"/>
      </p:cViewPr>
      <p:guideLst/>
    </p:cSldViewPr>
  </p:slideViewPr>
  <p:outlineViewPr>
    <p:cViewPr>
      <p:scale>
        <a:sx n="33" d="100"/>
        <a:sy n="33" d="100"/>
      </p:scale>
      <p:origin x="0" y="-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1/21/2020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1/21/2020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1/21/2020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1/21/2020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1/21/2020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IN" dirty="0" smtClean="0"/>
              <a:t>স্বাগতম</a:t>
            </a:r>
            <a:endParaRPr lang="en-IN" dirty="0"/>
          </a:p>
        </p:txBody>
      </p:sp>
    </p:spTree>
    <p:extLst>
      <p:ext uri="{BB962C8B-B14F-4D97-AF65-F5344CB8AC3E}">
        <p14:creationId xmlns:p14="http://schemas.microsoft.com/office/powerpoint/2010/main" val="388834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3627403"/>
            <a:ext cx="10178322" cy="1784109"/>
          </a:xfrm>
        </p:spPr>
        <p:txBody>
          <a:bodyPr>
            <a:normAutofit/>
          </a:bodyPr>
          <a:lstStyle/>
          <a:p>
            <a:pPr lvl="1" algn="ctr">
              <a:buFont typeface="Arial" panose="020B0604020202020204" pitchFamily="34" charset="0"/>
              <a:buChar char="•"/>
            </a:pPr>
            <a:r>
              <a:rPr lang="bn-IN" sz="2600" dirty="0" smtClean="0">
                <a:solidFill>
                  <a:schemeClr val="tx1"/>
                </a:solidFill>
              </a:rPr>
              <a:t>আমরা কেন কুফরী কাজ থেকে বিরত থাকব সে সম্পর্কে ৫ টি </a:t>
            </a:r>
          </a:p>
          <a:p>
            <a:pPr marL="0" indent="0" algn="ctr">
              <a:buNone/>
            </a:pPr>
            <a:r>
              <a:rPr lang="bn-IN" sz="2800" dirty="0" smtClean="0">
                <a:solidFill>
                  <a:schemeClr val="tx1"/>
                </a:solidFill>
              </a:rPr>
              <a:t>  বাক্য লিখ।</a:t>
            </a:r>
          </a:p>
          <a:p>
            <a:endParaRPr lang="bn-IN" sz="2800" dirty="0" smtClean="0">
              <a:solidFill>
                <a:schemeClr val="tx1"/>
              </a:solidFill>
            </a:endParaRPr>
          </a:p>
        </p:txBody>
      </p:sp>
      <p:sp>
        <p:nvSpPr>
          <p:cNvPr id="4" name="Cloud Callout 3"/>
          <p:cNvSpPr/>
          <p:nvPr/>
        </p:nvSpPr>
        <p:spPr>
          <a:xfrm>
            <a:off x="4046253" y="739394"/>
            <a:ext cx="4840170" cy="20606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p:cNvSpPr txBox="1">
            <a:spLocks/>
          </p:cNvSpPr>
          <p:nvPr/>
        </p:nvSpPr>
        <p:spPr>
          <a:xfrm>
            <a:off x="1377177" y="1461520"/>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bn-IN" b="1" dirty="0" smtClean="0"/>
              <a:t>দলগত কাজ </a:t>
            </a:r>
            <a:endParaRPr lang="en-IN" b="1" dirty="0"/>
          </a:p>
        </p:txBody>
      </p:sp>
    </p:spTree>
    <p:extLst>
      <p:ext uri="{BB962C8B-B14F-4D97-AF65-F5344CB8AC3E}">
        <p14:creationId xmlns:p14="http://schemas.microsoft.com/office/powerpoint/2010/main" val="380062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04289" y="382386"/>
            <a:ext cx="2517820" cy="3313852"/>
          </a:xfrm>
          <a:prstGeom prst="rect">
            <a:avLst/>
          </a:prstGeom>
        </p:spPr>
      </p:pic>
      <p:sp>
        <p:nvSpPr>
          <p:cNvPr id="6" name="Content Placeholder 5"/>
          <p:cNvSpPr>
            <a:spLocks noGrp="1"/>
          </p:cNvSpPr>
          <p:nvPr>
            <p:ph idx="1"/>
          </p:nvPr>
        </p:nvSpPr>
        <p:spPr>
          <a:xfrm>
            <a:off x="1099277" y="4074174"/>
            <a:ext cx="10178322" cy="1837230"/>
          </a:xfrm>
        </p:spPr>
        <p:txBody>
          <a:bodyPr>
            <a:normAutofit/>
          </a:bodyPr>
          <a:lstStyle/>
          <a:p>
            <a:pPr algn="ctr"/>
            <a:r>
              <a:rPr lang="bn-IN" sz="3200" dirty="0" smtClean="0">
                <a:solidFill>
                  <a:schemeClr val="tx1"/>
                </a:solidFill>
              </a:rPr>
              <a:t>চিত্রের কাজটি কোরআন ও হাদিসের আলোকে </a:t>
            </a:r>
          </a:p>
          <a:p>
            <a:pPr marL="0" indent="0" algn="ctr">
              <a:buNone/>
            </a:pPr>
            <a:r>
              <a:rPr lang="bn-IN" sz="3200" dirty="0">
                <a:solidFill>
                  <a:schemeClr val="tx1"/>
                </a:solidFill>
              </a:rPr>
              <a:t> </a:t>
            </a:r>
            <a:r>
              <a:rPr lang="bn-IN" sz="3200" dirty="0" smtClean="0">
                <a:solidFill>
                  <a:schemeClr val="tx1"/>
                </a:solidFill>
              </a:rPr>
              <a:t>  মুল্যায়ন কর।</a:t>
            </a:r>
          </a:p>
        </p:txBody>
      </p:sp>
      <p:sp>
        <p:nvSpPr>
          <p:cNvPr id="3" name="Oval Callout 2"/>
          <p:cNvSpPr/>
          <p:nvPr/>
        </p:nvSpPr>
        <p:spPr>
          <a:xfrm>
            <a:off x="4481847" y="1120463"/>
            <a:ext cx="3232598" cy="22666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3"/>
          <a:stretch>
            <a:fillRect/>
          </a:stretch>
        </p:blipFill>
        <p:spPr>
          <a:xfrm>
            <a:off x="4458180" y="1574040"/>
            <a:ext cx="3279932" cy="1359526"/>
          </a:xfrm>
          <a:prstGeom prst="rect">
            <a:avLst/>
          </a:prstGeom>
        </p:spPr>
      </p:pic>
    </p:spTree>
    <p:extLst>
      <p:ext uri="{BB962C8B-B14F-4D97-AF65-F5344CB8AC3E}">
        <p14:creationId xmlns:p14="http://schemas.microsoft.com/office/powerpoint/2010/main" val="135134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176" y="78717"/>
            <a:ext cx="5080716" cy="1492132"/>
          </a:xfrm>
        </p:spPr>
        <p:txBody>
          <a:bodyPr/>
          <a:lstStyle/>
          <a:p>
            <a:pPr algn="ctr"/>
            <a:r>
              <a:rPr lang="bn-IN" b="1" dirty="0" smtClean="0">
                <a:solidFill>
                  <a:srgbClr val="0070C0"/>
                </a:solidFill>
              </a:rPr>
              <a:t>বাড়ীর কাজ</a:t>
            </a:r>
            <a:endParaRPr lang="en-IN" b="1" dirty="0">
              <a:solidFill>
                <a:srgbClr val="0070C0"/>
              </a:solidFill>
            </a:endParaRPr>
          </a:p>
        </p:txBody>
      </p:sp>
      <p:sp>
        <p:nvSpPr>
          <p:cNvPr id="3" name="Content Placeholder 2"/>
          <p:cNvSpPr>
            <a:spLocks noGrp="1"/>
          </p:cNvSpPr>
          <p:nvPr>
            <p:ph sz="half" idx="1"/>
          </p:nvPr>
        </p:nvSpPr>
        <p:spPr>
          <a:xfrm>
            <a:off x="1430768" y="5402151"/>
            <a:ext cx="9947716" cy="1281985"/>
          </a:xfrm>
        </p:spPr>
        <p:txBody>
          <a:bodyPr>
            <a:normAutofit/>
          </a:bodyPr>
          <a:lstStyle/>
          <a:p>
            <a:pPr algn="ctr"/>
            <a:r>
              <a:rPr lang="bn-IN" sz="2800" dirty="0" smtClean="0">
                <a:solidFill>
                  <a:schemeClr val="tx1"/>
                </a:solidFill>
              </a:rPr>
              <a:t>আল্লাহ আখেরাতে কাদের মুখ</a:t>
            </a:r>
          </a:p>
          <a:p>
            <a:pPr marL="0" indent="0" algn="ctr">
              <a:buNone/>
            </a:pPr>
            <a:r>
              <a:rPr lang="bn-IN" sz="2800" dirty="0" smtClean="0">
                <a:solidFill>
                  <a:schemeClr val="tx1"/>
                </a:solidFill>
              </a:rPr>
              <a:t>   দেখবেন না,কোরআন ও হাদিসের আলোকে বর্ণনা কর ।</a:t>
            </a:r>
            <a:endParaRPr lang="en-IN" sz="2800" dirty="0">
              <a:solidFill>
                <a:schemeClr val="tx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31723" y="998112"/>
            <a:ext cx="7057623" cy="4230710"/>
          </a:xfrm>
        </p:spPr>
      </p:pic>
    </p:spTree>
    <p:extLst>
      <p:ext uri="{BB962C8B-B14F-4D97-AF65-F5344CB8AC3E}">
        <p14:creationId xmlns:p14="http://schemas.microsoft.com/office/powerpoint/2010/main" val="410903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IN" dirty="0" smtClean="0"/>
              <a:t>ধন্যবাদ</a:t>
            </a:r>
            <a:endParaRPr lang="en-IN" dirty="0"/>
          </a:p>
        </p:txBody>
      </p:sp>
    </p:spTree>
    <p:extLst>
      <p:ext uri="{BB962C8B-B14F-4D97-AF65-F5344CB8AC3E}">
        <p14:creationId xmlns:p14="http://schemas.microsoft.com/office/powerpoint/2010/main" val="267259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4035" y="2663503"/>
            <a:ext cx="4800600" cy="632529"/>
          </a:xfrm>
          <a:solidFill>
            <a:schemeClr val="tx1"/>
          </a:solidFill>
        </p:spPr>
        <p:txBody>
          <a:bodyPr/>
          <a:lstStyle/>
          <a:p>
            <a:pPr algn="ctr"/>
            <a:r>
              <a:rPr lang="en-US" sz="2800" b="0" dirty="0" err="1" smtClean="0">
                <a:solidFill>
                  <a:schemeClr val="bg1"/>
                </a:solidFill>
                <a:latin typeface="Times New Roman" panose="02020603050405020304" pitchFamily="18" charset="0"/>
                <a:cs typeface="Times New Roman" panose="02020603050405020304" pitchFamily="18" charset="0"/>
              </a:rPr>
              <a:t>পরিচিতি</a:t>
            </a:r>
            <a:endParaRPr lang="en-IN" sz="2800" b="0" dirty="0">
              <a:solidFill>
                <a:schemeClr val="bg1"/>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64036" y="118654"/>
            <a:ext cx="4800600" cy="2316514"/>
          </a:xfrm>
        </p:spPr>
      </p:pic>
      <p:sp>
        <p:nvSpPr>
          <p:cNvPr id="6" name="Content Placeholder 5"/>
          <p:cNvSpPr>
            <a:spLocks noGrp="1"/>
          </p:cNvSpPr>
          <p:nvPr>
            <p:ph sz="quarter" idx="4"/>
          </p:nvPr>
        </p:nvSpPr>
        <p:spPr>
          <a:xfrm>
            <a:off x="1264035" y="3366952"/>
            <a:ext cx="4800600" cy="2680386"/>
          </a:xfrm>
        </p:spPr>
        <p:txBody>
          <a:bodyPr>
            <a:normAutofit lnSpcReduction="10000"/>
          </a:bodyPr>
          <a:lstStyle/>
          <a:p>
            <a:pPr marL="0" indent="0" algn="ctr">
              <a:buNone/>
            </a:pPr>
            <a:r>
              <a:rPr lang="bn-IN" sz="2400" dirty="0" smtClean="0"/>
              <a:t>মোঃনজরুল ইসলাম</a:t>
            </a:r>
          </a:p>
          <a:p>
            <a:pPr marL="0" indent="0" algn="ctr">
              <a:buNone/>
            </a:pPr>
            <a:r>
              <a:rPr lang="bn-IN" dirty="0" smtClean="0"/>
              <a:t>সিনিয়র শিক্ষক </a:t>
            </a:r>
          </a:p>
          <a:p>
            <a:pPr marL="0" indent="0" algn="ctr">
              <a:buNone/>
            </a:pPr>
            <a:r>
              <a:rPr lang="bn-IN" sz="2400" dirty="0" smtClean="0"/>
              <a:t>আর,কে,চৌধুরী উচ্চ বিদ্যালয়</a:t>
            </a:r>
          </a:p>
          <a:p>
            <a:pPr marL="0" indent="0" algn="ctr">
              <a:buNone/>
            </a:pPr>
            <a:r>
              <a:rPr lang="bn-IN" dirty="0" smtClean="0"/>
              <a:t>সায়দাবাদ,ঢাকা-১১০০</a:t>
            </a:r>
          </a:p>
          <a:p>
            <a:pPr marL="0" indent="0" algn="ctr">
              <a:buNone/>
            </a:pPr>
            <a:r>
              <a:rPr lang="bn-IN" dirty="0" smtClean="0"/>
              <a:t>মোবাঃ০১৯১১৪০৫৮৭৪</a:t>
            </a:r>
          </a:p>
          <a:p>
            <a:pPr marL="0" indent="0" algn="ctr">
              <a:buNone/>
            </a:pPr>
            <a:r>
              <a:rPr lang="en-US" dirty="0" smtClean="0">
                <a:latin typeface="Old English Text MT" panose="03040902040508030806" pitchFamily="66" charset="0"/>
                <a:cs typeface="Times New Roman" panose="02020603050405020304" pitchFamily="18" charset="0"/>
              </a:rPr>
              <a:t>Email:nazrulislamrk33693@gmail.com</a:t>
            </a:r>
            <a:endParaRPr lang="en-IN" dirty="0">
              <a:latin typeface="Old English Text MT" panose="03040902040508030806" pitchFamily="66"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637" y="1075038"/>
            <a:ext cx="3781167" cy="47768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8643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883" y="1316166"/>
            <a:ext cx="3092115" cy="733120"/>
          </a:xfrm>
        </p:spPr>
        <p:txBody>
          <a:bodyPr>
            <a:normAutofit/>
          </a:bodyPr>
          <a:lstStyle/>
          <a:p>
            <a:pPr algn="ctr"/>
            <a:r>
              <a:rPr lang="en-US" sz="3600" b="0" dirty="0" err="1" smtClean="0"/>
              <a:t>পাঠ</a:t>
            </a:r>
            <a:r>
              <a:rPr lang="en-US" sz="3600" b="0" dirty="0" smtClean="0"/>
              <a:t> </a:t>
            </a:r>
            <a:r>
              <a:rPr lang="en-US" sz="3600" b="0" dirty="0" err="1" smtClean="0"/>
              <a:t>পরিচিতি</a:t>
            </a:r>
            <a:endParaRPr lang="en-IN" sz="3600" b="0" dirty="0"/>
          </a:p>
        </p:txBody>
      </p:sp>
      <p:sp>
        <p:nvSpPr>
          <p:cNvPr id="4" name="Text Placeholder 3"/>
          <p:cNvSpPr>
            <a:spLocks noGrp="1"/>
          </p:cNvSpPr>
          <p:nvPr>
            <p:ph type="body" sz="half" idx="2"/>
          </p:nvPr>
        </p:nvSpPr>
        <p:spPr>
          <a:xfrm>
            <a:off x="7874503" y="2767914"/>
            <a:ext cx="4018874" cy="3657600"/>
          </a:xfrm>
        </p:spPr>
        <p:txBody>
          <a:bodyPr>
            <a:normAutofit/>
          </a:bodyPr>
          <a:lstStyle/>
          <a:p>
            <a:r>
              <a:rPr lang="bn-IN" sz="2400" dirty="0" smtClean="0"/>
              <a:t>শ্রেণীঃদশম</a:t>
            </a:r>
          </a:p>
          <a:p>
            <a:r>
              <a:rPr lang="bn-IN" sz="2400" dirty="0" smtClean="0"/>
              <a:t>বিষয়ঃইসলাম ও নৈতিক শিক্ষা</a:t>
            </a:r>
          </a:p>
          <a:p>
            <a:r>
              <a:rPr lang="bn-IN" sz="2400" dirty="0" smtClean="0"/>
              <a:t>অধ্যায়ঃ১ম</a:t>
            </a:r>
          </a:p>
          <a:p>
            <a:r>
              <a:rPr lang="bn-IN" sz="2400" dirty="0" smtClean="0"/>
              <a:t>পাঠঃ</a:t>
            </a:r>
            <a:r>
              <a:rPr lang="ar-MA" sz="3200" b="1" dirty="0" smtClean="0"/>
              <a:t>الكفر</a:t>
            </a:r>
            <a:r>
              <a:rPr lang="bn-IN" sz="2800" dirty="0" smtClean="0"/>
              <a:t>(</a:t>
            </a:r>
            <a:r>
              <a:rPr lang="bn-IN" sz="2400" dirty="0" smtClean="0"/>
              <a:t>কুফর)</a:t>
            </a:r>
          </a:p>
          <a:p>
            <a:r>
              <a:rPr lang="bn-IN" sz="2400" dirty="0" smtClean="0"/>
              <a:t> তাংঃ ১৮-০১-২০২০</a:t>
            </a:r>
          </a:p>
          <a:p>
            <a:r>
              <a:rPr lang="bn-IN" sz="2400" dirty="0" smtClean="0"/>
              <a:t>সময়ঃ ৪৫ মিনিট</a:t>
            </a:r>
          </a:p>
          <a:p>
            <a:pPr algn="ctr"/>
            <a:endParaRPr lang="en-IN" sz="1800" dirty="0"/>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875996" y="920750"/>
            <a:ext cx="3738562" cy="4984750"/>
          </a:xfrm>
          <a:prstGeom prst="rect">
            <a:avLst/>
          </a:prstGeom>
          <a:solidFill>
            <a:srgbClr val="FFFFFF">
              <a:shade val="85000"/>
            </a:srgbClr>
          </a:solidFill>
          <a:ln w="635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99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644345"/>
            <a:ext cx="10178322" cy="3235247"/>
          </a:xfrm>
        </p:spPr>
        <p:txBody>
          <a:bodyPr/>
          <a:lstStyle/>
          <a:p>
            <a:pPr marL="0" indent="0" algn="ctr">
              <a:buNone/>
            </a:pPr>
            <a:r>
              <a:rPr lang="bn-IN" sz="4000" b="1" dirty="0" smtClean="0">
                <a:solidFill>
                  <a:srgbClr val="FF0000"/>
                </a:solidFill>
              </a:rPr>
              <a:t>পাঠ শেষে শিক্ষার্থীরা......</a:t>
            </a:r>
          </a:p>
          <a:p>
            <a:r>
              <a:rPr lang="bn-IN" sz="2800" b="1" dirty="0" smtClean="0"/>
              <a:t>“ কুফর ”  কী তা জানতে পারবে । </a:t>
            </a:r>
          </a:p>
          <a:p>
            <a:r>
              <a:rPr lang="bn-IN" sz="2800" b="1" dirty="0" smtClean="0"/>
              <a:t>কুফরের ভয়াবহ শাস্তি সম্পর্ক জানতে পারবে ।</a:t>
            </a:r>
          </a:p>
          <a:p>
            <a:r>
              <a:rPr lang="bn-IN" sz="2800" b="1" dirty="0" smtClean="0"/>
              <a:t>কুফরী কার্যকলাপ থেকে নিজেদেরকে রক্ষা করতে পারবে ।</a:t>
            </a:r>
          </a:p>
          <a:p>
            <a:r>
              <a:rPr lang="bn-IN" sz="2800" b="1" dirty="0" smtClean="0"/>
              <a:t>কুরআনের আলোকে জীবন গড়তে পারবে ।</a:t>
            </a:r>
          </a:p>
          <a:p>
            <a:pPr marL="0" indent="0">
              <a:buNone/>
            </a:pPr>
            <a:endParaRPr lang="bn-IN" sz="2800" b="1" dirty="0" smtClean="0"/>
          </a:p>
          <a:p>
            <a:endParaRPr lang="bn-IN" sz="2800" b="1" dirty="0" smtClean="0"/>
          </a:p>
          <a:p>
            <a:endParaRPr lang="bn-IN" sz="2800" b="1" dirty="0" smtClean="0"/>
          </a:p>
          <a:p>
            <a:endParaRPr lang="bn-IN" sz="2800" b="1" dirty="0" smtClean="0"/>
          </a:p>
          <a:p>
            <a:endParaRPr lang="en-IN" sz="2400" dirty="0"/>
          </a:p>
        </p:txBody>
      </p:sp>
      <p:sp>
        <p:nvSpPr>
          <p:cNvPr id="4" name="Cloud Callout 3"/>
          <p:cNvSpPr/>
          <p:nvPr/>
        </p:nvSpPr>
        <p:spPr>
          <a:xfrm>
            <a:off x="4464552" y="210685"/>
            <a:ext cx="3609226" cy="18587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p:cNvSpPr txBox="1">
            <a:spLocks/>
          </p:cNvSpPr>
          <p:nvPr/>
        </p:nvSpPr>
        <p:spPr>
          <a:xfrm>
            <a:off x="1180004" y="919566"/>
            <a:ext cx="10178322" cy="1149853"/>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bn-IN" sz="4900" b="1" dirty="0" smtClean="0"/>
              <a:t>শিখন</a:t>
            </a:r>
            <a:r>
              <a:rPr lang="ar-MA" sz="4900" b="1" dirty="0" smtClean="0"/>
              <a:t> </a:t>
            </a:r>
            <a:r>
              <a:rPr lang="bn-IN" sz="4900" b="1" dirty="0" smtClean="0"/>
              <a:t>ফল</a:t>
            </a:r>
            <a:r>
              <a:rPr lang="bn-IN" sz="4800" dirty="0" smtClean="0"/>
              <a:t/>
            </a:r>
            <a:br>
              <a:rPr lang="bn-IN" sz="4800" dirty="0" smtClean="0"/>
            </a:br>
            <a:endParaRPr lang="en-IN" sz="4800" dirty="0"/>
          </a:p>
        </p:txBody>
      </p:sp>
    </p:spTree>
    <p:extLst>
      <p:ext uri="{BB962C8B-B14F-4D97-AF65-F5344CB8AC3E}">
        <p14:creationId xmlns:p14="http://schemas.microsoft.com/office/powerpoint/2010/main" val="350078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628" y="1031550"/>
            <a:ext cx="5359872" cy="939788"/>
          </a:xfrm>
          <a:solidFill>
            <a:srgbClr val="FF0000"/>
          </a:solidFill>
        </p:spPr>
        <p:txBody>
          <a:bodyPr/>
          <a:lstStyle/>
          <a:p>
            <a:pPr algn="ctr"/>
            <a:r>
              <a:rPr lang="bn-IN" dirty="0" smtClean="0">
                <a:solidFill>
                  <a:schemeClr val="tx1"/>
                </a:solidFill>
              </a:rPr>
              <a:t>আজকের পাঠ</a:t>
            </a:r>
            <a:endParaRPr lang="en-IN" dirty="0">
              <a:solidFill>
                <a:schemeClr val="tx1"/>
              </a:solidFill>
            </a:endParaRPr>
          </a:p>
        </p:txBody>
      </p:sp>
      <p:sp>
        <p:nvSpPr>
          <p:cNvPr id="3" name="Content Placeholder 2"/>
          <p:cNvSpPr>
            <a:spLocks noGrp="1"/>
          </p:cNvSpPr>
          <p:nvPr>
            <p:ph idx="1"/>
          </p:nvPr>
        </p:nvSpPr>
        <p:spPr>
          <a:xfrm>
            <a:off x="1251678" y="3064477"/>
            <a:ext cx="10178322" cy="2323069"/>
          </a:xfrm>
        </p:spPr>
        <p:txBody>
          <a:bodyPr>
            <a:normAutofit/>
          </a:bodyPr>
          <a:lstStyle/>
          <a:p>
            <a:pPr marL="0" indent="0" algn="ctr">
              <a:buNone/>
            </a:pPr>
            <a:r>
              <a:rPr lang="bn-IN" sz="6000" b="1" dirty="0" smtClean="0"/>
              <a:t>কুফরের কার্যবলীর </a:t>
            </a:r>
          </a:p>
          <a:p>
            <a:pPr marL="0" indent="0" algn="ctr">
              <a:buNone/>
            </a:pPr>
            <a:r>
              <a:rPr lang="bn-IN" sz="6000" b="1" dirty="0" smtClean="0"/>
              <a:t>বিবরণ</a:t>
            </a:r>
            <a:endParaRPr lang="en-IN" sz="6000" b="1" dirty="0"/>
          </a:p>
        </p:txBody>
      </p:sp>
    </p:spTree>
    <p:extLst>
      <p:ext uri="{BB962C8B-B14F-4D97-AF65-F5344CB8AC3E}">
        <p14:creationId xmlns:p14="http://schemas.microsoft.com/office/powerpoint/2010/main" val="167364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476" y="759719"/>
            <a:ext cx="11059296" cy="1815882"/>
          </a:xfrm>
          <a:prstGeom prst="rect">
            <a:avLst/>
          </a:prstGeom>
          <a:noFill/>
        </p:spPr>
        <p:txBody>
          <a:bodyPr wrap="square" rtlCol="0">
            <a:spAutoFit/>
          </a:bodyPr>
          <a:lstStyle/>
          <a:p>
            <a:pPr algn="just"/>
            <a:r>
              <a:rPr lang="bn-IN" sz="2800" dirty="0" smtClean="0"/>
              <a:t>কুফর (</a:t>
            </a:r>
            <a:r>
              <a:rPr lang="ar-DZ" sz="2800" dirty="0" smtClean="0"/>
              <a:t>الكفر</a:t>
            </a:r>
            <a:r>
              <a:rPr lang="bn-IN" sz="2800" dirty="0" smtClean="0"/>
              <a:t>) শব্দের আভিধানিক অর্থ অস্বীকার করা, ঢেকে রাখা,গোপণ</a:t>
            </a:r>
          </a:p>
          <a:p>
            <a:pPr algn="just"/>
            <a:r>
              <a:rPr lang="bn-IN" sz="2800" dirty="0" smtClean="0"/>
              <a:t>করা, অবাধ্য হওয়া ইত্যাদি । ইসলামি পরিভাষায় আল্লাহ তায়ালার মননীত</a:t>
            </a:r>
          </a:p>
          <a:p>
            <a:pPr algn="ctr"/>
            <a:r>
              <a:rPr lang="bn-IN" sz="2800" dirty="0" smtClean="0"/>
              <a:t>দীন ইসলামের মৌলিক বিষয় গুলোর কোন একটিরও প্রতি অবিশ্বাস কারাকে কুফর বলে। </a:t>
            </a:r>
          </a:p>
        </p:txBody>
      </p:sp>
      <p:sp>
        <p:nvSpPr>
          <p:cNvPr id="3" name="TextBox 2"/>
          <p:cNvSpPr txBox="1"/>
          <p:nvPr/>
        </p:nvSpPr>
        <p:spPr>
          <a:xfrm>
            <a:off x="1180070" y="2575601"/>
            <a:ext cx="10256108" cy="4031873"/>
          </a:xfrm>
          <a:prstGeom prst="rect">
            <a:avLst/>
          </a:prstGeom>
          <a:noFill/>
        </p:spPr>
        <p:txBody>
          <a:bodyPr wrap="square" rtlCol="0">
            <a:spAutoFit/>
          </a:bodyPr>
          <a:lstStyle/>
          <a:p>
            <a:pPr algn="ctr"/>
            <a:r>
              <a:rPr lang="bn-IN" sz="3200" b="1" dirty="0" smtClean="0">
                <a:solidFill>
                  <a:srgbClr val="FF0000"/>
                </a:solidFill>
              </a:rPr>
              <a:t>কাফির</a:t>
            </a:r>
          </a:p>
          <a:p>
            <a:pPr algn="ctr"/>
            <a:r>
              <a:rPr lang="bn-IN" sz="2800" dirty="0" smtClean="0"/>
              <a:t>যে ব্যাক্তি কুফরে লিপ্ত হয় তাকে বলা হয় কাফির। কাফেরের শ্বাস্তি সম্পর্কে আল্লাহ পাক বলেন –</a:t>
            </a:r>
          </a:p>
          <a:p>
            <a:pPr algn="ctr"/>
            <a:r>
              <a:rPr lang="en-IN" sz="2800" dirty="0" err="1">
                <a:solidFill>
                  <a:srgbClr val="00B0F0"/>
                </a:solidFill>
              </a:rPr>
              <a:t>Sura</a:t>
            </a:r>
            <a:r>
              <a:rPr lang="en-IN" sz="2800" dirty="0">
                <a:solidFill>
                  <a:srgbClr val="00B0F0"/>
                </a:solidFill>
              </a:rPr>
              <a:t> Al-</a:t>
            </a:r>
            <a:r>
              <a:rPr lang="en-IN" sz="2800" dirty="0" err="1">
                <a:solidFill>
                  <a:srgbClr val="00B0F0"/>
                </a:solidFill>
              </a:rPr>
              <a:t>Baqara</a:t>
            </a:r>
            <a:r>
              <a:rPr lang="en-IN" sz="2800" dirty="0">
                <a:solidFill>
                  <a:srgbClr val="00B0F0"/>
                </a:solidFill>
              </a:rPr>
              <a:t> </a:t>
            </a:r>
            <a:r>
              <a:rPr lang="en-IN" sz="2800" dirty="0" smtClean="0">
                <a:solidFill>
                  <a:srgbClr val="00B0F0"/>
                </a:solidFill>
              </a:rPr>
              <a:t>39</a:t>
            </a:r>
            <a:endParaRPr lang="en-IN" sz="2800" dirty="0">
              <a:solidFill>
                <a:srgbClr val="00B0F0"/>
              </a:solidFill>
            </a:endParaRPr>
          </a:p>
          <a:p>
            <a:pPr algn="ctr"/>
            <a:endParaRPr lang="en-IN" sz="2800" dirty="0"/>
          </a:p>
          <a:p>
            <a:pPr algn="ctr"/>
            <a:r>
              <a:rPr lang="ar-DZ" sz="3200" b="1" dirty="0">
                <a:solidFill>
                  <a:srgbClr val="7030A0"/>
                </a:solidFill>
              </a:rPr>
              <a:t>وَٱلَّذِينَ كَفَرُوا۟ وَكَذَّبُوا۟ بِـَٔايَٰتِنَآ أُو۟لَٰٓئِكَ أَصْحَٰبُ ٱلنَّارِ ۖ هُمْ فِيهَا خَٰلِدُونَ</a:t>
            </a:r>
          </a:p>
          <a:p>
            <a:pPr algn="ctr"/>
            <a:endParaRPr lang="ar-DZ" sz="2800" dirty="0"/>
          </a:p>
          <a:p>
            <a:pPr algn="ctr"/>
            <a:r>
              <a:rPr lang="ar-DZ" sz="2800" dirty="0" smtClean="0"/>
              <a:t>“</a:t>
            </a:r>
            <a:r>
              <a:rPr lang="as-IN" sz="2400" dirty="0" smtClean="0"/>
              <a:t> </a:t>
            </a:r>
            <a:r>
              <a:rPr lang="as-IN" sz="2400" dirty="0"/>
              <a:t>যারা অবিশ্বাস পোষণ করে ও আমাদের আয়াতসমূহে মিথ্যারোপ করে, তারাই হচ্ছে আগুনের বাসিন্দা, তারা তার মধ্যে থাকবে দীর্ঘকাল।”</a:t>
            </a:r>
            <a:endParaRPr lang="en-IN" sz="2400" dirty="0"/>
          </a:p>
        </p:txBody>
      </p:sp>
    </p:spTree>
    <p:extLst>
      <p:ext uri="{BB962C8B-B14F-4D97-AF65-F5344CB8AC3E}">
        <p14:creationId xmlns:p14="http://schemas.microsoft.com/office/powerpoint/2010/main" val="89636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539" y="302533"/>
            <a:ext cx="10898659" cy="1384995"/>
          </a:xfrm>
          <a:prstGeom prst="rect">
            <a:avLst/>
          </a:prstGeom>
          <a:noFill/>
        </p:spPr>
        <p:txBody>
          <a:bodyPr wrap="square" rtlCol="0">
            <a:spAutoFit/>
          </a:bodyPr>
          <a:lstStyle/>
          <a:p>
            <a:r>
              <a:rPr lang="bn-IN" sz="2800" b="1" dirty="0" smtClean="0">
                <a:solidFill>
                  <a:srgbClr val="0070C0"/>
                </a:solidFill>
              </a:rPr>
              <a:t>আল্লাহ পাক আর বলেন-</a:t>
            </a:r>
          </a:p>
          <a:p>
            <a:pPr algn="r"/>
            <a:r>
              <a:rPr lang="ar-DZ" sz="2800" dirty="0"/>
              <a:t>۞ هَٰذَانِ خَصْمَانِ ٱخْتَصَمُوا۟ فِى رَبِّهِمْ ۖ </a:t>
            </a:r>
            <a:r>
              <a:rPr lang="ar-DZ" sz="2800" dirty="0" smtClean="0"/>
              <a:t>فَٱلَّذِينَ </a:t>
            </a:r>
            <a:r>
              <a:rPr lang="ar-DZ" sz="2800" dirty="0"/>
              <a:t>كَفَرُوا۟ قُطِّعَتْ لَهُمْ ثِيَابٌۭ مِّن نَّارٍۢ يُصَبُّ مِن فَوْقِ رُءُوسِهِمُ </a:t>
            </a:r>
            <a:r>
              <a:rPr lang="ar-DZ" sz="2800" dirty="0" smtClean="0"/>
              <a:t>ٱلْحَمِيمُ و</a:t>
            </a:r>
            <a:endParaRPr lang="bn-IN" sz="2800" dirty="0" smtClean="0"/>
          </a:p>
        </p:txBody>
      </p:sp>
      <p:sp>
        <p:nvSpPr>
          <p:cNvPr id="4" name="TextBox 3"/>
          <p:cNvSpPr txBox="1"/>
          <p:nvPr/>
        </p:nvSpPr>
        <p:spPr>
          <a:xfrm>
            <a:off x="5291093" y="1230477"/>
            <a:ext cx="4287795" cy="523220"/>
          </a:xfrm>
          <a:prstGeom prst="rect">
            <a:avLst/>
          </a:prstGeom>
          <a:noFill/>
        </p:spPr>
        <p:txBody>
          <a:bodyPr wrap="square" rtlCol="0">
            <a:spAutoFit/>
          </a:bodyPr>
          <a:lstStyle/>
          <a:p>
            <a:r>
              <a:rPr lang="ar-DZ" sz="2800" dirty="0"/>
              <a:t>يُصْهَرُ بِهِۦ مَا فِى بُطُونِهِمْ وَٱلْجُلُودُ</a:t>
            </a:r>
            <a:endParaRPr lang="en-IN" sz="2800" dirty="0"/>
          </a:p>
        </p:txBody>
      </p:sp>
      <p:sp>
        <p:nvSpPr>
          <p:cNvPr id="6" name="Oval 5"/>
          <p:cNvSpPr/>
          <p:nvPr/>
        </p:nvSpPr>
        <p:spPr>
          <a:xfrm>
            <a:off x="4705521" y="1339687"/>
            <a:ext cx="672069"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400" b="1" dirty="0" smtClean="0">
                <a:solidFill>
                  <a:schemeClr val="tx1"/>
                </a:solidFill>
              </a:rPr>
              <a:t>২১</a:t>
            </a:r>
            <a:endParaRPr lang="en-IN" sz="1400" b="1" dirty="0">
              <a:solidFill>
                <a:schemeClr val="tx1"/>
              </a:solidFill>
            </a:endParaRPr>
          </a:p>
        </p:txBody>
      </p:sp>
      <p:sp>
        <p:nvSpPr>
          <p:cNvPr id="7" name="Oval 6"/>
          <p:cNvSpPr/>
          <p:nvPr/>
        </p:nvSpPr>
        <p:spPr>
          <a:xfrm>
            <a:off x="11355860" y="745783"/>
            <a:ext cx="661428" cy="412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400" b="1" dirty="0" smtClean="0">
                <a:solidFill>
                  <a:schemeClr val="tx1"/>
                </a:solidFill>
              </a:rPr>
              <a:t>১৯</a:t>
            </a:r>
            <a:endParaRPr lang="en-IN" sz="1400" b="1" dirty="0">
              <a:solidFill>
                <a:schemeClr val="tx1"/>
              </a:solidFill>
            </a:endParaRPr>
          </a:p>
        </p:txBody>
      </p:sp>
      <p:sp>
        <p:nvSpPr>
          <p:cNvPr id="8" name="Oval 7"/>
          <p:cNvSpPr/>
          <p:nvPr/>
        </p:nvSpPr>
        <p:spPr>
          <a:xfrm>
            <a:off x="9163908" y="1339687"/>
            <a:ext cx="600332"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400" b="1" dirty="0" smtClean="0">
                <a:solidFill>
                  <a:schemeClr val="tx1"/>
                </a:solidFill>
              </a:rPr>
              <a:t>২০</a:t>
            </a:r>
            <a:endParaRPr lang="en-IN" sz="1400" b="1" dirty="0">
              <a:solidFill>
                <a:schemeClr val="tx1"/>
              </a:solidFill>
            </a:endParaRPr>
          </a:p>
        </p:txBody>
      </p:sp>
      <p:sp>
        <p:nvSpPr>
          <p:cNvPr id="9" name="TextBox 8"/>
          <p:cNvSpPr txBox="1"/>
          <p:nvPr/>
        </p:nvSpPr>
        <p:spPr>
          <a:xfrm>
            <a:off x="3482202" y="1796054"/>
            <a:ext cx="7873658" cy="523220"/>
          </a:xfrm>
          <a:prstGeom prst="rect">
            <a:avLst/>
          </a:prstGeom>
          <a:noFill/>
        </p:spPr>
        <p:txBody>
          <a:bodyPr wrap="square" rtlCol="0">
            <a:spAutoFit/>
          </a:bodyPr>
          <a:lstStyle/>
          <a:p>
            <a:r>
              <a:rPr lang="ar-DZ" sz="2800" dirty="0"/>
              <a:t>كُلَّمَآ أَرَادُوٓا۟ أَن يَخْرُجُوا۟ مِنْهَا مِنْ غَمٍّ أُعِيدُوا۟ فِيهَا وَذُوقُوا۟ عَذَابَ ٱلْحَرِيقِ</a:t>
            </a:r>
            <a:endParaRPr lang="en-IN" sz="2800" dirty="0"/>
          </a:p>
        </p:txBody>
      </p:sp>
      <p:sp>
        <p:nvSpPr>
          <p:cNvPr id="10" name="Oval 9"/>
          <p:cNvSpPr/>
          <p:nvPr/>
        </p:nvSpPr>
        <p:spPr>
          <a:xfrm>
            <a:off x="11355860" y="1862907"/>
            <a:ext cx="600332"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400" b="1" dirty="0" smtClean="0">
                <a:solidFill>
                  <a:schemeClr val="tx1"/>
                </a:solidFill>
              </a:rPr>
              <a:t>২১</a:t>
            </a:r>
            <a:endParaRPr lang="en-IN" sz="1400" b="1" dirty="0">
              <a:solidFill>
                <a:schemeClr val="tx1"/>
              </a:solidFill>
            </a:endParaRPr>
          </a:p>
        </p:txBody>
      </p:sp>
      <p:sp>
        <p:nvSpPr>
          <p:cNvPr id="11" name="TextBox 10"/>
          <p:cNvSpPr txBox="1"/>
          <p:nvPr/>
        </p:nvSpPr>
        <p:spPr>
          <a:xfrm>
            <a:off x="2307965" y="1230477"/>
            <a:ext cx="3200746" cy="523220"/>
          </a:xfrm>
          <a:prstGeom prst="rect">
            <a:avLst/>
          </a:prstGeom>
          <a:noFill/>
        </p:spPr>
        <p:txBody>
          <a:bodyPr wrap="square" rtlCol="0">
            <a:spAutoFit/>
          </a:bodyPr>
          <a:lstStyle/>
          <a:p>
            <a:r>
              <a:rPr lang="ar-DZ" sz="2800" dirty="0"/>
              <a:t>وَلَهُم مَّقَٰمِعُ مِنْ حَدِيدٍۢ</a:t>
            </a:r>
            <a:endParaRPr lang="en-IN" sz="2800" dirty="0"/>
          </a:p>
        </p:txBody>
      </p:sp>
      <p:sp>
        <p:nvSpPr>
          <p:cNvPr id="13" name="TextBox 12"/>
          <p:cNvSpPr txBox="1"/>
          <p:nvPr/>
        </p:nvSpPr>
        <p:spPr>
          <a:xfrm>
            <a:off x="1221926" y="3157723"/>
            <a:ext cx="10431887" cy="2677656"/>
          </a:xfrm>
          <a:prstGeom prst="rect">
            <a:avLst/>
          </a:prstGeom>
          <a:noFill/>
        </p:spPr>
        <p:txBody>
          <a:bodyPr wrap="square" rtlCol="0">
            <a:spAutoFit/>
          </a:bodyPr>
          <a:lstStyle/>
          <a:p>
            <a:r>
              <a:rPr lang="bn-IN" sz="2400" dirty="0" smtClean="0"/>
              <a:t>অর্থঃ   এরা </a:t>
            </a:r>
            <a:r>
              <a:rPr lang="bn-IN" sz="2400" dirty="0"/>
              <a:t>হচ্ছে দুই প্রতিপক্ষ যারা তাদের প্রভু সন্বন্ধে বিতর্ক করে। তারপর যারা অবিশ্বাস পোষণ করে তাদের জন্যে আগুনের থেকে পোশাক তৈরি করা হয়েছে। তাদের মাথার উপর থেকে ফুটন্ত পানি ঢালা হবে, </a:t>
            </a:r>
            <a:r>
              <a:rPr lang="bn-IN" sz="2400" dirty="0" smtClean="0"/>
              <a:t>   এর </a:t>
            </a:r>
            <a:r>
              <a:rPr lang="bn-IN" sz="2400" dirty="0"/>
              <a:t>দ্বারা গলে যাবে যা কিছু আছে তাদের পেটের ভেতরে আর চামড়াটাও।     আর তাদের জন্য রয়েছে লোহার চাবুক</a:t>
            </a:r>
            <a:r>
              <a:rPr lang="bn-IN" sz="2400" dirty="0" smtClean="0"/>
              <a:t>।    যতবার </a:t>
            </a:r>
            <a:r>
              <a:rPr lang="bn-IN" sz="2400" dirty="0"/>
              <a:t>তারা চাইবে এ থেকে বেরিয়ে আসতে -- জ্বালাযন্ত্রণা থেকে -- তাদের ফিরিয়ে দেওয়া হবে তারই মধ্যে, আর ''জ্বলে পোড়ার যন্ত্রণা আস্বাদ করো</a:t>
            </a:r>
            <a:r>
              <a:rPr lang="bn-IN" sz="2400" dirty="0" smtClean="0"/>
              <a:t>।’’</a:t>
            </a:r>
          </a:p>
          <a:p>
            <a:pPr algn="ctr"/>
            <a:r>
              <a:rPr lang="bn-IN" sz="2400" b="1" dirty="0" smtClean="0">
                <a:solidFill>
                  <a:srgbClr val="0070C0"/>
                </a:solidFill>
              </a:rPr>
              <a:t>সুরা-হাজ্জ ১৯-২২</a:t>
            </a:r>
            <a:endParaRPr lang="en-IN" sz="2400" b="1" dirty="0">
              <a:solidFill>
                <a:srgbClr val="0070C0"/>
              </a:solidFill>
            </a:endParaRPr>
          </a:p>
        </p:txBody>
      </p:sp>
      <p:sp>
        <p:nvSpPr>
          <p:cNvPr id="15" name="Oval 14"/>
          <p:cNvSpPr/>
          <p:nvPr/>
        </p:nvSpPr>
        <p:spPr>
          <a:xfrm>
            <a:off x="7410032" y="4030306"/>
            <a:ext cx="257578"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7055476" y="4382466"/>
            <a:ext cx="221087" cy="228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2197421" y="4744417"/>
            <a:ext cx="221087" cy="228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p:nvSpPr>
        <p:spPr>
          <a:xfrm>
            <a:off x="1986493" y="3234600"/>
            <a:ext cx="221087" cy="228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3708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99440"/>
          </a:xfrm>
        </p:spPr>
        <p:txBody>
          <a:bodyPr>
            <a:normAutofit/>
          </a:bodyPr>
          <a:lstStyle/>
          <a:p>
            <a:r>
              <a:rPr lang="bn-IN" sz="4000" dirty="0" smtClean="0">
                <a:solidFill>
                  <a:srgbClr val="0070C0"/>
                </a:solidFill>
              </a:rPr>
              <a:t>আরো বলেন-</a:t>
            </a:r>
            <a:endParaRPr lang="en-IN" sz="4000" dirty="0">
              <a:solidFill>
                <a:srgbClr val="0070C0"/>
              </a:solidFill>
            </a:endParaRPr>
          </a:p>
        </p:txBody>
      </p:sp>
      <p:sp>
        <p:nvSpPr>
          <p:cNvPr id="3" name="Content Placeholder 2"/>
          <p:cNvSpPr>
            <a:spLocks noGrp="1"/>
          </p:cNvSpPr>
          <p:nvPr>
            <p:ph idx="1"/>
          </p:nvPr>
        </p:nvSpPr>
        <p:spPr>
          <a:xfrm>
            <a:off x="324399" y="1068946"/>
            <a:ext cx="10468097" cy="4797767"/>
          </a:xfrm>
        </p:spPr>
        <p:txBody>
          <a:bodyPr>
            <a:normAutofit/>
          </a:bodyPr>
          <a:lstStyle/>
          <a:p>
            <a:pPr marL="0" indent="0" algn="r">
              <a:buNone/>
            </a:pPr>
            <a:r>
              <a:rPr lang="ar-DZ" sz="2800" dirty="0" smtClean="0"/>
              <a:t>إِنَّ </a:t>
            </a:r>
            <a:r>
              <a:rPr lang="ar-DZ" sz="2800" dirty="0"/>
              <a:t>ٱلَّذِينَ كَفَرُوا۟ بَعْدَ إِيمَٰنِهِمْ ثُمَّ ٱزْدَادُوا۟ كُفْرًۭا لَّن تُقْبَلَ تَوْبَتُهُمْ وَأُو۟لَٰٓئِكَ هُمُ ٱلضَّآلُّونَ</a:t>
            </a:r>
            <a:endParaRPr lang="en-IN" sz="2800" dirty="0"/>
          </a:p>
        </p:txBody>
      </p:sp>
      <p:sp>
        <p:nvSpPr>
          <p:cNvPr id="6" name="Oval 5"/>
          <p:cNvSpPr/>
          <p:nvPr/>
        </p:nvSpPr>
        <p:spPr>
          <a:xfrm>
            <a:off x="10853158" y="1717371"/>
            <a:ext cx="373487" cy="364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1499084" y="1678234"/>
            <a:ext cx="9293412" cy="954107"/>
          </a:xfrm>
          <a:prstGeom prst="rect">
            <a:avLst/>
          </a:prstGeom>
          <a:noFill/>
        </p:spPr>
        <p:txBody>
          <a:bodyPr wrap="square" rtlCol="0">
            <a:spAutoFit/>
          </a:bodyPr>
          <a:lstStyle/>
          <a:p>
            <a:pPr algn="r"/>
            <a:r>
              <a:rPr lang="ar-DZ" sz="2800" dirty="0"/>
              <a:t>إِنَّ ٱلَّذِينَ كَفَرُوا۟ وَمَاتُوا۟ وَهُمْ كُفَّارٌۭ فَلَن يُقْبَلَ مِنْ أَحَدِهِم مِّلْءُ ٱلْأَرْضِ ذَهَبًۭا وَلَوِ ٱفْتَدَىٰ بِهِۦٓ ۗ أُو۟لَٰٓئِكَ لَهُمْ عَذَابٌ أَلِيمٌۭ وَمَا لَهُم مِّن نَّٰصِرِينَ</a:t>
            </a:r>
            <a:endParaRPr lang="en-IN" sz="2800" dirty="0"/>
          </a:p>
        </p:txBody>
      </p:sp>
      <p:sp>
        <p:nvSpPr>
          <p:cNvPr id="11" name="Oval 10"/>
          <p:cNvSpPr/>
          <p:nvPr/>
        </p:nvSpPr>
        <p:spPr>
          <a:xfrm>
            <a:off x="10853157" y="1197734"/>
            <a:ext cx="373487" cy="364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1629176" y="2632341"/>
            <a:ext cx="9410724" cy="4031873"/>
          </a:xfrm>
          <a:prstGeom prst="rect">
            <a:avLst/>
          </a:prstGeom>
          <a:noFill/>
        </p:spPr>
        <p:txBody>
          <a:bodyPr wrap="square" rtlCol="0">
            <a:spAutoFit/>
          </a:bodyPr>
          <a:lstStyle/>
          <a:p>
            <a:r>
              <a:rPr lang="bn-IN" sz="2800" dirty="0" smtClean="0">
                <a:solidFill>
                  <a:srgbClr val="FF0000"/>
                </a:solidFill>
              </a:rPr>
              <a:t>অর্থঃ     </a:t>
            </a:r>
            <a:r>
              <a:rPr lang="as-IN" sz="2800" dirty="0" smtClean="0">
                <a:solidFill>
                  <a:srgbClr val="FF0000"/>
                </a:solidFill>
              </a:rPr>
              <a:t>নিঃসন্দেহ </a:t>
            </a:r>
            <a:r>
              <a:rPr lang="as-IN" sz="2800" dirty="0">
                <a:solidFill>
                  <a:srgbClr val="FF0000"/>
                </a:solidFill>
              </a:rPr>
              <a:t>যারা অবিশ্বাস পোষণ করে তাদের বিশ্বাস স্থাপনের পরে, তারপর অবিশ্বাস বাড়িয়ে নিয়ে যায়, তাদের তওবা কখনো কবুল করা হবে না; আর এরা নিজেরাই হচ্ছে পথভ্রষ্ট</a:t>
            </a:r>
            <a:r>
              <a:rPr lang="as-IN" sz="2800" dirty="0" smtClean="0">
                <a:solidFill>
                  <a:srgbClr val="FF0000"/>
                </a:solidFill>
              </a:rPr>
              <a:t>।</a:t>
            </a:r>
            <a:r>
              <a:rPr lang="bn-IN" sz="2800" dirty="0" smtClean="0">
                <a:solidFill>
                  <a:srgbClr val="FF0000"/>
                </a:solidFill>
              </a:rPr>
              <a:t>     </a:t>
            </a:r>
            <a:r>
              <a:rPr lang="as-IN" sz="2800" dirty="0" smtClean="0">
                <a:solidFill>
                  <a:srgbClr val="FF0000"/>
                </a:solidFill>
              </a:rPr>
              <a:t>নিঃসন্দেহ </a:t>
            </a:r>
            <a:r>
              <a:rPr lang="as-IN" sz="2800" dirty="0">
                <a:solidFill>
                  <a:srgbClr val="FF0000"/>
                </a:solidFill>
              </a:rPr>
              <a:t>যারা অবিশ্বাস পোষণ করে আর মারা যায় তারা অবিশ্বাসী থাকা অবস্থায়, তা হলে তাদের কোনো একজনের কাছ থেকে পৃথিবী ভরা সোনাও গ্রহণ করা হবে না, যদি সে তাই দিয়ে মুক্তি পেতে চায়। এরাই -- এদের জন্য ব্যথাদায়ক শাস্তি, আর এদের থাকবে না কোনো সাহায্যকারী</a:t>
            </a:r>
            <a:r>
              <a:rPr lang="as-IN" sz="2800" dirty="0" smtClean="0">
                <a:solidFill>
                  <a:srgbClr val="FF0000"/>
                </a:solidFill>
              </a:rPr>
              <a:t>।</a:t>
            </a:r>
            <a:endParaRPr lang="bn-IN" sz="2800" dirty="0" smtClean="0">
              <a:solidFill>
                <a:srgbClr val="FF0000"/>
              </a:solidFill>
            </a:endParaRPr>
          </a:p>
          <a:p>
            <a:pPr algn="ctr"/>
            <a:r>
              <a:rPr lang="bn-IN" sz="3200" b="1" dirty="0" smtClean="0">
                <a:solidFill>
                  <a:srgbClr val="0070C0"/>
                </a:solidFill>
              </a:rPr>
              <a:t>সুরা আল-ইমরান ৯০-৯১</a:t>
            </a:r>
            <a:endParaRPr lang="en-IN" sz="3200" b="1" dirty="0">
              <a:solidFill>
                <a:srgbClr val="0070C0"/>
              </a:solidFill>
            </a:endParaRPr>
          </a:p>
        </p:txBody>
      </p:sp>
      <p:sp>
        <p:nvSpPr>
          <p:cNvPr id="13" name="Oval 12"/>
          <p:cNvSpPr/>
          <p:nvPr/>
        </p:nvSpPr>
        <p:spPr>
          <a:xfrm>
            <a:off x="2532381" y="2763838"/>
            <a:ext cx="373487" cy="364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2905868" y="3954287"/>
            <a:ext cx="373487" cy="364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2479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35767" y="2981460"/>
            <a:ext cx="10178322" cy="1848117"/>
          </a:xfrm>
        </p:spPr>
        <p:txBody>
          <a:bodyPr>
            <a:normAutofit/>
          </a:bodyPr>
          <a:lstStyle/>
          <a:p>
            <a:pPr algn="ctr"/>
            <a:r>
              <a:rPr lang="bn-IN" sz="4000" dirty="0" smtClean="0">
                <a:solidFill>
                  <a:schemeClr val="tx1"/>
                </a:solidFill>
              </a:rPr>
              <a:t>কুফর কী ?</a:t>
            </a:r>
            <a:endParaRPr lang="bn-IN" sz="4000" dirty="0">
              <a:solidFill>
                <a:schemeClr val="tx1"/>
              </a:solidFill>
            </a:endParaRPr>
          </a:p>
          <a:p>
            <a:pPr algn="ctr"/>
            <a:r>
              <a:rPr lang="bn-IN" sz="4000" dirty="0" smtClean="0">
                <a:solidFill>
                  <a:schemeClr val="tx1"/>
                </a:solidFill>
              </a:rPr>
              <a:t>কুফরের শ্বাস্তি কী ?</a:t>
            </a:r>
          </a:p>
        </p:txBody>
      </p:sp>
      <p:sp>
        <p:nvSpPr>
          <p:cNvPr id="3" name="Oval Callout 2"/>
          <p:cNvSpPr/>
          <p:nvPr/>
        </p:nvSpPr>
        <p:spPr>
          <a:xfrm>
            <a:off x="3889420" y="309094"/>
            <a:ext cx="4262907" cy="20219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p:cNvSpPr txBox="1">
            <a:spLocks/>
          </p:cNvSpPr>
          <p:nvPr/>
        </p:nvSpPr>
        <p:spPr>
          <a:xfrm>
            <a:off x="2907686" y="873773"/>
            <a:ext cx="6012007" cy="8926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bn-IN" b="1" dirty="0" smtClean="0"/>
              <a:t>একক কাজ </a:t>
            </a:r>
            <a:endParaRPr lang="en-IN" b="1" dirty="0"/>
          </a:p>
        </p:txBody>
      </p:sp>
    </p:spTree>
    <p:extLst>
      <p:ext uri="{BB962C8B-B14F-4D97-AF65-F5344CB8AC3E}">
        <p14:creationId xmlns:p14="http://schemas.microsoft.com/office/powerpoint/2010/main" val="147965374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202</TotalTime>
  <Words>470</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Gill Sans MT</vt:lpstr>
      <vt:lpstr>Impact</vt:lpstr>
      <vt:lpstr>Majalla UI</vt:lpstr>
      <vt:lpstr>Old English Text MT</vt:lpstr>
      <vt:lpstr>Times New Roman</vt:lpstr>
      <vt:lpstr>Vrinda</vt:lpstr>
      <vt:lpstr>Badge</vt:lpstr>
      <vt:lpstr>স্বাগতম</vt:lpstr>
      <vt:lpstr>PowerPoint Presentation</vt:lpstr>
      <vt:lpstr>পাঠ পরিচিতি</vt:lpstr>
      <vt:lpstr>PowerPoint Presentation</vt:lpstr>
      <vt:lpstr>আজকের পাঠ</vt:lpstr>
      <vt:lpstr>PowerPoint Presentation</vt:lpstr>
      <vt:lpstr>PowerPoint Presentation</vt:lpstr>
      <vt:lpstr>আরো বলেন-</vt:lpstr>
      <vt:lpstr>PowerPoint Presentation</vt:lpstr>
      <vt:lpstr>PowerPoint Presentation</vt:lpstr>
      <vt:lpstr>PowerPoint Presentation</vt:lpstr>
      <vt:lpstr>বাড়ীর কাজ</vt:lpstr>
      <vt:lpstr>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J.S. RAFSAN</dc:creator>
  <cp:lastModifiedBy>J.S. RAFSAN</cp:lastModifiedBy>
  <cp:revision>21</cp:revision>
  <dcterms:created xsi:type="dcterms:W3CDTF">2020-01-14T11:06:33Z</dcterms:created>
  <dcterms:modified xsi:type="dcterms:W3CDTF">2020-01-21T11:54:06Z</dcterms:modified>
</cp:coreProperties>
</file>