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3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13" Type="http://schemas.openxmlformats.org/officeDocument/2006/relationships/image" Target="../media/image35.jpeg"/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12" Type="http://schemas.openxmlformats.org/officeDocument/2006/relationships/image" Target="../media/image34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33.jpeg"/><Relationship Id="rId5" Type="http://schemas.openxmlformats.org/officeDocument/2006/relationships/image" Target="../media/image29.jpeg"/><Relationship Id="rId10" Type="http://schemas.openxmlformats.org/officeDocument/2006/relationships/image" Target="../media/image32.jpeg"/><Relationship Id="rId4" Type="http://schemas.openxmlformats.org/officeDocument/2006/relationships/image" Target="../media/image7.jpeg"/><Relationship Id="rId9" Type="http://schemas.openxmlformats.org/officeDocument/2006/relationships/image" Target="../media/image21.jpeg"/><Relationship Id="rId14" Type="http://schemas.openxmlformats.org/officeDocument/2006/relationships/image" Target="../media/image3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elwara1979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0.jpeg"/><Relationship Id="rId7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11" Type="http://schemas.openxmlformats.org/officeDocument/2006/relationships/image" Target="../media/image19.jpeg"/><Relationship Id="rId5" Type="http://schemas.openxmlformats.org/officeDocument/2006/relationships/image" Target="../media/image14.jpeg"/><Relationship Id="rId10" Type="http://schemas.openxmlformats.org/officeDocument/2006/relationships/image" Target="../media/image18.jpeg"/><Relationship Id="rId4" Type="http://schemas.openxmlformats.org/officeDocument/2006/relationships/image" Target="../media/image13.gif"/><Relationship Id="rId9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28600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i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67818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1981200"/>
            <a:ext cx="5715000" cy="22098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IN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আজকের মাল্টিমিডিয়া ক্লাস রুমে স্বাগতম </a:t>
            </a:r>
            <a:endParaRPr lang="en-US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8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28600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3048000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মেরুদন্ডী ও অমেরুদন্ডী প্রাণীর প্রধান প্রধান বৈশিষ্ট্য গুলো লিপিবদ্ধ কর।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838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" pitchFamily="2" charset="0"/>
                <a:cs typeface="Nikosh" pitchFamily="2" charset="0"/>
              </a:rPr>
              <a:t>জোড়ায় কাজ 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34043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8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0714" y="533400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মেরুদন্ডী প্রাণীদের বৈচিত্র্যের ভিত্তিতে পাঁচটি শ্রেণিতে ভাগ করা যায় যথা-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1828800"/>
            <a:ext cx="5486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 মৎস শ্রেণিভুক্ত প্রাণী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উভচর শ্রেণিভুক্ত প্রাণী 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 সরীসৃপ শ্রেণিভুক্ত প্রাণী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পক্ষী শ্রেণিভুক্ত প্রাণী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স্তন্যপায়ী শ্রেণিভুক্ত প্রাণী 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C:\Users\i\Desktop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2441121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\Desktop\download (2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828799"/>
            <a:ext cx="3282129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\Desktop\download (2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130" y="1875775"/>
            <a:ext cx="2556928" cy="140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28057" y="539886"/>
            <a:ext cx="6100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বলোত মৎস শ্রেণিভুক্ত প্রাণী কোন গুলো?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434443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সকল মাছ মৎস শ্রেণিভুক্ত প্রাণী।বেশির ভাগ মাছের গায়ে আঁইশ থাকে।এরা ফুলকার সাহায্যে শ্বাসকার্য চালায়। এদের পাখনা আছে পাখনার সাহায্যে সাঁতার কাঁটে।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5994" y="86493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ভেবে বলো উভচর প্রাণী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কারা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?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3" name="Picture 5" descr="C:\Users\i\Desktop\download (14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2" y="193020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90600" y="412694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এদের জীবনে কিছু সময় ডাঙ্গায় ও কিছু সময় পানিতে বাস করে।এদের ত্বকে লোম, আঁইশ বা পালক কিছুই থাকে না। ব্যাঙাচি অবস্থায় এরা ফুলকা ও পরিণত অবস্থায় ফুসফুসের সাহায্যে শ্বাসকার্য চালায়।   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6" grpId="0"/>
      <p:bldP spid="6" grpId="1"/>
      <p:bldP spid="8" grpId="0"/>
      <p:bldP spid="8" grpId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28600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304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বলোত সরীসৃপ শ্রেণীভুক্ত প্রাণী কারা হতে পারে?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C:\Users\i\Desktop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272" y="1479096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\Desktop\download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527" y="1538968"/>
            <a:ext cx="3035745" cy="173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\Desktop\download (1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92" y="1543730"/>
            <a:ext cx="2807833" cy="127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\Desktop\download (1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83" y="2819400"/>
            <a:ext cx="291465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81399" y="3605212"/>
            <a:ext cx="51278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টিকটিকি, কুমির, সাপ, গিরগিটি ইত্যাদি সরীসৃপ শ্রেণীভুক্ত প্রাণী। এরা বুকে ভর দিয়ে চলে।আঙুলে নখ থাকে, পাড়ে,ডিম ফুটে বাচ্চা হয়। ফুসফুসের সাহায্যে শ্বাসকার্য চালায়।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384054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বলোত পক্ষী শ্রেণীভুক্ত প্রাণী কারা?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30" name="Picture 6" descr="C:\Users\i\Desktop\downloa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1457325"/>
            <a:ext cx="2562225" cy="2024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i\Desktop\download (20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156278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i\Desktop\download (17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37" y="1538968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i\Desktop\images (11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3158218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29000" y="4072618"/>
            <a:ext cx="5280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হাঁস,মুরগি,কবুতর,দোয়েল ইত্যাদি পাখি পক্ষী শ্রেণিভুক্ত প্রাণী।এদের দেহ পালক দিয়ে আবৃত থাকে।পালক পাখি চেনার একটা প্রধান বৈশিষ্ট্য।পাখি ডিম পাড়ে। ডিম থেকে বাচ্চা হয়।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386672" y="1491343"/>
            <a:ext cx="3689721" cy="2647983"/>
            <a:chOff x="4386672" y="1491343"/>
            <a:chExt cx="3689721" cy="2647983"/>
          </a:xfrm>
        </p:grpSpPr>
        <p:pic>
          <p:nvPicPr>
            <p:cNvPr id="1035" name="Picture 11" descr="C:\Users\i\Desktop\download (23).jp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6672" y="1491343"/>
              <a:ext cx="3689721" cy="2066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801959" y="3616106"/>
              <a:ext cx="23394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উট পাখি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62024" y="1491343"/>
            <a:ext cx="3424648" cy="2899682"/>
            <a:chOff x="962024" y="1491343"/>
            <a:chExt cx="3424648" cy="2899682"/>
          </a:xfrm>
        </p:grpSpPr>
        <p:pic>
          <p:nvPicPr>
            <p:cNvPr id="1034" name="Picture 10" descr="C:\Users\i\Desktop\download (24).jp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024" y="1491343"/>
              <a:ext cx="3424648" cy="22789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213072" y="3867805"/>
              <a:ext cx="23683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পেঙ্গুইন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191000" y="4251543"/>
            <a:ext cx="2838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এরা উড়তে পারে না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5793" y="749587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এবার বলোত স্তন্যপায়ী শ্রেণীভুক্ত প্রাণী  কারা ?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4236" y="3396343"/>
            <a:ext cx="6635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মানুষ,বানর,ইঁদুর,কুকুর, বিড়াল ইত্যাদি স্তন্যপায়ী পাণী।বাচ্চা মায়ের দুধ খেয়ে বড় হয় এবং মায়েরা বাচ্চা প্রসব করে। স্তন্যপায়ী প্রাণী মাছ, ব্যাঙ, সাপ, পাখি ইত্যাদি প্রাণী থেকে বুদ্ধিমান। এদের মস্তিষ্ক ও দেহের গঠণ বেশ উন্নত।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36" name="Picture 12" descr="C:\Users\i\Desktop\download (7)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114" y="1667555"/>
            <a:ext cx="27908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i\Desktop\download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739" y="168592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i\Desktop\download (8)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34" y="1733550"/>
            <a:ext cx="29527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1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4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6" grpId="0"/>
      <p:bldP spid="6" grpId="1"/>
      <p:bldP spid="7" grpId="0"/>
      <p:bldP spid="7" grpId="1"/>
      <p:bldP spid="12" grpId="0"/>
      <p:bldP spid="12" grpId="1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28600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803690"/>
              </p:ext>
            </p:extLst>
          </p:nvPr>
        </p:nvGraphicFramePr>
        <p:xfrm>
          <a:off x="266700" y="832091"/>
          <a:ext cx="8610599" cy="5722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671"/>
                <a:gridCol w="704528"/>
                <a:gridCol w="533400"/>
                <a:gridCol w="990600"/>
                <a:gridCol w="1219200"/>
                <a:gridCol w="1219200"/>
                <a:gridCol w="609600"/>
                <a:gridCol w="609600"/>
                <a:gridCol w="457200"/>
                <a:gridCol w="685800"/>
                <a:gridCol w="304800"/>
              </a:tblGrid>
              <a:tr h="89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" pitchFamily="2" charset="0"/>
                          <a:cs typeface="Nikosh" pitchFamily="2" charset="0"/>
                        </a:rPr>
                        <a:t>কাক</a:t>
                      </a:r>
                      <a:r>
                        <a:rPr lang="bn-IN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400" baseline="0" dirty="0" smtClean="0"/>
                        <a:t> </a:t>
                      </a:r>
                      <a:r>
                        <a:rPr lang="bn-IN" sz="2000" baseline="0" dirty="0" smtClean="0">
                          <a:latin typeface="Nikosh" pitchFamily="2" charset="0"/>
                          <a:cs typeface="Nikosh" pitchFamily="2" charset="0"/>
                        </a:rPr>
                        <a:t>রুই মাছ </a:t>
                      </a:r>
                      <a:endParaRPr lang="en-US" sz="20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" pitchFamily="2" charset="0"/>
                          <a:cs typeface="Nikosh" pitchFamily="2" charset="0"/>
                        </a:rPr>
                        <a:t>টিক</a:t>
                      </a:r>
                      <a:r>
                        <a:rPr lang="bn-IN" sz="2000" baseline="0" dirty="0" smtClean="0">
                          <a:latin typeface="Nikosh" pitchFamily="2" charset="0"/>
                          <a:cs typeface="Nikosh" pitchFamily="2" charset="0"/>
                        </a:rPr>
                        <a:t>টিকি</a:t>
                      </a:r>
                      <a:r>
                        <a:rPr lang="bn-IN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" pitchFamily="2" charset="0"/>
                          <a:cs typeface="Nikosh" pitchFamily="2" charset="0"/>
                        </a:rPr>
                        <a:t>সোনা ব্যাঙ</a:t>
                      </a:r>
                      <a:r>
                        <a:rPr lang="bn-IN" sz="2000" baseline="0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endParaRPr lang="en-US" sz="20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" pitchFamily="2" charset="0"/>
                          <a:cs typeface="Nikosh" pitchFamily="2" charset="0"/>
                        </a:rPr>
                        <a:t>ইলিশ</a:t>
                      </a:r>
                      <a:r>
                        <a:rPr lang="bn-IN" sz="2000" baseline="0" dirty="0" smtClean="0">
                          <a:latin typeface="Nikosh" pitchFamily="2" charset="0"/>
                          <a:cs typeface="Nikosh" pitchFamily="2" charset="0"/>
                        </a:rPr>
                        <a:t> মাছ </a:t>
                      </a:r>
                      <a:endParaRPr lang="en-US" sz="20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" pitchFamily="2" charset="0"/>
                          <a:cs typeface="Nikosh" pitchFamily="2" charset="0"/>
                        </a:rPr>
                        <a:t>কুকু</a:t>
                      </a:r>
                      <a:r>
                        <a:rPr lang="bn-IN" sz="2000" baseline="0" dirty="0" smtClean="0">
                          <a:latin typeface="Nikosh" pitchFamily="2" charset="0"/>
                          <a:cs typeface="Nikosh" pitchFamily="2" charset="0"/>
                        </a:rPr>
                        <a:t>র </a:t>
                      </a:r>
                      <a:endParaRPr lang="en-US" sz="20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" pitchFamily="2" charset="0"/>
                          <a:cs typeface="Nikosh" pitchFamily="2" charset="0"/>
                        </a:rPr>
                        <a:t>মুর</a:t>
                      </a:r>
                      <a:r>
                        <a:rPr lang="bn-IN" sz="2000" baseline="0" dirty="0" smtClean="0">
                          <a:latin typeface="Nikosh" pitchFamily="2" charset="0"/>
                          <a:cs typeface="Nikosh" pitchFamily="2" charset="0"/>
                        </a:rPr>
                        <a:t>গি </a:t>
                      </a:r>
                      <a:endParaRPr lang="en-US" sz="20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" pitchFamily="2" charset="0"/>
                          <a:cs typeface="Nikosh" pitchFamily="2" charset="0"/>
                        </a:rPr>
                        <a:t>সাপ </a:t>
                      </a:r>
                      <a:endParaRPr lang="en-US" sz="20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800" dirty="0" smtClean="0">
                          <a:latin typeface="Nikosh" pitchFamily="2" charset="0"/>
                          <a:cs typeface="Nikosh" pitchFamily="2" charset="0"/>
                        </a:rPr>
                        <a:t>ছাগ</a:t>
                      </a:r>
                      <a:r>
                        <a:rPr lang="bn-IN" sz="1800" baseline="0" dirty="0" smtClean="0">
                          <a:latin typeface="Nikosh" pitchFamily="2" charset="0"/>
                          <a:cs typeface="Nikosh" pitchFamily="2" charset="0"/>
                        </a:rPr>
                        <a:t>ল </a:t>
                      </a:r>
                      <a:endParaRPr lang="en-US" sz="1800" dirty="0" smtClean="0">
                        <a:latin typeface="Nikosh" pitchFamily="2" charset="0"/>
                        <a:cs typeface="Nikosh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52263">
                <a:tc>
                  <a:txBody>
                    <a:bodyPr/>
                    <a:lstStyle/>
                    <a:p>
                      <a:r>
                        <a:rPr lang="bn-IN" sz="2000" u="sng" dirty="0" smtClean="0">
                          <a:latin typeface="Nikosh" pitchFamily="2" charset="0"/>
                          <a:cs typeface="Nikosh" pitchFamily="2" charset="0"/>
                        </a:rPr>
                        <a:t>দেহ</a:t>
                      </a:r>
                      <a:r>
                        <a:rPr lang="bn-IN" sz="2000" u="sng" baseline="0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bn-IN" sz="2000" u="sng" dirty="0" smtClean="0">
                          <a:latin typeface="Nikosh" pitchFamily="2" charset="0"/>
                          <a:cs typeface="Nikosh" pitchFamily="2" charset="0"/>
                        </a:rPr>
                        <a:t>আব</a:t>
                      </a:r>
                      <a:r>
                        <a:rPr lang="bn-IN" sz="2000" u="sng" baseline="0" dirty="0" smtClean="0">
                          <a:latin typeface="Nikosh" pitchFamily="2" charset="0"/>
                          <a:cs typeface="Nikosh" pitchFamily="2" charset="0"/>
                        </a:rPr>
                        <a:t>রক </a:t>
                      </a:r>
                    </a:p>
                    <a:p>
                      <a:r>
                        <a:rPr lang="bn-IN" sz="1800" baseline="0" dirty="0" smtClean="0">
                          <a:latin typeface="Nikosh" pitchFamily="2" charset="0"/>
                          <a:cs typeface="Nikosh" pitchFamily="2" charset="0"/>
                        </a:rPr>
                        <a:t>লোম আছে</a:t>
                      </a:r>
                    </a:p>
                    <a:p>
                      <a:r>
                        <a:rPr lang="bn-IN" sz="1800" baseline="0" dirty="0" smtClean="0">
                          <a:latin typeface="Nikosh" pitchFamily="2" charset="0"/>
                          <a:cs typeface="Nikosh" pitchFamily="2" charset="0"/>
                        </a:rPr>
                        <a:t>পালক আছে</a:t>
                      </a:r>
                    </a:p>
                    <a:p>
                      <a:r>
                        <a:rPr lang="bn-IN" sz="1800" baseline="0" dirty="0" smtClean="0">
                          <a:latin typeface="Nikosh" pitchFamily="2" charset="0"/>
                          <a:cs typeface="Nikosh" pitchFamily="2" charset="0"/>
                        </a:rPr>
                        <a:t>আঁইশ আছে </a:t>
                      </a:r>
                    </a:p>
                    <a:p>
                      <a:r>
                        <a:rPr lang="bn-IN" sz="1800" baseline="0" dirty="0" smtClean="0">
                          <a:latin typeface="Nikosh" pitchFamily="2" charset="0"/>
                          <a:cs typeface="Nikosh" pitchFamily="2" charset="0"/>
                        </a:rPr>
                        <a:t>কিছুই নেই    </a:t>
                      </a:r>
                      <a:endParaRPr lang="en-US" sz="1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3710">
                <a:tc>
                  <a:txBody>
                    <a:bodyPr/>
                    <a:lstStyle/>
                    <a:p>
                      <a:r>
                        <a:rPr lang="bn-IN" sz="2000" u="sng" dirty="0" smtClean="0">
                          <a:latin typeface="Nikosh" pitchFamily="2" charset="0"/>
                          <a:cs typeface="Nikosh" pitchFamily="2" charset="0"/>
                        </a:rPr>
                        <a:t>উপাঙ্গ</a:t>
                      </a:r>
                      <a:r>
                        <a:rPr lang="bn-IN" sz="2000" u="sng" baseline="0" dirty="0" smtClean="0">
                          <a:latin typeface="Nikosh" pitchFamily="2" charset="0"/>
                          <a:cs typeface="Nikosh" pitchFamily="2" charset="0"/>
                        </a:rPr>
                        <a:t>সমূহ </a:t>
                      </a:r>
                    </a:p>
                    <a:p>
                      <a:r>
                        <a:rPr lang="bn-IN" sz="2000" baseline="0" dirty="0" smtClean="0">
                          <a:latin typeface="Nikosh" pitchFamily="2" charset="0"/>
                          <a:cs typeface="Nikosh" pitchFamily="2" charset="0"/>
                        </a:rPr>
                        <a:t>ডানা আছে</a:t>
                      </a:r>
                    </a:p>
                    <a:p>
                      <a:r>
                        <a:rPr lang="bn-IN" sz="2000" baseline="0" dirty="0" smtClean="0">
                          <a:latin typeface="Nikosh" pitchFamily="2" charset="0"/>
                          <a:cs typeface="Nikosh" pitchFamily="2" charset="0"/>
                        </a:rPr>
                        <a:t>পা আছে</a:t>
                      </a:r>
                    </a:p>
                    <a:p>
                      <a:r>
                        <a:rPr lang="bn-IN" sz="2000" baseline="0" dirty="0" smtClean="0">
                          <a:latin typeface="Nikosh" pitchFamily="2" charset="0"/>
                          <a:cs typeface="Nikosh" pitchFamily="2" charset="0"/>
                        </a:rPr>
                        <a:t>কিছুই নেই </a:t>
                      </a:r>
                      <a:endParaRPr lang="en-US" sz="20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0091">
                <a:tc>
                  <a:txBody>
                    <a:bodyPr/>
                    <a:lstStyle/>
                    <a:p>
                      <a:r>
                        <a:rPr lang="bn-IN" sz="2000" u="sng" dirty="0" smtClean="0">
                          <a:latin typeface="Nikosh" pitchFamily="2" charset="0"/>
                          <a:cs typeface="Nikosh" pitchFamily="2" charset="0"/>
                        </a:rPr>
                        <a:t>মুখ</a:t>
                      </a:r>
                      <a:r>
                        <a:rPr lang="bn-IN" sz="2000" u="sng" baseline="0" dirty="0" smtClean="0">
                          <a:latin typeface="Nikosh" pitchFamily="2" charset="0"/>
                          <a:cs typeface="Nikosh" pitchFamily="2" charset="0"/>
                        </a:rPr>
                        <a:t>-গহবর</a:t>
                      </a:r>
                    </a:p>
                    <a:p>
                      <a:r>
                        <a:rPr lang="bn-IN" sz="2000" baseline="0" dirty="0" smtClean="0">
                          <a:latin typeface="Nikosh" pitchFamily="2" charset="0"/>
                          <a:cs typeface="Nikosh" pitchFamily="2" charset="0"/>
                        </a:rPr>
                        <a:t>সহজে দাঁত দেখা যায় </a:t>
                      </a:r>
                    </a:p>
                    <a:p>
                      <a:r>
                        <a:rPr lang="bn-IN" sz="2000" baseline="0" dirty="0" smtClean="0">
                          <a:latin typeface="Nikosh" pitchFamily="2" charset="0"/>
                          <a:cs typeface="Nikosh" pitchFamily="2" charset="0"/>
                        </a:rPr>
                        <a:t>দাঁত ছোট </a:t>
                      </a:r>
                    </a:p>
                    <a:p>
                      <a:r>
                        <a:rPr lang="bn-IN" sz="2000" baseline="0" dirty="0" smtClean="0">
                          <a:latin typeface="Nikosh" pitchFamily="2" charset="0"/>
                          <a:cs typeface="Nikosh" pitchFamily="2" charset="0"/>
                        </a:rPr>
                        <a:t>দাঁত নেই </a:t>
                      </a:r>
                      <a:endParaRPr lang="en-US" sz="20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23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239485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নমূনা ছক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17526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latin typeface="Nikosh" pitchFamily="2" charset="0"/>
                <a:cs typeface="Nikosh" pitchFamily="2" charset="0"/>
              </a:rPr>
              <a:t>দলগত কাজ </a:t>
            </a:r>
            <a:endParaRPr lang="en-US" sz="3600" b="1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5372" y="2921559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স্লাইডের নমূনা ছকটি খাতায় এঁকে নিয়ে পূরণ কর। প্রতিটি প্রাণীর নিচে তিনটি বৈশিষ্ট্যের যেকোন একটিতে টিক চিহ্ন দাও।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28600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90800" y="544286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latin typeface="Nikosh" pitchFamily="2" charset="0"/>
                <a:cs typeface="Nikosh" pitchFamily="2" charset="0"/>
              </a:rPr>
              <a:t>মূল্যায়ন </a:t>
            </a:r>
            <a:endParaRPr lang="en-US" sz="3600" b="1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6764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১। কোন প্রাণী সবচেয়ে বুদ্ধিমান?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286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২। কোন প্রাণীর দেহে একটি মাত্র ছিদ্র থাকে?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037116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৩। মেরুদন্ডী প্রাণী কয়ভাগে বিভক্ত এবং কী কী ?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28600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41046" y="438834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3600" b="1" u="sng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C:\Users\i\Desktop\download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55182"/>
            <a:ext cx="1741715" cy="174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\Desktop\images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55182"/>
            <a:ext cx="27527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76400" y="3196897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চিত্র-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A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(চিংড়ি )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3196897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চিত্র-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B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(ইলিশ মাছ)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4114800"/>
            <a:ext cx="685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(ক) মেরুদন্ডী ও অমেরুদন্ডী প্রাণী কাকে বলে?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(খ) কুনো ব্যাঙকে উভচর প্রাণী বলা হয় কেন? ব্যাখ্যা কর।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(গ)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A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B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 চিত্রের প্রাণীর পার্থক্য লিখ।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(ঘ) আমাদের জীবনে  প্রাণীর প্রয়োজনীয়তা আলোচনা কর।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28600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:\Users\i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7481892" cy="639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4600" y="3124200"/>
            <a:ext cx="4648200" cy="11430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ধন্যবাদ </a:t>
            </a:r>
            <a:endParaRPr lang="en-US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28600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38400" y="68579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পরিচিতি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394857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দেলওয়ারা বেগম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সহকারি শিক্ষক (বি,এসসি)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আলতাদীঘি স্নাতক মাদ্রাসা,শেরপুর, বগুড়া।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মোবাইল নং- ০১৭২৮২৪৭৯১০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ই-মেইল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delwara1979@gmail.com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D:\Image\69413891_410833392902020_5683957606402490368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372" y="2838451"/>
            <a:ext cx="1531256" cy="11484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86400" y="2405743"/>
            <a:ext cx="327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শ্রেণিঃ৬ষ্ট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বিষয়ঃ বিজ্ঞান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অধ্যায়ঃ ২য়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পাঠঃ ৮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সময়ঃ ৪৫ মিনিট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তারিখঃ ১৯/০১/২০২০ ইং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28600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i\Desktop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i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14" y="3970761"/>
            <a:ext cx="2177495" cy="172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i\Desktop\download (1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917" y="1992431"/>
            <a:ext cx="2361339" cy="176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i\Desktop\download (1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918" y="3358826"/>
            <a:ext cx="2361338" cy="176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7400" y="304455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u="sng" dirty="0" smtClean="0">
                <a:latin typeface="Nikosh" pitchFamily="2" charset="0"/>
                <a:cs typeface="Nikosh" pitchFamily="2" charset="0"/>
              </a:rPr>
              <a:t>চিত্রে কী কী  দেখতে পাচ্ছো? </a:t>
            </a:r>
            <a:endParaRPr lang="en-US" sz="36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3314" y="2064450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গরু, ছাগল, মুরগি,কেঁচো, প্রজাপতি।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3314" y="3237937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এগুলোকে কী বলা হয়?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3959875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প্রাণী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617029" y="542410"/>
            <a:ext cx="3101227" cy="1295400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কি ধরনের প্রাণী?  </a:t>
            </a:r>
            <a:endParaRPr lang="en-US" sz="28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22514" y="627620"/>
            <a:ext cx="3276600" cy="1124980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কি ধরনের প্রাণী? </a:t>
            </a:r>
            <a:endParaRPr lang="en-US" sz="28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171" y="5791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মেরুদন্ডী প্রাণী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5427365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অমেরুদন্ডী প্রাণী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" grpId="1"/>
      <p:bldP spid="6" grpId="0"/>
      <p:bldP spid="6" grpId="1"/>
      <p:bldP spid="7" grpId="0"/>
      <p:bldP spid="7" grpId="1"/>
      <p:bldP spid="8" grpId="0" animBg="1"/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28600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0200" y="9144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3500" y="3105834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মেরুদন্ডী ও অমেরুদন্ডী প্রাণী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06829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1295399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পাঠ শেষে শিক্ষার্থীরা..................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3196" y="2340431"/>
            <a:ext cx="6479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১। মেরুদন্ডী ও অমেরুদন্ডী প্রাণীর সংজ্ঞা বলতে পারবে;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3195" y="2957389"/>
            <a:ext cx="64798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২। মেরুদন্ডী ও অমেরুদন্ডী প্রাণীর বৈশিষ্ট্য ব্যাখ্যা করতে পারবে;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94082" y="3929431"/>
            <a:ext cx="6240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৩। মেরুদন্ডী প্রাণীর শ্রেণী বিভাগ করতে পারবে।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28600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28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          </a:t>
            </a:r>
            <a:endParaRPr lang="en-US" sz="28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1714" y="685799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latin typeface="Nikosh" pitchFamily="2" charset="0"/>
                <a:cs typeface="Nikosh" pitchFamily="2" charset="0"/>
              </a:rPr>
              <a:t>একক</a:t>
            </a:r>
            <a:r>
              <a:rPr lang="bn-IN" sz="3600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3600" b="1" u="sng" dirty="0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bn-IN" sz="3600" u="sng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36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2536371"/>
            <a:ext cx="600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মেরুদন্ডী ও অমেরুদন্ডী প্রাণী কাকে বলে?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40386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যে সকল প্রাণীর ঘাড় থেকে শুরু করে কোমরের শেষ পর্যন্ত পিঠের মাঝখান বরাবর শক্ত লম্বা হাড়ের দন্ড নেই  তাদেরকে  অমেরুদন্ডী প্রাণী বলে।যেমন-  মাছি । 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4900" y="22860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যে সকল প্রাণীর ঘাড় থেকে শুরু করে কোমরের শেষ পর্যন্ত পিঠের মাঝখান বরাবর শক্ত লম্বা হাড়ের দন্ড আছে তাদেরকে মেরুদন্ডী প্রাণী বলে।যেমন-  মানুষ।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28600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57403"/>
              </p:ext>
            </p:extLst>
          </p:nvPr>
        </p:nvGraphicFramePr>
        <p:xfrm>
          <a:off x="761999" y="990600"/>
          <a:ext cx="7391401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755"/>
                <a:gridCol w="2384323"/>
                <a:gridCol w="2384323"/>
              </a:tblGrid>
              <a:tr h="607818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" pitchFamily="2" charset="0"/>
                          <a:cs typeface="Nikosh" pitchFamily="2" charset="0"/>
                        </a:rPr>
                        <a:t>প্রাণী </a:t>
                      </a:r>
                      <a:endParaRPr lang="en-US" sz="2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" pitchFamily="2" charset="0"/>
                          <a:cs typeface="Nikosh" pitchFamily="2" charset="0"/>
                        </a:rPr>
                        <a:t>মেরুদ</a:t>
                      </a:r>
                      <a:r>
                        <a:rPr lang="bn-IN" sz="2800" baseline="0" dirty="0" smtClean="0">
                          <a:latin typeface="Nikosh" pitchFamily="2" charset="0"/>
                          <a:cs typeface="Nikosh" pitchFamily="2" charset="0"/>
                        </a:rPr>
                        <a:t>ন্ডী প্রাণী </a:t>
                      </a:r>
                      <a:endParaRPr lang="en-US" sz="2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" pitchFamily="2" charset="0"/>
                          <a:cs typeface="Nikosh" pitchFamily="2" charset="0"/>
                        </a:rPr>
                        <a:t>অমে</a:t>
                      </a:r>
                      <a:r>
                        <a:rPr lang="bn-IN" sz="2800" baseline="0" dirty="0" smtClean="0">
                          <a:latin typeface="Nikosh" pitchFamily="2" charset="0"/>
                          <a:cs typeface="Nikosh" pitchFamily="2" charset="0"/>
                        </a:rPr>
                        <a:t>রুদন্ডী প্রাণী </a:t>
                      </a:r>
                      <a:endParaRPr lang="en-US" sz="28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</a:tr>
              <a:tr h="13954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5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0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89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Users\i\Desktop\download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92" y="3252053"/>
            <a:ext cx="1682930" cy="95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i\Desktop\download (1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562" y="3252053"/>
            <a:ext cx="1600200" cy="119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i\Desktop\download (1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824" y="4508393"/>
            <a:ext cx="2013603" cy="104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i\Desktop\download (1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824" y="4431072"/>
            <a:ext cx="1905676" cy="98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i\Desktop\download (9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45" y="1583617"/>
            <a:ext cx="1981200" cy="131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75784" y="2286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নিচের প্রাণীগুলো কে কোন শ্রেণীর তা বলার চেষ্টা করো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127" name="Picture 7" descr="C:\Users\i\Desktop\download (2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45" y="1656717"/>
            <a:ext cx="2086233" cy="117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ction Button: Help 7">
            <a:hlinkClick r:id="" action="ppaction://noaction" highlightClick="1"/>
          </p:cNvPr>
          <p:cNvSpPr/>
          <p:nvPr/>
        </p:nvSpPr>
        <p:spPr>
          <a:xfrm>
            <a:off x="2754213" y="2254040"/>
            <a:ext cx="533400" cy="369332"/>
          </a:xfrm>
          <a:prstGeom prst="actionButtonHelp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Action Button: Help 15">
            <a:hlinkClick r:id="" action="ppaction://noaction" highlightClick="1"/>
          </p:cNvPr>
          <p:cNvSpPr/>
          <p:nvPr/>
        </p:nvSpPr>
        <p:spPr>
          <a:xfrm>
            <a:off x="2509284" y="3691317"/>
            <a:ext cx="533400" cy="369332"/>
          </a:xfrm>
          <a:prstGeom prst="actionButtonHelp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Action Button: Help 16">
            <a:hlinkClick r:id="" action="ppaction://noaction" highlightClick="1"/>
          </p:cNvPr>
          <p:cNvSpPr/>
          <p:nvPr/>
        </p:nvSpPr>
        <p:spPr>
          <a:xfrm>
            <a:off x="2705100" y="4932093"/>
            <a:ext cx="533400" cy="369332"/>
          </a:xfrm>
          <a:prstGeom prst="actionButtonHelp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Action Button: Help 17">
            <a:hlinkClick r:id="" action="ppaction://noaction" highlightClick="1"/>
          </p:cNvPr>
          <p:cNvSpPr/>
          <p:nvPr/>
        </p:nvSpPr>
        <p:spPr>
          <a:xfrm>
            <a:off x="2795378" y="2069374"/>
            <a:ext cx="533400" cy="369332"/>
          </a:xfrm>
          <a:prstGeom prst="actionButtonHelp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ction Button: Help 18">
            <a:hlinkClick r:id="" action="ppaction://noaction" highlightClick="1"/>
          </p:cNvPr>
          <p:cNvSpPr/>
          <p:nvPr/>
        </p:nvSpPr>
        <p:spPr>
          <a:xfrm>
            <a:off x="2705100" y="4698747"/>
            <a:ext cx="533400" cy="369332"/>
          </a:xfrm>
          <a:prstGeom prst="actionButtonHelp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Action Button: Help 19">
            <a:hlinkClick r:id="" action="ppaction://noaction" highlightClick="1"/>
          </p:cNvPr>
          <p:cNvSpPr/>
          <p:nvPr/>
        </p:nvSpPr>
        <p:spPr>
          <a:xfrm>
            <a:off x="2534121" y="3820214"/>
            <a:ext cx="533400" cy="369332"/>
          </a:xfrm>
          <a:prstGeom prst="actionButtonHelp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7084 0.0062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55052 -0.2254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17" y="-1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52917 -0.17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58" y="-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26077 -0.0113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38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25 -0.01112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0.5599 0.38403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86" y="1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8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23157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i\Desktop\download (2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88" y="4114800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\Desktop\download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7" y="13716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77936" y="1371600"/>
            <a:ext cx="533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অমেরুদন্ডী প্রাণীদের মেরুদন্ড নেই, এদের দেহের ভেতরে  কঙ্কাল থাকে না, চোখ সরল প্রকৃতির বা একটি চোখের মধ্যে অনেকগুলো চোখ থাকে যা পুঞ্জাক্ষি।এদের লেজ নেই। অ্যামিবা খুবই ছোট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অমেরুদন্ডী প্রাণী যা খালি চোখে  দেখা যায় না।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30" name="Picture 6" descr="C:\Users\i\Desktop\transparent-worms-15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7105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09800" y="38099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u="sng" dirty="0" smtClean="0">
                <a:latin typeface="Nikosh" pitchFamily="2" charset="0"/>
                <a:cs typeface="Nikosh" pitchFamily="2" charset="0"/>
              </a:rPr>
              <a:t>অমেরুদন্ডী প্রাণীর বৈশষ্ট্য </a:t>
            </a:r>
            <a:endParaRPr lang="en-US" sz="36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82736" y="2494984"/>
            <a:ext cx="472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কেচোঁ, জোকঁ একদলভুক্ত অমেরুদন্ডী প্রাণী,এদের দেহ অনেকগুলো খন্ডে বিভক্ত থাকে।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31" name="Picture 7" descr="C:\Users\i\Desktop\download (2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27823"/>
            <a:ext cx="2895600" cy="162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i\Desktop\download (25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60714"/>
            <a:ext cx="3574263" cy="161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295400" y="3114675"/>
            <a:ext cx="6811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শামুক ও ঝিনুক আরেক দলভুক্ত প্রাণী, এদের দেহে খন্ডে খন্ডে বিভক্ত নয় এবং দেহ সাধারণত শক্ত খোলসে আবৃত থাকে।এদের পা গুলো মাংসল।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171272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নিচের ছবিগুলো দেখ এবং এদের বৈশিষ্ট্য বলার চেষ্টা কর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33" name="Picture 9" descr="C:\Users\i\Desktop\download (23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064" y="1315881"/>
            <a:ext cx="2925536" cy="21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i\Desktop\download (12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021" y="1360714"/>
            <a:ext cx="2852442" cy="213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i\Desktop\download (26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82487"/>
            <a:ext cx="2380421" cy="213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295400" y="4114800"/>
            <a:ext cx="7116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এরা পতঙ্গ দলভুক্ত অমেরুদন্ডী প্রাণী। পৃথিবীতে পতঙ্গ শ্রেণিভুক্ত প্রাণীদের সংখ্যা সবচেয়ে বেশি।এদের দেহ তিনটি অংশে বিভক্ত যথা- মস্তক, বক্ষ, উদার।এদের সন্ধিযুক্ত পা ও পুঞ্জাক্ষি থাকে।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04900" y="1326768"/>
            <a:ext cx="3524159" cy="2733603"/>
            <a:chOff x="1104900" y="1326768"/>
            <a:chExt cx="3524159" cy="2733603"/>
          </a:xfrm>
        </p:grpSpPr>
        <p:pic>
          <p:nvPicPr>
            <p:cNvPr id="1036" name="Picture 12" descr="C:\Users\i\Desktop\download (22).jp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982" y="1326768"/>
              <a:ext cx="3278077" cy="21814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104900" y="3537151"/>
              <a:ext cx="2819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জেলী মাছ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853668" y="1417420"/>
            <a:ext cx="3558268" cy="2669740"/>
            <a:chOff x="4853668" y="1417420"/>
            <a:chExt cx="3558268" cy="2669740"/>
          </a:xfrm>
        </p:grpSpPr>
        <p:pic>
          <p:nvPicPr>
            <p:cNvPr id="1037" name="Picture 13" descr="C:\Users\i\Desktop\download (24).jp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0" y="1417420"/>
              <a:ext cx="3535136" cy="2101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4853668" y="3563940"/>
              <a:ext cx="3314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প্রবালকীট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48368" y="4222402"/>
            <a:ext cx="8062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এদের দেহের ভিতর একটা ফাঁপা গহবর বা সিলেন্টেরন থাকে।এদের দেহে একটি মাত্র ছিদ্র থাকে।এই ছিদ্রপথে এরা খাদ্য গ্রহণ করে আবার বর্জ্য পদার্থ বের করে দেয়।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0886"/>
            <a:ext cx="9144000" cy="6847114"/>
          </a:xfrm>
          <a:prstGeom prst="frame">
            <a:avLst>
              <a:gd name="adj1" fmla="val 370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228600"/>
            <a:ext cx="8686800" cy="64008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i\Desktop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4" y="1179739"/>
            <a:ext cx="1647825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\Desktop\images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04" y="1752600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\Desktop\download (2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51514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381000"/>
            <a:ext cx="8077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এবার বলার চেষ্টা কর  মেরুদন্ডী প্রাণীর কী কী বৈশিষ্ট্য থাকতে পারে।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905000"/>
            <a:ext cx="3733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এদের মেরুদন্ড আছে।দেহের ভিতর  কঙ্কাল থাকে।পাখনা বা দুজোড়া পা থাকে।চোখ সরল প্রকৃতির।মানুষ ছাড়া সকল মেরুদন্ডী প্রাণীর লেজ থাকে। এরা ফুলকা বা ফুসফুসের সাহায্যে শ্বাসকার্য চালায়।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788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</cp:lastModifiedBy>
  <cp:revision>62</cp:revision>
  <dcterms:created xsi:type="dcterms:W3CDTF">2006-08-16T00:00:00Z</dcterms:created>
  <dcterms:modified xsi:type="dcterms:W3CDTF">2020-01-23T14:40:33Z</dcterms:modified>
</cp:coreProperties>
</file>