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42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183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9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00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9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6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4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4B1F8-646E-4BC5-A8FF-30F320E54652}" type="datetimeFigureOut">
              <a:rPr lang="en-US" smtClean="0"/>
              <a:t>23/1/2020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FC692E-0D06-4F61-B57A-92BC4677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42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0"/>
            <a:ext cx="6232208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chemeClr val="bg1"/>
                </a:solidFill>
              </a:rPr>
              <a:t>স্বাগতম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770"/>
            <a:ext cx="9144000" cy="52692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4765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525780"/>
            <a:ext cx="5417820" cy="707886"/>
          </a:xfrm>
          <a:prstGeom prst="rect">
            <a:avLst/>
          </a:prstGeom>
          <a:solidFill>
            <a:srgbClr val="3399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</a:rPr>
              <a:t>মূল্যায়ন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0210" y="2240280"/>
            <a:ext cx="6160770" cy="249299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</a:rPr>
              <a:t>১। প্রশ্নঃ সালফার ডাইঅক্সাইড এর গন্ধ কেমন।</a:t>
            </a:r>
          </a:p>
          <a:p>
            <a:r>
              <a:rPr lang="bn-BD" sz="2400" dirty="0" smtClean="0">
                <a:solidFill>
                  <a:schemeClr val="bg1"/>
                </a:solidFill>
              </a:rPr>
              <a:t>২। প্রশ্নঃ প্রজ্বলিত শিখা দেখা যায় কোন বিক্রিয়ায়।</a:t>
            </a:r>
          </a:p>
          <a:p>
            <a:r>
              <a:rPr lang="bn-BD" sz="2400" dirty="0" smtClean="0">
                <a:solidFill>
                  <a:schemeClr val="bg1"/>
                </a:solidFill>
              </a:rPr>
              <a:t>৩। প্রশ্নঃ মৌল ও যৌগ স্থান পরিবর্তন করে </a:t>
            </a:r>
            <a:r>
              <a:rPr lang="bn-BD" sz="2400" dirty="0">
                <a:solidFill>
                  <a:schemeClr val="bg1"/>
                </a:solidFill>
              </a:rPr>
              <a:t>কোন বিক্রিয়ায়</a:t>
            </a:r>
            <a:r>
              <a:rPr lang="bn-BD" sz="2400" dirty="0" smtClean="0">
                <a:solidFill>
                  <a:schemeClr val="bg1"/>
                </a:solidFill>
              </a:rPr>
              <a:t>।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৪৷ </a:t>
            </a:r>
            <a:r>
              <a:rPr lang="en-US" sz="3600" dirty="0" err="1" smtClean="0">
                <a:solidFill>
                  <a:schemeClr val="bg1"/>
                </a:solidFill>
              </a:rPr>
              <a:t>প্রশ্নঃ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চুনা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পাথর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এর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সংকেত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বলো</a:t>
            </a:r>
            <a:r>
              <a:rPr lang="en-US" sz="3600" dirty="0" smtClean="0">
                <a:solidFill>
                  <a:schemeClr val="bg1"/>
                </a:solidFill>
              </a:rPr>
              <a:t>৷</a:t>
            </a:r>
            <a:endParaRPr lang="bn-BD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85750"/>
            <a:ext cx="512064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</a:rPr>
              <a:t>বাড়ির কাজ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45" y="1213316"/>
            <a:ext cx="3839845" cy="287455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028700" y="4434840"/>
            <a:ext cx="7246620" cy="240065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70C0"/>
                </a:solidFill>
              </a:rPr>
              <a:t>বিক্রিয়া নিম্নরুপঃ</a:t>
            </a:r>
            <a:endParaRPr lang="bn-BD" sz="2400" b="1" dirty="0" smtClean="0">
              <a:solidFill>
                <a:srgbClr val="FF00FF"/>
              </a:solidFill>
            </a:endParaRPr>
          </a:p>
          <a:p>
            <a:r>
              <a:rPr lang="bn-BD" sz="2000" dirty="0" smtClean="0">
                <a:solidFill>
                  <a:srgbClr val="FF00FF"/>
                </a:solidFill>
              </a:rPr>
              <a:t>আয়রন (লোহা) + কপার সালফেট = ফেরাস সালফেট + কপার</a:t>
            </a:r>
          </a:p>
          <a:p>
            <a:endParaRPr lang="bn-BD" sz="2000" dirty="0" smtClean="0">
              <a:solidFill>
                <a:srgbClr val="FF00FF"/>
              </a:solidFill>
            </a:endParaRPr>
          </a:p>
          <a:p>
            <a:endParaRPr lang="bn-BD" sz="2000" dirty="0">
              <a:solidFill>
                <a:schemeClr val="bg1"/>
              </a:solidFill>
            </a:endParaRPr>
          </a:p>
          <a:p>
            <a:r>
              <a:rPr lang="bn-BD" sz="2400" dirty="0" smtClean="0">
                <a:solidFill>
                  <a:schemeClr val="bg1"/>
                </a:solidFill>
              </a:rPr>
              <a:t>উপরোক্ত বিক্রিয়ায় কোন মৌল ও যৌগের প্রতিস্থাপন ঘটে এবং কেন – ব্যাখ্যা কর।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1580" y="507492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Fe  </a:t>
            </a:r>
            <a:r>
              <a:rPr lang="bn-BD" sz="2000" dirty="0" smtClean="0">
                <a:solidFill>
                  <a:srgbClr val="FF00FF"/>
                </a:solidFill>
              </a:rPr>
              <a:t>                   </a:t>
            </a:r>
            <a:r>
              <a:rPr lang="en-US" sz="2000" dirty="0" smtClean="0">
                <a:solidFill>
                  <a:srgbClr val="FF00FF"/>
                </a:solidFill>
              </a:rPr>
              <a:t>CuSO</a:t>
            </a:r>
            <a:r>
              <a:rPr lang="en-US" sz="2000" baseline="-25000" dirty="0" smtClean="0">
                <a:solidFill>
                  <a:srgbClr val="FF00FF"/>
                </a:solidFill>
              </a:rPr>
              <a:t>4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bn-BD" sz="2000" dirty="0" smtClean="0">
                <a:solidFill>
                  <a:srgbClr val="FF00FF"/>
                </a:solidFill>
              </a:rPr>
              <a:t>           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bn-BD" sz="2000" dirty="0" smtClean="0">
                <a:solidFill>
                  <a:srgbClr val="FF00FF"/>
                </a:solidFill>
              </a:rPr>
              <a:t>  </a:t>
            </a:r>
            <a:r>
              <a:rPr lang="en-US" sz="2000" dirty="0" smtClean="0">
                <a:solidFill>
                  <a:srgbClr val="FF00FF"/>
                </a:solidFill>
              </a:rPr>
              <a:t>FeSO</a:t>
            </a:r>
            <a:r>
              <a:rPr lang="en-US" sz="2000" baseline="-25000" dirty="0" smtClean="0">
                <a:solidFill>
                  <a:srgbClr val="FF00FF"/>
                </a:solidFill>
              </a:rPr>
              <a:t>4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bn-BD" sz="2000" dirty="0" smtClean="0">
                <a:solidFill>
                  <a:srgbClr val="FF00FF"/>
                </a:solidFill>
              </a:rPr>
              <a:t>       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bn-BD" sz="2000" dirty="0" smtClean="0">
                <a:solidFill>
                  <a:srgbClr val="FF00FF"/>
                </a:solidFill>
              </a:rPr>
              <a:t>    </a:t>
            </a:r>
            <a:r>
              <a:rPr lang="en-US" sz="2000" dirty="0" smtClean="0">
                <a:solidFill>
                  <a:srgbClr val="FF00FF"/>
                </a:solidFill>
              </a:rPr>
              <a:t>Cu</a:t>
            </a:r>
            <a:endParaRPr lang="en-US" sz="2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8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660" y="4777740"/>
            <a:ext cx="781812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9600" dirty="0" smtClean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</a:rPr>
              <a:t>ধ</a:t>
            </a:r>
            <a:r>
              <a:rPr lang="en-US" sz="9600" dirty="0" err="1" smtClean="0">
                <a:solidFill>
                  <a:schemeClr val="bg1"/>
                </a:solidFill>
              </a:rPr>
              <a:t>ন্যবাদ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495" y="731521"/>
            <a:ext cx="5366385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bg1"/>
                </a:solidFill>
              </a:rPr>
              <a:t>শিক্ষক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পরিচিতি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2665920"/>
            <a:ext cx="2114549" cy="2684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Left-Right Arrow 5"/>
          <p:cNvSpPr/>
          <p:nvPr/>
        </p:nvSpPr>
        <p:spPr>
          <a:xfrm>
            <a:off x="2308860" y="3669030"/>
            <a:ext cx="960120" cy="6057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26130" y="2663190"/>
            <a:ext cx="5474970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chemeClr val="bg1"/>
                </a:solidFill>
                <a:cs typeface="+mj-cs"/>
              </a:rPr>
              <a:t>মোঃ আমিরুল </a:t>
            </a:r>
            <a:r>
              <a:rPr lang="bn-BD" sz="2800" dirty="0" smtClean="0">
                <a:solidFill>
                  <a:schemeClr val="bg1"/>
                </a:solidFill>
                <a:cs typeface="+mj-cs"/>
              </a:rPr>
              <a:t>ইসলাম </a:t>
            </a:r>
            <a:r>
              <a:rPr lang="bn-BD" sz="2800" dirty="0">
                <a:solidFill>
                  <a:schemeClr val="bg1"/>
                </a:solidFill>
                <a:cs typeface="+mj-cs"/>
              </a:rPr>
              <a:t>বাবুল</a:t>
            </a:r>
          </a:p>
          <a:p>
            <a:pPr algn="ctr"/>
            <a:r>
              <a:rPr lang="bn-BD" sz="2800" dirty="0">
                <a:solidFill>
                  <a:schemeClr val="bg1"/>
                </a:solidFill>
                <a:cs typeface="+mj-cs"/>
              </a:rPr>
              <a:t>সহকারি শিক্ষক (বিজ্ঞান)</a:t>
            </a:r>
            <a:endParaRPr lang="en-US" sz="2800" dirty="0">
              <a:solidFill>
                <a:schemeClr val="bg1"/>
              </a:solidFill>
              <a:cs typeface="+mj-cs"/>
            </a:endParaRPr>
          </a:p>
          <a:p>
            <a:pPr algn="ctr"/>
            <a:r>
              <a:rPr lang="bn-BD" sz="2800" dirty="0">
                <a:solidFill>
                  <a:schemeClr val="bg1"/>
                </a:solidFill>
                <a:cs typeface="+mj-cs"/>
              </a:rPr>
              <a:t>সুজাবাদ উত্তর পাড়া দাখিল মাদরাসা,</a:t>
            </a:r>
          </a:p>
          <a:p>
            <a:pPr algn="ctr"/>
            <a:r>
              <a:rPr lang="bn-BD" sz="2800" dirty="0">
                <a:solidFill>
                  <a:schemeClr val="bg1"/>
                </a:solidFill>
                <a:cs typeface="+mj-cs"/>
              </a:rPr>
              <a:t>মাদলা, শাজাহানপুর, বগুড়া।</a:t>
            </a:r>
          </a:p>
          <a:p>
            <a:pPr algn="ctr"/>
            <a:r>
              <a:rPr lang="bn-BD" sz="2800" dirty="0">
                <a:solidFill>
                  <a:schemeClr val="bg1"/>
                </a:solidFill>
                <a:cs typeface="+mj-cs"/>
              </a:rPr>
              <a:t>মোবাইলঃ ০১৭১৮-৯৪৫১৭০</a:t>
            </a:r>
          </a:p>
        </p:txBody>
      </p:sp>
    </p:spTree>
    <p:extLst>
      <p:ext uri="{BB962C8B-B14F-4D97-AF65-F5344CB8AC3E}">
        <p14:creationId xmlns:p14="http://schemas.microsoft.com/office/powerpoint/2010/main" val="252995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5870" y="822960"/>
            <a:ext cx="637794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bg1"/>
                </a:solidFill>
              </a:rPr>
              <a:t>পাঠ পরিকল্পনা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672084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</a:rPr>
              <a:t>বিষয়ঃ বিজ্ঞান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</a:rPr>
              <a:t>শ্রেণিঃ দাখিল ৮ম শ্রেণি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</a:rPr>
              <a:t>অধ্যায়ঃ অষ্টম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</a:rPr>
              <a:t>আলোচ্য বিষয়ঃ রাসায়নিক বিক্রিয়া</a:t>
            </a:r>
          </a:p>
        </p:txBody>
      </p:sp>
    </p:spTree>
    <p:extLst>
      <p:ext uri="{BB962C8B-B14F-4D97-AF65-F5344CB8AC3E}">
        <p14:creationId xmlns:p14="http://schemas.microsoft.com/office/powerpoint/2010/main" val="1400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7310" y="960120"/>
            <a:ext cx="610362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bg1"/>
                </a:solidFill>
              </a:rPr>
              <a:t>শিখন ফল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8680" y="2971800"/>
            <a:ext cx="7292340" cy="249299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</a:rPr>
              <a:t>#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bn-BD" sz="3600" dirty="0" smtClean="0">
                <a:solidFill>
                  <a:schemeClr val="bg1"/>
                </a:solidFill>
              </a:rPr>
              <a:t>বিভিন্ন প্রকার রাসায়নিক বিক্রিয়া ব্যাখ্যা করতে পারবে।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•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bn-BD" sz="2800" dirty="0" smtClean="0">
                <a:solidFill>
                  <a:schemeClr val="bg1"/>
                </a:solidFill>
              </a:rPr>
              <a:t>পাঠ ৫ – সংযোজন বিক্রিয়া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•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bn-BD" sz="2800" dirty="0" smtClean="0">
                <a:solidFill>
                  <a:schemeClr val="bg1"/>
                </a:solidFill>
              </a:rPr>
              <a:t>পাঠ ৬ ও ৭ – দহন বিক্রিয়া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•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bn-BD" sz="2800" dirty="0" smtClean="0">
                <a:solidFill>
                  <a:schemeClr val="bg1"/>
                </a:solidFill>
              </a:rPr>
              <a:t>পাঠ ৮ ও ৯ – প্রতিস্থাপন ও বিযোজন বিক্রিয়া</a:t>
            </a:r>
          </a:p>
        </p:txBody>
      </p:sp>
    </p:spTree>
    <p:extLst>
      <p:ext uri="{BB962C8B-B14F-4D97-AF65-F5344CB8AC3E}">
        <p14:creationId xmlns:p14="http://schemas.microsoft.com/office/powerpoint/2010/main" val="17339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330" y="365760"/>
            <a:ext cx="414909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Zn </a:t>
            </a:r>
            <a:r>
              <a:rPr lang="en-US" sz="4000" dirty="0">
                <a:solidFill>
                  <a:schemeClr val="bg1"/>
                </a:solidFill>
              </a:rPr>
              <a:t>+ S → </a:t>
            </a:r>
            <a:r>
              <a:rPr lang="en-US" sz="4000" dirty="0" err="1">
                <a:solidFill>
                  <a:schemeClr val="bg1"/>
                </a:solidFill>
              </a:rPr>
              <a:t>ZnS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470" y="1520190"/>
            <a:ext cx="420624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S </a:t>
            </a:r>
            <a:r>
              <a:rPr lang="en-US" sz="4000" dirty="0">
                <a:solidFill>
                  <a:schemeClr val="bg1"/>
                </a:solidFill>
              </a:rPr>
              <a:t>+ O</a:t>
            </a:r>
            <a:r>
              <a:rPr lang="en-US" sz="4000" baseline="-25000" dirty="0">
                <a:solidFill>
                  <a:schemeClr val="bg1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 → SO</a:t>
            </a:r>
            <a:r>
              <a:rPr lang="en-US" sz="4000" baseline="-25000" dirty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43200"/>
            <a:ext cx="489204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Fe + CuSO</a:t>
            </a:r>
            <a:r>
              <a:rPr lang="en-US" sz="3200" baseline="-25000" dirty="0">
                <a:solidFill>
                  <a:schemeClr val="bg1"/>
                </a:solidFill>
              </a:rPr>
              <a:t>4</a:t>
            </a:r>
            <a:r>
              <a:rPr lang="en-US" sz="3200" dirty="0">
                <a:solidFill>
                  <a:schemeClr val="bg1"/>
                </a:solidFill>
              </a:rPr>
              <a:t> → FeSO</a:t>
            </a:r>
            <a:r>
              <a:rPr lang="en-US" sz="3200" baseline="-25000" dirty="0">
                <a:solidFill>
                  <a:schemeClr val="bg1"/>
                </a:solidFill>
              </a:rPr>
              <a:t>4</a:t>
            </a:r>
            <a:r>
              <a:rPr lang="en-US" sz="3200" dirty="0">
                <a:solidFill>
                  <a:schemeClr val="bg1"/>
                </a:solidFill>
              </a:rPr>
              <a:t> + Cu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29050"/>
            <a:ext cx="484632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CaCO</a:t>
            </a:r>
            <a:r>
              <a:rPr lang="en-US" sz="4000" baseline="-25000" dirty="0">
                <a:solidFill>
                  <a:schemeClr val="bg1"/>
                </a:solidFill>
              </a:rPr>
              <a:t>3</a:t>
            </a:r>
            <a:r>
              <a:rPr lang="en-US" sz="4000" dirty="0">
                <a:solidFill>
                  <a:schemeClr val="bg1"/>
                </a:solidFill>
              </a:rPr>
              <a:t> → </a:t>
            </a:r>
            <a:r>
              <a:rPr lang="en-US" sz="4000" dirty="0" err="1">
                <a:solidFill>
                  <a:schemeClr val="bg1"/>
                </a:solidFill>
              </a:rPr>
              <a:t>CaO</a:t>
            </a:r>
            <a:r>
              <a:rPr lang="en-US" sz="4000" dirty="0">
                <a:solidFill>
                  <a:schemeClr val="bg1"/>
                </a:solidFill>
              </a:rPr>
              <a:t> + CO</a:t>
            </a:r>
            <a:r>
              <a:rPr lang="en-US" sz="4000" baseline="-25000" dirty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5890" y="5383530"/>
            <a:ext cx="633222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উপরে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উল্লেখিত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রাসায়নিক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বিক্রিয়াগুলো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লক্ষ্য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</a:rPr>
              <a:t>৷ 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80" y="365760"/>
            <a:ext cx="313182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/>
                </a:solidFill>
              </a:rPr>
              <a:t>সংযোজন বিক্রিয়া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3610" y="1554480"/>
            <a:ext cx="25146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/>
                </a:solidFill>
              </a:rPr>
              <a:t>দহন বিক্রিয়া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2180" y="2766060"/>
            <a:ext cx="291465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</a:rPr>
              <a:t>প্রতিস্থাপন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bn-BD" sz="2800" dirty="0" smtClean="0">
                <a:solidFill>
                  <a:schemeClr val="bg1"/>
                </a:solidFill>
              </a:rPr>
              <a:t>বিক্রিয়া</a:t>
            </a:r>
            <a:endParaRPr lang="bn-BD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3610" y="3977640"/>
            <a:ext cx="275463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bg1"/>
                </a:solidFill>
              </a:rPr>
              <a:t>বিযোজন বিক্রিয়া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040630" y="491490"/>
            <a:ext cx="53721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040630" y="1680210"/>
            <a:ext cx="537210" cy="411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212080" y="2914650"/>
            <a:ext cx="514350" cy="37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89220" y="4069080"/>
            <a:ext cx="502920" cy="37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" y="0"/>
            <a:ext cx="8652510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#</a:t>
            </a:r>
            <a:r>
              <a:rPr lang="bn-BD" sz="2400" dirty="0" smtClean="0">
                <a:solidFill>
                  <a:srgbClr val="7030A0"/>
                </a:solidFill>
              </a:rPr>
              <a:t> </a:t>
            </a:r>
            <a:r>
              <a:rPr lang="bn-BD" sz="2400" b="1" u="sng" dirty="0" smtClean="0">
                <a:solidFill>
                  <a:srgbClr val="7030A0"/>
                </a:solidFill>
              </a:rPr>
              <a:t>সংযোজন বিক্রিয়াঃ</a:t>
            </a:r>
            <a:r>
              <a:rPr lang="bn-BD" sz="2400" b="1" dirty="0" smtClean="0">
                <a:solidFill>
                  <a:srgbClr val="7030A0"/>
                </a:solidFill>
              </a:rPr>
              <a:t> </a:t>
            </a:r>
            <a:r>
              <a:rPr lang="bn-BD" sz="2400" dirty="0" smtClean="0">
                <a:solidFill>
                  <a:srgbClr val="7030A0"/>
                </a:solidFill>
              </a:rPr>
              <a:t>একের অধিক পদার্থ একএিত হয়ে সম্পূর্ন ভিন্নধর্মী নতুন একটি রাসায়নিক পদার্থ তৈরি করে তাকে সংযোজন বিক্রিয়া বলে।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bn-BD" sz="2400" dirty="0" smtClean="0">
                <a:solidFill>
                  <a:srgbClr val="7030A0"/>
                </a:solidFill>
              </a:rPr>
              <a:t>যেমনঃ</a:t>
            </a:r>
            <a:r>
              <a:rPr lang="en-US" sz="2400" dirty="0" smtClean="0">
                <a:solidFill>
                  <a:srgbClr val="7030A0"/>
                </a:solidFill>
              </a:rPr>
              <a:t>  Zn </a:t>
            </a:r>
            <a:r>
              <a:rPr lang="en-US" sz="2400" dirty="0">
                <a:solidFill>
                  <a:srgbClr val="7030A0"/>
                </a:solidFill>
              </a:rPr>
              <a:t>+ S → </a:t>
            </a:r>
            <a:r>
              <a:rPr lang="en-US" sz="2400" dirty="0" err="1" smtClean="0">
                <a:solidFill>
                  <a:srgbClr val="7030A0"/>
                </a:solidFill>
              </a:rPr>
              <a:t>ZnS</a:t>
            </a:r>
            <a:endParaRPr lang="bn-BD" sz="2400" dirty="0" smtClean="0">
              <a:solidFill>
                <a:srgbClr val="7030A0"/>
              </a:solidFill>
            </a:endParaRPr>
          </a:p>
          <a:p>
            <a:endParaRPr lang="bn-BD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00FF"/>
                </a:solidFill>
              </a:rPr>
              <a:t>#</a:t>
            </a:r>
            <a:r>
              <a:rPr lang="bn-BD" sz="2400" dirty="0" smtClean="0">
                <a:solidFill>
                  <a:srgbClr val="FF00FF"/>
                </a:solidFill>
              </a:rPr>
              <a:t> </a:t>
            </a:r>
            <a:r>
              <a:rPr lang="bn-BD" sz="2400" b="1" u="sng" dirty="0" smtClean="0">
                <a:solidFill>
                  <a:srgbClr val="FF00FF"/>
                </a:solidFill>
              </a:rPr>
              <a:t>দহন বিক্রিয়াঃ</a:t>
            </a:r>
            <a:r>
              <a:rPr lang="bn-BD" sz="2400" dirty="0" smtClean="0">
                <a:solidFill>
                  <a:srgbClr val="FF00FF"/>
                </a:solidFill>
              </a:rPr>
              <a:t> যে বিক্রিয়ায় কোন পদার্থ বাতাসের অক্সিজেনের উপস্থিতিতে উৎপন্ন যৌগের প্রজ্বলিত শিখা পাওয়া যায় তাকে দহন বিক্রিয়া বলে।</a:t>
            </a:r>
            <a:endParaRPr lang="en-US" sz="2400" dirty="0" smtClean="0">
              <a:solidFill>
                <a:srgbClr val="FF00FF"/>
              </a:solidFill>
            </a:endParaRPr>
          </a:p>
          <a:p>
            <a:r>
              <a:rPr lang="en-US" sz="2400" dirty="0" smtClean="0">
                <a:solidFill>
                  <a:srgbClr val="FF00FF"/>
                </a:solidFill>
              </a:rPr>
              <a:t> </a:t>
            </a:r>
            <a:r>
              <a:rPr lang="bn-BD" sz="2400" dirty="0" smtClean="0">
                <a:solidFill>
                  <a:srgbClr val="FF00FF"/>
                </a:solidFill>
              </a:rPr>
              <a:t>যেমনঃ</a:t>
            </a:r>
            <a:r>
              <a:rPr lang="en-US" sz="2400" dirty="0" smtClean="0">
                <a:solidFill>
                  <a:srgbClr val="FF00FF"/>
                </a:solidFill>
              </a:rPr>
              <a:t>  S </a:t>
            </a:r>
            <a:r>
              <a:rPr lang="en-US" sz="2400" dirty="0">
                <a:solidFill>
                  <a:srgbClr val="FF00FF"/>
                </a:solidFill>
              </a:rPr>
              <a:t>+ O</a:t>
            </a:r>
            <a:r>
              <a:rPr lang="en-US" sz="2400" baseline="-25000" dirty="0">
                <a:solidFill>
                  <a:srgbClr val="FF00FF"/>
                </a:solidFill>
              </a:rPr>
              <a:t>2</a:t>
            </a:r>
            <a:r>
              <a:rPr lang="en-US" sz="2400" dirty="0">
                <a:solidFill>
                  <a:srgbClr val="FF00FF"/>
                </a:solidFill>
              </a:rPr>
              <a:t> → </a:t>
            </a:r>
            <a:r>
              <a:rPr lang="en-US" sz="2400" dirty="0" smtClean="0">
                <a:solidFill>
                  <a:srgbClr val="FF00FF"/>
                </a:solidFill>
              </a:rPr>
              <a:t>SO</a:t>
            </a:r>
            <a:r>
              <a:rPr lang="en-US" sz="2400" baseline="-25000" dirty="0" smtClean="0">
                <a:solidFill>
                  <a:srgbClr val="FF00FF"/>
                </a:solidFill>
              </a:rPr>
              <a:t>2</a:t>
            </a:r>
            <a:endParaRPr lang="bn-BD" sz="2400" baseline="-25000" dirty="0" smtClean="0">
              <a:solidFill>
                <a:srgbClr val="FF00FF"/>
              </a:solidFill>
            </a:endParaRPr>
          </a:p>
          <a:p>
            <a:endParaRPr lang="bn-BD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#</a:t>
            </a:r>
            <a:r>
              <a:rPr lang="bn-BD" sz="2400" dirty="0" smtClean="0">
                <a:solidFill>
                  <a:srgbClr val="0070C0"/>
                </a:solidFill>
              </a:rPr>
              <a:t> </a:t>
            </a:r>
            <a:r>
              <a:rPr lang="bn-BD" sz="2400" b="1" u="sng" dirty="0" smtClean="0">
                <a:solidFill>
                  <a:srgbClr val="0070C0"/>
                </a:solidFill>
              </a:rPr>
              <a:t>প্রতিস্থাপন বিক্রিয়াঃ</a:t>
            </a:r>
            <a:r>
              <a:rPr lang="bn-BD" sz="2400" b="1" dirty="0" smtClean="0">
                <a:solidFill>
                  <a:srgbClr val="0070C0"/>
                </a:solidFill>
              </a:rPr>
              <a:t> </a:t>
            </a:r>
            <a:r>
              <a:rPr lang="bn-BD" sz="2400" dirty="0" smtClean="0">
                <a:solidFill>
                  <a:srgbClr val="0070C0"/>
                </a:solidFill>
              </a:rPr>
              <a:t>একটি মৌল কোনো যৌগ থেকে অপর একটি মৌলকে সরিয়ে নিজে ঐ স্থান দখল করে নতুন যৌগ তৈরি করে তাকে প্রতিস্থাপন বিক্রিয়া বলে।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bn-BD" sz="2400" dirty="0" smtClean="0">
                <a:solidFill>
                  <a:srgbClr val="0070C0"/>
                </a:solidFill>
              </a:rPr>
              <a:t> যেমনঃ </a:t>
            </a:r>
            <a:r>
              <a:rPr lang="en-US" sz="2400" dirty="0" smtClean="0">
                <a:solidFill>
                  <a:srgbClr val="0070C0"/>
                </a:solidFill>
              </a:rPr>
              <a:t>Fe </a:t>
            </a:r>
            <a:r>
              <a:rPr lang="en-US" sz="2400" dirty="0">
                <a:solidFill>
                  <a:srgbClr val="0070C0"/>
                </a:solidFill>
              </a:rPr>
              <a:t>+ CuSO</a:t>
            </a:r>
            <a:r>
              <a:rPr lang="en-US" sz="2400" baseline="-25000" dirty="0">
                <a:solidFill>
                  <a:srgbClr val="0070C0"/>
                </a:solidFill>
              </a:rPr>
              <a:t>4</a:t>
            </a:r>
            <a:r>
              <a:rPr lang="en-US" sz="2400" dirty="0">
                <a:solidFill>
                  <a:srgbClr val="0070C0"/>
                </a:solidFill>
              </a:rPr>
              <a:t> → FeSO</a:t>
            </a:r>
            <a:r>
              <a:rPr lang="en-US" sz="2400" baseline="-25000" dirty="0">
                <a:solidFill>
                  <a:srgbClr val="0070C0"/>
                </a:solidFill>
              </a:rPr>
              <a:t>4</a:t>
            </a:r>
            <a:r>
              <a:rPr lang="en-US" sz="2400" dirty="0">
                <a:solidFill>
                  <a:srgbClr val="0070C0"/>
                </a:solidFill>
              </a:rPr>
              <a:t> + </a:t>
            </a:r>
            <a:r>
              <a:rPr lang="en-US" sz="2400" dirty="0" smtClean="0">
                <a:solidFill>
                  <a:srgbClr val="0070C0"/>
                </a:solidFill>
              </a:rPr>
              <a:t>Cu</a:t>
            </a:r>
            <a:endParaRPr lang="bn-BD" sz="2400" dirty="0" smtClean="0">
              <a:solidFill>
                <a:srgbClr val="0070C0"/>
              </a:solidFill>
            </a:endParaRPr>
          </a:p>
          <a:p>
            <a:endParaRPr lang="bn-BD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#</a:t>
            </a:r>
            <a:r>
              <a:rPr lang="bn-BD" sz="2400" dirty="0" smtClean="0">
                <a:solidFill>
                  <a:srgbClr val="00B050"/>
                </a:solidFill>
              </a:rPr>
              <a:t> </a:t>
            </a:r>
            <a:r>
              <a:rPr lang="bn-BD" sz="2400" b="1" u="sng" dirty="0" smtClean="0">
                <a:solidFill>
                  <a:srgbClr val="00B050"/>
                </a:solidFill>
              </a:rPr>
              <a:t>বিযোজন বিক্রিয়াঃ</a:t>
            </a:r>
            <a:r>
              <a:rPr lang="bn-BD" sz="2400" b="1" dirty="0" smtClean="0">
                <a:solidFill>
                  <a:srgbClr val="00B050"/>
                </a:solidFill>
              </a:rPr>
              <a:t> </a:t>
            </a:r>
            <a:r>
              <a:rPr lang="bn-BD" sz="2400" dirty="0" smtClean="0">
                <a:solidFill>
                  <a:srgbClr val="00B050"/>
                </a:solidFill>
              </a:rPr>
              <a:t>যে সকল বিক্রিয়ায় একটি যৌগ ভেঙ্গে একাধিক মৌল বা যৌগ উৎপন্ন হয় তাদেরকে বিযোজন বিক্রিয়া বলে।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bn-BD" sz="2400" dirty="0" smtClean="0">
                <a:solidFill>
                  <a:srgbClr val="00B050"/>
                </a:solidFill>
              </a:rPr>
              <a:t> যেমনঃ </a:t>
            </a:r>
            <a:r>
              <a:rPr lang="en-US" sz="2400" dirty="0" smtClean="0">
                <a:solidFill>
                  <a:srgbClr val="00B050"/>
                </a:solidFill>
              </a:rPr>
              <a:t>CaCO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→ </a:t>
            </a:r>
            <a:r>
              <a:rPr lang="en-US" sz="2400" dirty="0" err="1">
                <a:solidFill>
                  <a:srgbClr val="00B050"/>
                </a:solidFill>
              </a:rPr>
              <a:t>CaO</a:t>
            </a:r>
            <a:r>
              <a:rPr lang="en-US" sz="2400" dirty="0">
                <a:solidFill>
                  <a:srgbClr val="00B050"/>
                </a:solidFill>
              </a:rPr>
              <a:t> + </a:t>
            </a:r>
            <a:r>
              <a:rPr lang="en-US" sz="2400" dirty="0" smtClean="0">
                <a:solidFill>
                  <a:srgbClr val="00B050"/>
                </a:solidFill>
              </a:rPr>
              <a:t>CO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630" y="171450"/>
            <a:ext cx="803529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bg1"/>
                </a:solidFill>
              </a:rPr>
              <a:t>সংযোজন বিক্রিয়াঃ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Zn + S → </a:t>
            </a:r>
            <a:r>
              <a:rPr lang="en-US" sz="2400" dirty="0" err="1" smtClean="0">
                <a:solidFill>
                  <a:schemeClr val="bg1"/>
                </a:solidFill>
              </a:rPr>
              <a:t>ZnS</a:t>
            </a:r>
            <a:endParaRPr lang="bn-BD" sz="2400" dirty="0" smtClean="0">
              <a:solidFill>
                <a:schemeClr val="bg1"/>
              </a:solidFill>
            </a:endParaRPr>
          </a:p>
          <a:p>
            <a:r>
              <a:rPr lang="bn-BD" sz="2400" dirty="0" smtClean="0">
                <a:solidFill>
                  <a:schemeClr val="bg1"/>
                </a:solidFill>
              </a:rPr>
              <a:t>এখানে, জিংক ও সালফার একএিত হয়ে জিংক সালফাইড তৈরি হয়েছে।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bn-BD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" y="1634490"/>
            <a:ext cx="801243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bg1"/>
                </a:solidFill>
              </a:rPr>
              <a:t>দহন বিক্রিয়াঃ  </a:t>
            </a:r>
            <a:r>
              <a:rPr lang="en-US" sz="2400" dirty="0" smtClean="0">
                <a:solidFill>
                  <a:schemeClr val="bg1"/>
                </a:solidFill>
              </a:rPr>
              <a:t>S </a:t>
            </a:r>
            <a:r>
              <a:rPr lang="en-US" sz="2400" dirty="0">
                <a:solidFill>
                  <a:schemeClr val="bg1"/>
                </a:solidFill>
              </a:rPr>
              <a:t>+ O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→ </a:t>
            </a:r>
            <a:r>
              <a:rPr lang="en-US" sz="2400" dirty="0" smtClean="0">
                <a:solidFill>
                  <a:schemeClr val="bg1"/>
                </a:solidFill>
              </a:rPr>
              <a:t>SO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endParaRPr lang="bn-BD" sz="2400" dirty="0" smtClean="0">
              <a:solidFill>
                <a:schemeClr val="bg1"/>
              </a:solidFill>
            </a:endParaRPr>
          </a:p>
          <a:p>
            <a:r>
              <a:rPr lang="bn-BD" sz="2400" dirty="0" smtClean="0">
                <a:solidFill>
                  <a:schemeClr val="bg1"/>
                </a:solidFill>
              </a:rPr>
              <a:t>এখানে, সালফার বাতাসের অক্সিজেনের সাথে বিক্রিয়া করে সালফার ডাইঅক্সাইড উৎপন্ন করে এবং ঝাঁঝালো গন্ধ পাওয়া যায়।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490" y="3509010"/>
            <a:ext cx="803529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bg1"/>
                </a:solidFill>
              </a:rPr>
              <a:t>প্রতিস্থাপন বিক্রিয়াঃ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Fe + CuSO</a:t>
            </a:r>
            <a:r>
              <a:rPr lang="en-US" sz="2400" baseline="-25000" dirty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 → FeSO</a:t>
            </a:r>
            <a:r>
              <a:rPr lang="en-US" sz="2400" baseline="-25000" dirty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 + Cu</a:t>
            </a:r>
            <a:endParaRPr lang="bn-BD" sz="2400" dirty="0" smtClean="0">
              <a:solidFill>
                <a:schemeClr val="bg1"/>
              </a:solidFill>
            </a:endParaRPr>
          </a:p>
          <a:p>
            <a:r>
              <a:rPr lang="bn-BD" sz="2400" dirty="0" smtClean="0">
                <a:solidFill>
                  <a:schemeClr val="bg1"/>
                </a:solidFill>
              </a:rPr>
              <a:t>এখানে, </a:t>
            </a:r>
            <a:r>
              <a:rPr lang="bn-BD" sz="2400" dirty="0">
                <a:solidFill>
                  <a:schemeClr val="bg1"/>
                </a:solidFill>
              </a:rPr>
              <a:t>আয়রন (লোহা</a:t>
            </a:r>
            <a:r>
              <a:rPr lang="bn-BD" sz="2400" dirty="0" smtClean="0">
                <a:solidFill>
                  <a:schemeClr val="bg1"/>
                </a:solidFill>
              </a:rPr>
              <a:t>), কপার সালফেট থেকে কপারকে সরিয়ে নিজে ঐ স্থান দখল করে ফেরাস সালফেট তৈরি করে।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490" y="4994910"/>
            <a:ext cx="801243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bg1"/>
                </a:solidFill>
              </a:rPr>
              <a:t>বিযোজন বিক্রিয়াঃ  </a:t>
            </a:r>
            <a:r>
              <a:rPr lang="en-US" sz="2400" dirty="0" smtClean="0">
                <a:solidFill>
                  <a:schemeClr val="bg1"/>
                </a:solidFill>
              </a:rPr>
              <a:t>CaCO</a:t>
            </a:r>
            <a:r>
              <a:rPr lang="en-US" sz="2400" baseline="-25000" dirty="0" smtClean="0">
                <a:solidFill>
                  <a:schemeClr val="bg1"/>
                </a:solidFill>
              </a:rPr>
              <a:t>3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→ </a:t>
            </a:r>
            <a:r>
              <a:rPr lang="en-US" sz="2400" dirty="0" err="1">
                <a:solidFill>
                  <a:schemeClr val="bg1"/>
                </a:solidFill>
              </a:rPr>
              <a:t>CaO</a:t>
            </a:r>
            <a:r>
              <a:rPr lang="en-US" sz="2400" dirty="0">
                <a:solidFill>
                  <a:schemeClr val="bg1"/>
                </a:solidFill>
              </a:rPr>
              <a:t> + CO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endParaRPr lang="bn-BD" sz="2400" dirty="0" smtClean="0">
              <a:solidFill>
                <a:schemeClr val="bg1"/>
              </a:solidFill>
            </a:endParaRPr>
          </a:p>
          <a:p>
            <a:r>
              <a:rPr lang="bn-BD" sz="2400" dirty="0" smtClean="0">
                <a:solidFill>
                  <a:schemeClr val="bg1"/>
                </a:solidFill>
              </a:rPr>
              <a:t>এখানে, ক্যালসিয়াম কার্বোনেট বা চুনাপাথরকে তাপ দিলে বিযোজিত হয়ে বা ভেঙ্গে ক্যালসিয়াম অক্সাইড ও কার্বন ডাইঅক্সাইড গ্যাস উৎপন্ন হয়।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3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740" y="228600"/>
            <a:ext cx="420624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</a:rPr>
              <a:t>একক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কাজ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" y="1874520"/>
            <a:ext cx="3558540" cy="3581400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935730" y="2141220"/>
            <a:ext cx="4572000" cy="3046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</a:rPr>
              <a:t>১। একাধিক </a:t>
            </a:r>
            <a:r>
              <a:rPr lang="bn-BD" sz="2400" dirty="0">
                <a:solidFill>
                  <a:srgbClr val="002060"/>
                </a:solidFill>
              </a:rPr>
              <a:t>পদার্থ একএিত হয়ে সম্পূর্ন ভিন্নধর্মী নতুন একটি রাসায়নিক পদার্থ </a:t>
            </a:r>
            <a:r>
              <a:rPr lang="bn-BD" sz="2400" dirty="0" smtClean="0">
                <a:solidFill>
                  <a:srgbClr val="002060"/>
                </a:solidFill>
              </a:rPr>
              <a:t>তৈরি হওয়ার বিক্রিয়াকে কি বলে‌‌।</a:t>
            </a:r>
          </a:p>
          <a:p>
            <a:endParaRPr lang="bn-BD" sz="2400" dirty="0">
              <a:solidFill>
                <a:srgbClr val="002060"/>
              </a:solidFill>
            </a:endParaRPr>
          </a:p>
          <a:p>
            <a:r>
              <a:rPr lang="bn-BD" sz="2400" dirty="0" smtClean="0">
                <a:solidFill>
                  <a:srgbClr val="002060"/>
                </a:solidFill>
              </a:rPr>
              <a:t>২। </a:t>
            </a:r>
            <a:r>
              <a:rPr lang="bn-BD" sz="2400" dirty="0">
                <a:solidFill>
                  <a:srgbClr val="002060"/>
                </a:solidFill>
              </a:rPr>
              <a:t>একটি যৌগ ভেঙ্গে একাধিক মৌল বা যৌগ উৎপন্ন </a:t>
            </a:r>
            <a:r>
              <a:rPr lang="bn-BD" sz="2400" dirty="0" smtClean="0">
                <a:solidFill>
                  <a:srgbClr val="002060"/>
                </a:solidFill>
              </a:rPr>
              <a:t>হওয়ার প্রক্রিয়াকে কি বলে।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7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850" y="240030"/>
            <a:ext cx="4903470" cy="7078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</a:rPr>
              <a:t>দলীয় কাজ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 descr="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2247900"/>
            <a:ext cx="3905250" cy="3124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309110" y="2125980"/>
            <a:ext cx="4331970" cy="338554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bg1"/>
                </a:solidFill>
              </a:rPr>
              <a:t> দল-১ </a:t>
            </a:r>
            <a:r>
              <a:rPr lang="en-US" sz="2800" b="1" dirty="0" smtClean="0">
                <a:solidFill>
                  <a:schemeClr val="bg1"/>
                </a:solidFill>
              </a:rPr>
              <a:t>»</a:t>
            </a:r>
            <a:r>
              <a:rPr lang="bn-BD" sz="2800" b="1" dirty="0">
                <a:solidFill>
                  <a:schemeClr val="bg1"/>
                </a:solidFill>
              </a:rPr>
              <a:t> </a:t>
            </a:r>
            <a:r>
              <a:rPr lang="bn-BD" sz="2800" dirty="0" smtClean="0">
                <a:solidFill>
                  <a:schemeClr val="bg1"/>
                </a:solidFill>
              </a:rPr>
              <a:t>সংযোজন ও বিযোজন বিক্রিয়ার ৩টি করে বিক্রিয়া উপস্থাপন কর।</a:t>
            </a:r>
          </a:p>
          <a:p>
            <a:endParaRPr lang="bn-BD" sz="2800" dirty="0">
              <a:solidFill>
                <a:schemeClr val="bg1"/>
              </a:solidFill>
            </a:endParaRPr>
          </a:p>
          <a:p>
            <a:r>
              <a:rPr lang="bn-BD" sz="2800" dirty="0" smtClean="0">
                <a:solidFill>
                  <a:schemeClr val="bg1"/>
                </a:solidFill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</a:rPr>
              <a:t>দল-২ </a:t>
            </a:r>
            <a:r>
              <a:rPr lang="en-US" sz="2800" b="1" dirty="0" smtClean="0">
                <a:solidFill>
                  <a:schemeClr val="bg1"/>
                </a:solidFill>
              </a:rPr>
              <a:t>»</a:t>
            </a:r>
            <a:r>
              <a:rPr lang="bn-BD" sz="2800" b="1" dirty="0" smtClean="0">
                <a:solidFill>
                  <a:schemeClr val="bg1"/>
                </a:solidFill>
              </a:rPr>
              <a:t> </a:t>
            </a:r>
            <a:r>
              <a:rPr lang="bn-BD" sz="2800" dirty="0" smtClean="0">
                <a:solidFill>
                  <a:schemeClr val="bg1"/>
                </a:solidFill>
              </a:rPr>
              <a:t>দহন ও প্রতিস্থাপন বিক্রিয়ার </a:t>
            </a:r>
            <a:r>
              <a:rPr lang="bn-BD" sz="2800" dirty="0">
                <a:solidFill>
                  <a:schemeClr val="bg1"/>
                </a:solidFill>
              </a:rPr>
              <a:t>৩টি করে বিক্রিয়া উপস্থাপন কর।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544</TotalTime>
  <Words>472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Telephone Shilpa Sangstha,Limited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Doel-1612i3</cp:lastModifiedBy>
  <cp:revision>105</cp:revision>
  <dcterms:created xsi:type="dcterms:W3CDTF">2020-01-19T04:01:42Z</dcterms:created>
  <dcterms:modified xsi:type="dcterms:W3CDTF">2020-01-23T03:44:58Z</dcterms:modified>
</cp:coreProperties>
</file>