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70"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file:///C:\Users\hp\Downloads\&#2476;&#2494;&#2482;&#2509;&#2479;&#2476;&#2495;&#2476;&#2494;&#2489;&#2503;&#2480;%20&#2474;&#2509;&#2480;&#2468;&#2495;&#2453;&#2494;&#2480;%20&#2451;%20&#2474;&#2509;&#2480;&#2468;&#2495;&#2480;&#2507;&#2471;%5b1%5d.mp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file:///C:\Users\hp\Downloads\&#2453;&#2478;%20&#2476;&#2527;&#2488;&#2503;%20&#2476;&#2495;&#2527;&#2503;%20&#2489;&#2482;&#2503;%20&#2478;&#2503;&#2527;&#2503;&#2470;&#2503;&#2480;%20&#2453;&#2495;&#2453;&#2495;%20&#2453;&#2509;&#2487;&#2468;&#2495;%20&#2489;&#2527;%20&#2460;&#2503;&#2472;&#2503;%20&#2472;&#2495;&#2472;&#2404;%20Child%20Marriage%20&#2404;%20Drama%20Awaz%20tolo&#2404;%5b1%5d.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rstTxWarp prst="textStop">
              <a:avLst/>
            </a:prstTxWarp>
          </a:bodyPr>
          <a:lstStyle/>
          <a:p>
            <a:r>
              <a:rPr lang="bn-IN" dirty="0" smtClean="0">
                <a:latin typeface="SutonnyOMJ" pitchFamily="2" charset="0"/>
                <a:cs typeface="SutonnyOMJ" pitchFamily="2" charset="0"/>
              </a:rPr>
              <a:t>সুপ্রভাত</a:t>
            </a:r>
            <a:endParaRPr lang="en-US" dirty="0">
              <a:latin typeface="SutonnyOMJ" pitchFamily="2" charset="0"/>
              <a:cs typeface="SutonnyOMJ" pitchFamily="2" charset="0"/>
            </a:endParaRPr>
          </a:p>
        </p:txBody>
      </p:sp>
      <p:pic>
        <p:nvPicPr>
          <p:cNvPr id="6" name="Content Placeholder 5" descr="1512193181_cresent moon.gif"/>
          <p:cNvPicPr>
            <a:picLocks noGrp="1" noChangeAspect="1"/>
          </p:cNvPicPr>
          <p:nvPr>
            <p:ph idx="1"/>
          </p:nvPr>
        </p:nvPicPr>
        <p:blipFill>
          <a:blip r:embed="rId2"/>
          <a:stretch>
            <a:fillRect/>
          </a:stretch>
        </p:blipFill>
        <p:spPr>
          <a:xfrm>
            <a:off x="795867" y="1600200"/>
            <a:ext cx="7586133" cy="4495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6"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28600"/>
            <a:ext cx="4267200" cy="914400"/>
          </a:xfrm>
          <a:prstGeom prst="rect">
            <a:avLst/>
          </a:prstGeom>
          <a:noFill/>
          <a:ln w="76200">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SutonnyOMJ" pitchFamily="2" charset="0"/>
                <a:cs typeface="SutonnyOMJ" pitchFamily="2" charset="0"/>
              </a:rPr>
              <a:t>বাল্য বিবাহ সম্পর্কিত আইন</a:t>
            </a:r>
            <a:endParaRPr lang="en-US" sz="3600" dirty="0">
              <a:latin typeface="SutonnyOMJ" pitchFamily="2" charset="0"/>
              <a:cs typeface="SutonnyOMJ" pitchFamily="2" charset="0"/>
            </a:endParaRPr>
          </a:p>
        </p:txBody>
      </p:sp>
      <p:sp>
        <p:nvSpPr>
          <p:cNvPr id="3" name="TextBox 2"/>
          <p:cNvSpPr txBox="1"/>
          <p:nvPr/>
        </p:nvSpPr>
        <p:spPr>
          <a:xfrm>
            <a:off x="838200" y="1447800"/>
            <a:ext cx="7391400" cy="4031873"/>
          </a:xfrm>
          <a:prstGeom prst="rect">
            <a:avLst/>
          </a:prstGeom>
          <a:noFill/>
        </p:spPr>
        <p:txBody>
          <a:bodyPr wrap="square" rtlCol="0">
            <a:spAutoFit/>
          </a:bodyPr>
          <a:lstStyle/>
          <a:p>
            <a:r>
              <a:rPr lang="bn-IN" sz="3200" dirty="0" smtClean="0">
                <a:latin typeface="SutonnyOMJ" pitchFamily="2" charset="0"/>
                <a:cs typeface="SutonnyOMJ" pitchFamily="2" charset="0"/>
              </a:rPr>
              <a:t>বাল্য বিবাহ নিরোধ আইন-২০১৭ অনুযায়ী কোন প্রাপ্ত বয়স্ক কোন ব্যক্তি এ </a:t>
            </a:r>
            <a:r>
              <a:rPr lang="bn-IN" sz="3200" dirty="0" smtClean="0">
                <a:latin typeface="SutonnyOMJ" pitchFamily="2" charset="0"/>
                <a:cs typeface="SutonnyOMJ" pitchFamily="2" charset="0"/>
              </a:rPr>
              <a:t>অপরাধ </a:t>
            </a:r>
            <a:r>
              <a:rPr lang="bn-IN" sz="3200" dirty="0" smtClean="0">
                <a:latin typeface="SutonnyOMJ" pitchFamily="2" charset="0"/>
                <a:cs typeface="SutonnyOMJ" pitchFamily="2" charset="0"/>
              </a:rPr>
              <a:t>করলে ০২ বছর কারাদণ্ড বা এক লক্ষ টাকা বা উভয় দন্ডে দণ্ডিত হবেন। কোন অপ্রাপ্ত বয়স্ক নারী বা পুরষ বাল্যবিবাহ করলে আইন অনুযায়ী </a:t>
            </a:r>
            <a:r>
              <a:rPr lang="bn-IN" sz="3200" dirty="0" smtClean="0">
                <a:latin typeface="SutonnyOMJ" pitchFamily="2" charset="0"/>
                <a:cs typeface="SutonnyOMJ" pitchFamily="2" charset="0"/>
              </a:rPr>
              <a:t>একমাস </a:t>
            </a:r>
            <a:r>
              <a:rPr lang="bn-IN" sz="3200" dirty="0" smtClean="0">
                <a:latin typeface="SutonnyOMJ" pitchFamily="2" charset="0"/>
                <a:cs typeface="SutonnyOMJ" pitchFamily="2" charset="0"/>
              </a:rPr>
              <a:t>কারাদণ্ড বা পঞ্চাশ হাজার টাকা বা উভয় দন্ডে দন্ডিত হবেন। পিতা মাতা, অভিভাবক বা অন্য কোন ব্যক্তি বাল্যবিবাহ পরিচালনা করলে সর্বোচ্চ ০২ বছর কারাদন্ড বা পঞ্চাশ হাজার টাকা জরিমানা বা উভয় দন্ডে দন্ডিত হবে।</a:t>
            </a:r>
            <a:endParaRPr lang="en-US" sz="3200" dirty="0">
              <a:latin typeface="SutonnyOMJ" pitchFamily="2" charset="0"/>
              <a:cs typeface="SutonnyOMJ" pitchFamily="2"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বাল্যবিবাহের প্রতিকার ও প্রতিরোধ[1].mp4">
            <a:hlinkClick r:id="" action="ppaction://media"/>
          </p:cNvPr>
          <p:cNvPicPr>
            <a:picLocks noRot="1" noChangeAspect="1"/>
          </p:cNvPicPr>
          <p:nvPr>
            <a:videoFile r:link="rId1"/>
          </p:nvPr>
        </p:nvPicPr>
        <p:blipFill>
          <a:blip r:embed="rId3"/>
          <a:stretch>
            <a:fillRect/>
          </a:stretch>
        </p:blipFill>
        <p:spPr>
          <a:xfrm>
            <a:off x="990600" y="1371600"/>
            <a:ext cx="7283532" cy="4572000"/>
          </a:xfrm>
          <a:prstGeom prst="rect">
            <a:avLst/>
          </a:prstGeom>
        </p:spPr>
      </p:pic>
      <p:sp>
        <p:nvSpPr>
          <p:cNvPr id="2" name="Rectangle 1"/>
          <p:cNvSpPr/>
          <p:nvPr/>
        </p:nvSpPr>
        <p:spPr>
          <a:xfrm>
            <a:off x="2514600" y="228600"/>
            <a:ext cx="3886200" cy="990600"/>
          </a:xfrm>
          <a:prstGeom prst="rect">
            <a:avLst/>
          </a:prstGeom>
          <a:solidFill>
            <a:srgbClr val="0070C0"/>
          </a:solidFill>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SutonnyOMJ" pitchFamily="2" charset="0"/>
                <a:cs typeface="SutonnyOMJ" pitchFamily="2" charset="0"/>
              </a:rPr>
              <a:t>এসো বাল্যবিবাহের প্রতিকার সম্পর্কে একটি ভিডিও দেখি</a:t>
            </a:r>
            <a:endParaRPr lang="en-US" sz="2800" dirty="0">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5).jpg"/>
          <p:cNvPicPr>
            <a:picLocks noChangeAspect="1"/>
          </p:cNvPicPr>
          <p:nvPr/>
        </p:nvPicPr>
        <p:blipFill>
          <a:blip r:embed="rId2"/>
          <a:stretch>
            <a:fillRect/>
          </a:stretch>
        </p:blipFill>
        <p:spPr>
          <a:xfrm>
            <a:off x="1219200" y="1143000"/>
            <a:ext cx="6705600" cy="5334000"/>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3429000" y="228600"/>
            <a:ext cx="1981200" cy="685800"/>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isometricOffAxis1Righ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SutonnyOMJ" pitchFamily="2" charset="0"/>
                <a:cs typeface="SutonnyOMJ" pitchFamily="2" charset="0"/>
              </a:rPr>
              <a:t>ছবিটি লক্ষ্য কর</a:t>
            </a:r>
            <a:endParaRPr lang="en-US" sz="2800" dirty="0">
              <a:latin typeface="SutonnyOMJ" pitchFamily="2" charset="0"/>
              <a:cs typeface="SutonnyOMJ" pitchFamily="2"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style.rotation</p:attrName>
                                        </p:attrNameLst>
                                      </p:cBhvr>
                                      <p:tavLst>
                                        <p:tav tm="0">
                                          <p:val>
                                            <p:fltVal val="90"/>
                                          </p:val>
                                        </p:tav>
                                        <p:tav tm="100000">
                                          <p:val>
                                            <p:fltVal val="0"/>
                                          </p:val>
                                        </p:tav>
                                      </p:tavLst>
                                    </p:anim>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457200"/>
            <a:ext cx="3352800" cy="1143000"/>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SutonnyOMJ" pitchFamily="2" charset="0"/>
                <a:cs typeface="SutonnyOMJ" pitchFamily="2" charset="0"/>
              </a:rPr>
              <a:t>বাল্যবিবাহ প্রতিরোধে করণীয় কি সে সম্পর্কে একটি অনুচ্ছেদ লিখ।</a:t>
            </a:r>
            <a:endParaRPr lang="en-US" sz="2400" dirty="0">
              <a:latin typeface="SutonnyOMJ" pitchFamily="2" charset="0"/>
              <a:cs typeface="SutonnyOMJ" pitchFamily="2" charset="0"/>
            </a:endParaRPr>
          </a:p>
        </p:txBody>
      </p:sp>
      <p:pic>
        <p:nvPicPr>
          <p:cNvPr id="3" name="Picture 2" descr="image-18325.jpg"/>
          <p:cNvPicPr>
            <a:picLocks noChangeAspect="1"/>
          </p:cNvPicPr>
          <p:nvPr/>
        </p:nvPicPr>
        <p:blipFill>
          <a:blip r:embed="rId2"/>
          <a:srcRect r="23699"/>
          <a:stretch>
            <a:fillRect/>
          </a:stretch>
        </p:blipFill>
        <p:spPr>
          <a:xfrm>
            <a:off x="304800" y="2286000"/>
            <a:ext cx="4103942" cy="28956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images (23).jpg"/>
          <p:cNvPicPr>
            <a:picLocks noChangeAspect="1"/>
          </p:cNvPicPr>
          <p:nvPr/>
        </p:nvPicPr>
        <p:blipFill>
          <a:blip r:embed="rId3"/>
          <a:srcRect l="10000" r="12667" b="4286"/>
          <a:stretch>
            <a:fillRect/>
          </a:stretch>
        </p:blipFill>
        <p:spPr>
          <a:xfrm>
            <a:off x="4724400" y="2286000"/>
            <a:ext cx="4191000" cy="2895600"/>
          </a:xfrm>
          <a:prstGeom prst="rect">
            <a:avLst/>
          </a:prstGeom>
          <a:ln w="88900" cap="sq" cmpd="thickThin">
            <a:solidFill>
              <a:srgbClr val="000000"/>
            </a:solidFill>
            <a:prstDash val="solid"/>
            <a:miter lim="800000"/>
          </a:ln>
          <a:effectLst>
            <a:innerShdw blurRad="76200">
              <a:srgbClr val="000000"/>
            </a:innerShdw>
          </a:effectLst>
        </p:spPr>
      </p:pic>
      <p:sp>
        <p:nvSpPr>
          <p:cNvPr id="5" name="Right Arrow 4"/>
          <p:cNvSpPr/>
          <p:nvPr/>
        </p:nvSpPr>
        <p:spPr>
          <a:xfrm>
            <a:off x="838200" y="457200"/>
            <a:ext cx="1447800" cy="1143000"/>
          </a:xfrm>
          <a:prstGeom prst="rightArrow">
            <a:avLst>
              <a:gd name="adj1" fmla="val 59846"/>
              <a:gd name="adj2" fmla="val 4630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SutonnyOMJ" pitchFamily="2" charset="0"/>
                <a:cs typeface="SutonnyOMJ" pitchFamily="2" charset="0"/>
              </a:rPr>
              <a:t>একক কাজ</a:t>
            </a:r>
            <a:endParaRPr lang="en-US" sz="2400" dirty="0">
              <a:latin typeface="SutonnyOMJ" pitchFamily="2" charset="0"/>
              <a:cs typeface="SutonnyOMJ" pitchFamily="2" charset="0"/>
            </a:endParaRPr>
          </a:p>
        </p:txBody>
      </p:sp>
      <p:sp>
        <p:nvSpPr>
          <p:cNvPr id="6" name="Oval Callout 5"/>
          <p:cNvSpPr/>
          <p:nvPr/>
        </p:nvSpPr>
        <p:spPr>
          <a:xfrm>
            <a:off x="7315200" y="381000"/>
            <a:ext cx="1219200" cy="1143000"/>
          </a:xfrm>
          <a:prstGeom prst="wedgeEllipseCallout">
            <a:avLst>
              <a:gd name="adj1" fmla="val -30064"/>
              <a:gd name="adj2" fmla="val 80962"/>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SutonnyOMJ" pitchFamily="2" charset="0"/>
                <a:cs typeface="SutonnyOMJ" pitchFamily="2" charset="0"/>
              </a:rPr>
              <a:t>সময় ৩ মিনিট</a:t>
            </a:r>
            <a:endParaRPr lang="en-US" sz="2400" dirty="0">
              <a:latin typeface="SutonnyOMJ" pitchFamily="2" charset="0"/>
              <a:cs typeface="SutonnyOMJ" pitchFamily="2" charset="0"/>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par>
                                <p:cTn id="23" presetID="37"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900" decel="100000" fill="hold"/>
                                        <p:tgtEl>
                                          <p:spTgt spid="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876800"/>
            <a:ext cx="5181600" cy="1219200"/>
          </a:xfrm>
          <a:prstGeom prst="rect">
            <a:avLst/>
          </a:prstGeom>
          <a:ln>
            <a:noFill/>
          </a:ln>
          <a:effectLst>
            <a:outerShdw blurRad="190500" dist="228600" dir="2700000" algn="ctr">
              <a:srgbClr val="000000">
                <a:alpha val="30000"/>
              </a:srgbClr>
            </a:outerShdw>
          </a:effectLst>
          <a:scene3d>
            <a:camera prst="isometricOffAxis2Lef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SutonnyOMJ" pitchFamily="2" charset="0"/>
                <a:cs typeface="SutonnyOMJ" pitchFamily="2" charset="0"/>
              </a:rPr>
              <a:t>তোমার পাড়ায় কোন বালিকা বধুর সাক্ষাতকার গ্রহণ করে তা খাতায় লিপিবদ্ধ করে আনবে।</a:t>
            </a:r>
            <a:endParaRPr lang="en-US" sz="2800" dirty="0">
              <a:latin typeface="SutonnyOMJ" pitchFamily="2" charset="0"/>
              <a:cs typeface="SutonnyOMJ" pitchFamily="2" charset="0"/>
            </a:endParaRPr>
          </a:p>
        </p:txBody>
      </p:sp>
      <p:grpSp>
        <p:nvGrpSpPr>
          <p:cNvPr id="3" name="Group 2"/>
          <p:cNvGrpSpPr/>
          <p:nvPr/>
        </p:nvGrpSpPr>
        <p:grpSpPr>
          <a:xfrm>
            <a:off x="2590800" y="914400"/>
            <a:ext cx="3200400" cy="3657600"/>
            <a:chOff x="2133600" y="939731"/>
            <a:chExt cx="4267200" cy="5003869"/>
          </a:xfrm>
          <a:solidFill>
            <a:srgbClr val="FF0000"/>
          </a:solidFill>
          <a:effectLst>
            <a:outerShdw blurRad="76200" dir="18900000" sy="23000" kx="-1200000" algn="bl" rotWithShape="0">
              <a:prstClr val="black">
                <a:alpha val="20000"/>
              </a:prstClr>
            </a:outerShdw>
          </a:effectLst>
          <a:scene3d>
            <a:camera prst="orthographicFront"/>
            <a:lightRig rig="threePt" dir="t">
              <a:rot lat="0" lon="0" rev="0"/>
            </a:lightRig>
          </a:scene3d>
        </p:grpSpPr>
        <p:sp>
          <p:nvSpPr>
            <p:cNvPr id="4" name="Frame 3"/>
            <p:cNvSpPr/>
            <p:nvPr/>
          </p:nvSpPr>
          <p:spPr>
            <a:xfrm>
              <a:off x="2133600" y="2895600"/>
              <a:ext cx="4267200" cy="3048000"/>
            </a:xfrm>
            <a:prstGeom prst="frame">
              <a:avLst/>
            </a:prstGeom>
            <a:grpFill/>
            <a:ln w="34925">
              <a:solidFill>
                <a:srgbClr val="FFFF00"/>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SutonnyOMJ" pitchFamily="2" charset="0"/>
                  <a:cs typeface="SutonnyOMJ" pitchFamily="2" charset="0"/>
                </a:rPr>
                <a:t>বাড়ির কাজ</a:t>
              </a:r>
            </a:p>
            <a:p>
              <a:pPr algn="ctr"/>
              <a:endParaRPr lang="en-US" sz="2800" dirty="0">
                <a:solidFill>
                  <a:schemeClr val="tx1"/>
                </a:solidFill>
                <a:latin typeface="SutonnyOMJ" pitchFamily="2" charset="0"/>
                <a:cs typeface="SutonnyOMJ" pitchFamily="2" charset="0"/>
              </a:endParaRPr>
            </a:p>
          </p:txBody>
        </p:sp>
        <p:sp>
          <p:nvSpPr>
            <p:cNvPr id="5" name="Half Frame 4"/>
            <p:cNvSpPr/>
            <p:nvPr/>
          </p:nvSpPr>
          <p:spPr>
            <a:xfrm rot="2612632">
              <a:off x="2167694" y="939731"/>
              <a:ext cx="4112885" cy="3982689"/>
            </a:xfrm>
            <a:prstGeom prst="halfFrame">
              <a:avLst>
                <a:gd name="adj1" fmla="val 33013"/>
                <a:gd name="adj2" fmla="val 35084"/>
              </a:avLst>
            </a:prstGeom>
            <a:grpFill/>
            <a:ln w="34925">
              <a:solidFill>
                <a:srgbClr val="FFFF00"/>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3581400" cy="1862048"/>
          </a:xfrm>
          <a:prstGeom prst="rect">
            <a:avLst/>
          </a:prstGeom>
          <a:noFill/>
        </p:spPr>
        <p:txBody>
          <a:bodyPr wrap="square" rtlCol="0">
            <a:spAutoFit/>
          </a:bodyPr>
          <a:lstStyle/>
          <a:p>
            <a:r>
              <a:rPr lang="bn-IN" sz="11500" dirty="0" smtClean="0">
                <a:latin typeface="SutonnyOMJ" pitchFamily="2" charset="0"/>
                <a:cs typeface="SutonnyOMJ" pitchFamily="2" charset="0"/>
              </a:rPr>
              <a:t>ধন্যবাদ</a:t>
            </a:r>
            <a:endParaRPr lang="en-US" sz="11500" dirty="0">
              <a:latin typeface="SutonnyOMJ" pitchFamily="2" charset="0"/>
              <a:cs typeface="SutonnyOMJ" pitchFamily="2" charset="0"/>
            </a:endParaRPr>
          </a:p>
        </p:txBody>
      </p:sp>
      <p:sp>
        <p:nvSpPr>
          <p:cNvPr id="4" name="TextBox 3"/>
          <p:cNvSpPr txBox="1"/>
          <p:nvPr/>
        </p:nvSpPr>
        <p:spPr>
          <a:xfrm>
            <a:off x="6324600" y="5181600"/>
            <a:ext cx="2057400" cy="1323439"/>
          </a:xfrm>
          <a:prstGeom prst="rect">
            <a:avLst/>
          </a:prstGeom>
          <a:noFill/>
        </p:spPr>
        <p:txBody>
          <a:bodyPr wrap="square" rtlCol="0">
            <a:spAutoFit/>
          </a:bodyPr>
          <a:lstStyle/>
          <a:p>
            <a:r>
              <a:rPr lang="bn-IN" sz="8000" dirty="0" smtClean="0">
                <a:latin typeface="SutonnyOMJ" pitchFamily="2" charset="0"/>
                <a:cs typeface="SutonnyOMJ" pitchFamily="2" charset="0"/>
              </a:rPr>
              <a:t>সমাপ্ত</a:t>
            </a:r>
            <a:endParaRPr lang="en-US" sz="8000" dirty="0">
              <a:latin typeface="SutonnyOMJ" pitchFamily="2" charset="0"/>
              <a:cs typeface="SutonnyOMJ" pitchFamily="2" charset="0"/>
            </a:endParaRPr>
          </a:p>
        </p:txBody>
      </p:sp>
      <p:pic>
        <p:nvPicPr>
          <p:cNvPr id="5" name="Picture 4" descr="images (24).jpg"/>
          <p:cNvPicPr>
            <a:picLocks noChangeAspect="1"/>
          </p:cNvPicPr>
          <p:nvPr/>
        </p:nvPicPr>
        <p:blipFill>
          <a:blip r:embed="rId2"/>
          <a:stretch>
            <a:fillRect/>
          </a:stretch>
        </p:blipFill>
        <p:spPr>
          <a:xfrm>
            <a:off x="5410200" y="2667000"/>
            <a:ext cx="3671887" cy="2627585"/>
          </a:xfrm>
          <a:prstGeom prst="ellipse">
            <a:avLst/>
          </a:prstGeom>
          <a:ln w="190500" cap="rnd">
            <a:solidFill>
              <a:schemeClr val="accent6">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descr="images (25).jpg"/>
          <p:cNvPicPr>
            <a:picLocks noChangeAspect="1"/>
          </p:cNvPicPr>
          <p:nvPr/>
        </p:nvPicPr>
        <p:blipFill>
          <a:blip r:embed="rId3"/>
          <a:stretch>
            <a:fillRect/>
          </a:stretch>
        </p:blipFill>
        <p:spPr>
          <a:xfrm>
            <a:off x="609600" y="1981200"/>
            <a:ext cx="4162425" cy="416242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ppt_x"/>
                                          </p:val>
                                        </p:tav>
                                        <p:tav tm="100000">
                                          <p:val>
                                            <p:strVal val="#ppt_x"/>
                                          </p:val>
                                        </p:tav>
                                      </p:tavLst>
                                    </p:anim>
                                    <p:anim calcmode="lin" valueType="num">
                                      <p:cBhvr additive="base">
                                        <p:cTn id="16"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prstTxWarp prst="textArchDown">
              <a:avLst>
                <a:gd name="adj" fmla="val 205401"/>
              </a:avLst>
            </a:prstTxWarp>
            <a:normAutofit fontScale="90000"/>
          </a:bodyPr>
          <a:lstStyle/>
          <a:p>
            <a:r>
              <a:rPr lang="bn-IN" dirty="0" smtClean="0">
                <a:ln>
                  <a:solidFill>
                    <a:schemeClr val="tx1">
                      <a:lumMod val="85000"/>
                      <a:lumOff val="15000"/>
                    </a:schemeClr>
                  </a:solidFill>
                </a:ln>
                <a:effectLst>
                  <a:glow rad="228600">
                    <a:schemeClr val="accent1">
                      <a:satMod val="175000"/>
                      <a:alpha val="40000"/>
                    </a:schemeClr>
                  </a:glow>
                </a:effectLst>
                <a:latin typeface="SutonnySushreeOMJ" pitchFamily="2" charset="0"/>
                <a:cs typeface="SutonnySushreeOMJ" pitchFamily="2" charset="0"/>
              </a:rPr>
              <a:t>পরিচিতি</a:t>
            </a:r>
            <a:endParaRPr lang="en-US" dirty="0">
              <a:ln>
                <a:solidFill>
                  <a:schemeClr val="tx1">
                    <a:lumMod val="85000"/>
                    <a:lumOff val="15000"/>
                  </a:schemeClr>
                </a:solidFill>
              </a:ln>
              <a:effectLst>
                <a:glow rad="228600">
                  <a:schemeClr val="accent1">
                    <a:satMod val="175000"/>
                    <a:alpha val="40000"/>
                  </a:schemeClr>
                </a:glow>
              </a:effectLst>
              <a:latin typeface="SutonnySushreeOMJ" pitchFamily="2" charset="0"/>
              <a:cs typeface="SutonnySushreeOMJ" pitchFamily="2" charset="0"/>
            </a:endParaRPr>
          </a:p>
        </p:txBody>
      </p:sp>
      <p:sp>
        <p:nvSpPr>
          <p:cNvPr id="3" name="Content Placeholder 2"/>
          <p:cNvSpPr>
            <a:spLocks noGrp="1"/>
          </p:cNvSpPr>
          <p:nvPr>
            <p:ph idx="1"/>
          </p:nvPr>
        </p:nvSpPr>
        <p:spPr/>
        <p:txBody>
          <a:bodyPr>
            <a:normAutofit/>
          </a:bodyPr>
          <a:lstStyle/>
          <a:p>
            <a:pPr>
              <a:buNone/>
            </a:pPr>
            <a:endParaRPr lang="bn-IN" sz="2400" dirty="0" smtClean="0"/>
          </a:p>
          <a:p>
            <a:pPr>
              <a:buNone/>
            </a:pPr>
            <a:endParaRPr lang="bn-IN" sz="2400" dirty="0" smtClean="0"/>
          </a:p>
          <a:p>
            <a:pPr>
              <a:buNone/>
            </a:pPr>
            <a:endParaRPr lang="bn-IN" sz="2400" dirty="0" smtClean="0"/>
          </a:p>
          <a:p>
            <a:pPr>
              <a:buNone/>
            </a:pPr>
            <a:endParaRPr lang="bn-IN" sz="2400" dirty="0" smtClean="0"/>
          </a:p>
          <a:p>
            <a:pPr>
              <a:buNone/>
            </a:pPr>
            <a:endParaRPr lang="bn-IN" sz="2400" dirty="0" smtClean="0">
              <a:latin typeface="SutonnyOMJ" pitchFamily="2" charset="0"/>
              <a:cs typeface="SutonnyOMJ" pitchFamily="2" charset="0"/>
            </a:endParaRPr>
          </a:p>
          <a:p>
            <a:pPr>
              <a:buNone/>
            </a:pPr>
            <a:endParaRPr lang="bn-IN" sz="2400" dirty="0" smtClean="0">
              <a:latin typeface="SutonnyOMJ" pitchFamily="2" charset="0"/>
              <a:cs typeface="SutonnyOMJ" pitchFamily="2" charset="0"/>
            </a:endParaRPr>
          </a:p>
          <a:p>
            <a:pPr>
              <a:buNone/>
            </a:pPr>
            <a:r>
              <a:rPr lang="bn-IN" sz="2400" dirty="0" smtClean="0">
                <a:latin typeface="SutonnyOMJ" pitchFamily="2" charset="0"/>
                <a:cs typeface="SutonnyOMJ" pitchFamily="2" charset="0"/>
              </a:rPr>
              <a:t>তন্ময় কুমার মণ্ডল</a:t>
            </a:r>
          </a:p>
          <a:p>
            <a:pPr>
              <a:buNone/>
            </a:pPr>
            <a:r>
              <a:rPr lang="bn-IN" sz="2400" dirty="0" smtClean="0">
                <a:latin typeface="SutonnyOMJ" pitchFamily="2" charset="0"/>
                <a:cs typeface="SutonnyOMJ" pitchFamily="2" charset="0"/>
              </a:rPr>
              <a:t>সহকারী শিক্ষক(কৃষি)</a:t>
            </a:r>
          </a:p>
          <a:p>
            <a:pPr>
              <a:buNone/>
            </a:pPr>
            <a:r>
              <a:rPr lang="bn-IN" sz="2400" dirty="0" smtClean="0">
                <a:latin typeface="SutonnyOMJ" pitchFamily="2" charset="0"/>
                <a:cs typeface="SutonnyOMJ" pitchFamily="2" charset="0"/>
              </a:rPr>
              <a:t>বিদ্যানন্দী হোসেনপুর দাখিল মাদ্রাসা</a:t>
            </a:r>
          </a:p>
          <a:p>
            <a:pPr>
              <a:buNone/>
            </a:pPr>
            <a:r>
              <a:rPr lang="bn-IN" sz="2400" dirty="0" smtClean="0">
                <a:latin typeface="SutonnyOMJ" pitchFamily="2" charset="0"/>
                <a:cs typeface="SutonnyOMJ" pitchFamily="2" charset="0"/>
              </a:rPr>
              <a:t>রাজৈর, মাদারীপুর।</a:t>
            </a:r>
            <a:endParaRPr lang="en-US" sz="2400" dirty="0">
              <a:latin typeface="SutonnyOMJ" pitchFamily="2" charset="0"/>
              <a:cs typeface="SutonnyOMJ" pitchFamily="2" charset="0"/>
            </a:endParaRPr>
          </a:p>
        </p:txBody>
      </p:sp>
      <p:pic>
        <p:nvPicPr>
          <p:cNvPr id="4" name="Picture 3" descr="Photo0552.jpg"/>
          <p:cNvPicPr>
            <a:picLocks noChangeAspect="1"/>
          </p:cNvPicPr>
          <p:nvPr/>
        </p:nvPicPr>
        <p:blipFill>
          <a:blip r:embed="rId2"/>
          <a:srcRect t="14444" r="27778" b="24445"/>
          <a:stretch>
            <a:fillRect/>
          </a:stretch>
        </p:blipFill>
        <p:spPr>
          <a:xfrm>
            <a:off x="457200" y="1066800"/>
            <a:ext cx="2634095"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4495800" y="2286000"/>
            <a:ext cx="4648200" cy="2862322"/>
          </a:xfrm>
          <a:prstGeom prst="rect">
            <a:avLst/>
          </a:prstGeom>
          <a:noFill/>
        </p:spPr>
        <p:txBody>
          <a:bodyPr wrap="square" rtlCol="0">
            <a:spAutoFit/>
          </a:bodyPr>
          <a:lstStyle/>
          <a:p>
            <a:r>
              <a:rPr lang="bn-IN" sz="3600" dirty="0" smtClean="0">
                <a:latin typeface="SutonnyOMJ" pitchFamily="2" charset="0"/>
                <a:cs typeface="SutonnyOMJ" pitchFamily="2" charset="0"/>
              </a:rPr>
              <a:t>শ্রেণিঃ সপ্তম</a:t>
            </a:r>
          </a:p>
          <a:p>
            <a:r>
              <a:rPr lang="bn-IN" sz="3600" dirty="0" smtClean="0">
                <a:latin typeface="SutonnyOMJ" pitchFamily="2" charset="0"/>
                <a:cs typeface="SutonnyOMJ" pitchFamily="2" charset="0"/>
              </a:rPr>
              <a:t>বিষয়ঃ বাংলাদেশ ও বিশ্বপরিচয়</a:t>
            </a:r>
          </a:p>
          <a:p>
            <a:r>
              <a:rPr lang="bn-IN" sz="3600" dirty="0" smtClean="0">
                <a:latin typeface="SutonnyOMJ" pitchFamily="2" charset="0"/>
                <a:cs typeface="SutonnyOMJ" pitchFamily="2" charset="0"/>
              </a:rPr>
              <a:t>অধ্যায়ঃ দশম</a:t>
            </a:r>
          </a:p>
          <a:p>
            <a:r>
              <a:rPr lang="bn-IN" sz="3600" dirty="0" smtClean="0">
                <a:latin typeface="SutonnyOMJ" pitchFamily="2" charset="0"/>
                <a:cs typeface="SutonnyOMJ" pitchFamily="2" charset="0"/>
              </a:rPr>
              <a:t>বাংলাদেশের সামাজিক সমস্যা</a:t>
            </a:r>
          </a:p>
          <a:p>
            <a:r>
              <a:rPr lang="bn-IN" sz="3600" dirty="0" smtClean="0">
                <a:latin typeface="SutonnyOMJ" pitchFamily="2" charset="0"/>
                <a:cs typeface="SutonnyOMJ" pitchFamily="2" charset="0"/>
              </a:rPr>
              <a:t>সময়ঃ ৪৫ মিনিট</a:t>
            </a:r>
            <a:endParaRPr lang="en-US" sz="3600" dirty="0">
              <a:latin typeface="SutonnyOMJ" pitchFamily="2" charset="0"/>
              <a:cs typeface="SutonnyOMJ" pitchFamily="2" charset="0"/>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2000" fill="hold"/>
                                        <p:tgtEl>
                                          <p:spTgt spid="6"/>
                                        </p:tgtEl>
                                        <p:attrNameLst>
                                          <p:attrName>ppt_x</p:attrName>
                                        </p:attrNameLst>
                                      </p:cBhvr>
                                      <p:tavLst>
                                        <p:tav tm="0">
                                          <p:val>
                                            <p:strVal val="1+#ppt_w/2"/>
                                          </p:val>
                                        </p:tav>
                                        <p:tav tm="100000">
                                          <p:val>
                                            <p:strVal val="#ppt_x"/>
                                          </p:val>
                                        </p:tav>
                                      </p:tavLst>
                                    </p:anim>
                                    <p:anim calcmode="lin" valueType="num">
                                      <p:cBhvr additive="base">
                                        <p:cTn id="44"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SutonnyOMJ" pitchFamily="2" charset="0"/>
                <a:cs typeface="SutonnyOMJ" pitchFamily="2" charset="0"/>
              </a:rPr>
              <a:t>নিম্নের ছবি দুটিতে কি লক্ষ্য করা যায়?</a:t>
            </a:r>
            <a:endParaRPr lang="en-US" dirty="0">
              <a:latin typeface="SutonnyOMJ" pitchFamily="2" charset="0"/>
              <a:cs typeface="SutonnyOMJ" pitchFamily="2" charset="0"/>
            </a:endParaRPr>
          </a:p>
        </p:txBody>
      </p:sp>
      <p:pic>
        <p:nvPicPr>
          <p:cNvPr id="4" name="Content Placeholder 3" descr="download (11).jpg"/>
          <p:cNvPicPr>
            <a:picLocks noGrp="1" noChangeAspect="1"/>
          </p:cNvPicPr>
          <p:nvPr>
            <p:ph idx="1"/>
          </p:nvPr>
        </p:nvPicPr>
        <p:blipFill>
          <a:blip r:embed="rId2"/>
          <a:stretch>
            <a:fillRect/>
          </a:stretch>
        </p:blipFill>
        <p:spPr>
          <a:xfrm>
            <a:off x="4724400" y="1828800"/>
            <a:ext cx="31242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mages-4-1.jpeg"/>
          <p:cNvPicPr>
            <a:picLocks noChangeAspect="1"/>
          </p:cNvPicPr>
          <p:nvPr/>
        </p:nvPicPr>
        <p:blipFill>
          <a:blip r:embed="rId3"/>
          <a:stretch>
            <a:fillRect/>
          </a:stretch>
        </p:blipFill>
        <p:spPr>
          <a:xfrm>
            <a:off x="1219200" y="1828800"/>
            <a:ext cx="34290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4724400" y="4800600"/>
            <a:ext cx="3124200" cy="1371600"/>
          </a:xfrm>
          <a:prstGeom prst="roundRect">
            <a:avLst/>
          </a:prstGeom>
          <a:solidFill>
            <a:srgbClr val="00B050"/>
          </a:solidFill>
          <a:ln>
            <a:noFill/>
            <a:prstDash val="lgDash"/>
          </a:ln>
          <a:effectLst>
            <a:glow rad="139700">
              <a:schemeClr val="accent4">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SutonnyOMJ" pitchFamily="2" charset="0"/>
                <a:cs typeface="SutonnyOMJ" pitchFamily="2" charset="0"/>
              </a:rPr>
              <a:t>আমাদের আজকের পাঠ</a:t>
            </a:r>
          </a:p>
          <a:p>
            <a:pPr algn="ctr"/>
            <a:r>
              <a:rPr lang="bn-IN" sz="2800" dirty="0" smtClean="0">
                <a:latin typeface="SutonnyOMJ" pitchFamily="2" charset="0"/>
                <a:cs typeface="SutonnyOMJ" pitchFamily="2" charset="0"/>
              </a:rPr>
              <a:t>বাল্য বিবাহ</a:t>
            </a:r>
          </a:p>
          <a:p>
            <a:pPr algn="ctr"/>
            <a:r>
              <a:rPr lang="bn-IN" sz="2800" dirty="0" smtClean="0">
                <a:latin typeface="SutonnyOMJ" pitchFamily="2" charset="0"/>
                <a:cs typeface="SutonnyOMJ" pitchFamily="2" charset="0"/>
              </a:rPr>
              <a:t>দশম অধ্যায় পাঠ ৪ ও ৫</a:t>
            </a:r>
            <a:endParaRPr lang="en-US" sz="2800" dirty="0">
              <a:latin typeface="SutonnyOMJ" pitchFamily="2" charset="0"/>
              <a:cs typeface="SutonnyOMJ" pitchFamily="2" charset="0"/>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par>
                          <p:cTn id="17" fill="hold">
                            <p:stCondLst>
                              <p:cond delay="1000"/>
                            </p:stCondLst>
                            <p:childTnLst>
                              <p:par>
                                <p:cTn id="18" presetID="53"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0"/>
                                        <p:tgtEl>
                                          <p:spTgt spid="6"/>
                                        </p:tgtEl>
                                      </p:cBhvr>
                                    </p:animEffect>
                                    <p:anim calcmode="lin" valueType="num">
                                      <p:cBhvr>
                                        <p:cTn id="28" dur="5000" fill="hold"/>
                                        <p:tgtEl>
                                          <p:spTgt spid="6"/>
                                        </p:tgtEl>
                                        <p:attrNameLst>
                                          <p:attrName>ppt_x</p:attrName>
                                        </p:attrNameLst>
                                      </p:cBhvr>
                                      <p:tavLst>
                                        <p:tav tm="0">
                                          <p:val>
                                            <p:strVal val="#ppt_x"/>
                                          </p:val>
                                        </p:tav>
                                        <p:tav tm="100000">
                                          <p:val>
                                            <p:strVal val="#ppt_x"/>
                                          </p:val>
                                        </p:tav>
                                      </p:tavLst>
                                    </p:anim>
                                    <p:anim calcmode="lin" valueType="num">
                                      <p:cBhvr>
                                        <p:cTn id="29" dur="4500" decel="100000" fill="hold"/>
                                        <p:tgtEl>
                                          <p:spTgt spid="6"/>
                                        </p:tgtEl>
                                        <p:attrNameLst>
                                          <p:attrName>ppt_y</p:attrName>
                                        </p:attrNameLst>
                                      </p:cBhvr>
                                      <p:tavLst>
                                        <p:tav tm="0">
                                          <p:val>
                                            <p:strVal val="#ppt_y+1"/>
                                          </p:val>
                                        </p:tav>
                                        <p:tav tm="100000">
                                          <p:val>
                                            <p:strVal val="#ppt_y-.03"/>
                                          </p:val>
                                        </p:tav>
                                      </p:tavLst>
                                    </p:anim>
                                    <p:anim calcmode="lin" valueType="num">
                                      <p:cBhvr>
                                        <p:cTn id="30" dur="500" accel="100000" fill="hold">
                                          <p:stCondLst>
                                            <p:cond delay="45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SutonnyOMJ" pitchFamily="2" charset="0"/>
                <a:cs typeface="SutonnyOMJ" pitchFamily="2" charset="0"/>
              </a:rPr>
              <a:t>শিখনফল</a:t>
            </a:r>
            <a:endParaRPr lang="en-US" dirty="0">
              <a:latin typeface="SutonnyOMJ" pitchFamily="2" charset="0"/>
              <a:cs typeface="SutonnyOMJ" pitchFamily="2"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bn-IN" dirty="0" smtClean="0">
                <a:solidFill>
                  <a:srgbClr val="FF0000"/>
                </a:solidFill>
                <a:latin typeface="SutonnyOMJ" pitchFamily="2" charset="0"/>
                <a:cs typeface="SutonnyOMJ" pitchFamily="2" charset="0"/>
              </a:rPr>
              <a:t> বাল্য বিবাহের কারণ উল্লেখ করতে পারবে।</a:t>
            </a:r>
          </a:p>
          <a:p>
            <a:pPr>
              <a:buFont typeface="Wingdings" pitchFamily="2" charset="2"/>
              <a:buChar char="Ø"/>
            </a:pPr>
            <a:r>
              <a:rPr lang="bn-IN" dirty="0" smtClean="0">
                <a:solidFill>
                  <a:srgbClr val="FF0000"/>
                </a:solidFill>
                <a:latin typeface="SutonnyOMJ" pitchFamily="2" charset="0"/>
                <a:cs typeface="SutonnyOMJ" pitchFamily="2" charset="0"/>
              </a:rPr>
              <a:t> বাল্য বিবাহের ক্ষতি সম্পর্কে  বলতে পারবে।</a:t>
            </a:r>
          </a:p>
          <a:p>
            <a:pPr>
              <a:buFont typeface="Wingdings" pitchFamily="2" charset="2"/>
              <a:buChar char="Ø"/>
            </a:pPr>
            <a:r>
              <a:rPr lang="bn-IN" dirty="0" smtClean="0">
                <a:solidFill>
                  <a:srgbClr val="FF0000"/>
                </a:solidFill>
                <a:latin typeface="SutonnyOMJ" pitchFamily="2" charset="0"/>
                <a:cs typeface="SutonnyOMJ" pitchFamily="2" charset="0"/>
              </a:rPr>
              <a:t> বাল্য বিবাহের প্রতিকার কি হতে পারে তা ব্যাখ্যা করতে পারবে।</a:t>
            </a:r>
            <a:endParaRPr lang="en-US" dirty="0">
              <a:solidFill>
                <a:srgbClr val="FF0000"/>
              </a:solidFill>
              <a:latin typeface="SutonnyOMJ" pitchFamily="2" charset="0"/>
              <a:cs typeface="SutonnyOMJ" pitchFamily="2" charset="0"/>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dian-poor-father-son-27075498.jpg"/>
          <p:cNvPicPr>
            <a:picLocks noChangeAspect="1"/>
          </p:cNvPicPr>
          <p:nvPr/>
        </p:nvPicPr>
        <p:blipFill>
          <a:blip r:embed="rId2"/>
          <a:stretch>
            <a:fillRect/>
          </a:stretch>
        </p:blipFill>
        <p:spPr>
          <a:xfrm>
            <a:off x="609600" y="609600"/>
            <a:ext cx="3276600" cy="218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যৌতুক-দেওয়া-বা-নেওয়া-ব্যক্তির-৫-বছরের-কারাদণ্ড.jpg"/>
          <p:cNvPicPr>
            <a:picLocks noChangeAspect="1"/>
          </p:cNvPicPr>
          <p:nvPr/>
        </p:nvPicPr>
        <p:blipFill>
          <a:blip r:embed="rId3"/>
          <a:srcRect l="6364" r="7818" b="3939"/>
          <a:stretch>
            <a:fillRect/>
          </a:stretch>
        </p:blipFill>
        <p:spPr>
          <a:xfrm>
            <a:off x="5105400" y="609600"/>
            <a:ext cx="33528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45a74_3f23e46f72_long.jpg"/>
          <p:cNvPicPr>
            <a:picLocks noChangeAspect="1"/>
          </p:cNvPicPr>
          <p:nvPr/>
        </p:nvPicPr>
        <p:blipFill>
          <a:blip r:embed="rId4"/>
          <a:srcRect l="14445" r="14444" b="15286"/>
          <a:stretch>
            <a:fillRect/>
          </a:stretch>
        </p:blipFill>
        <p:spPr>
          <a:xfrm>
            <a:off x="609600" y="3429000"/>
            <a:ext cx="3276600" cy="2362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Daily-Sun-42-01-16-04-2017.jpg"/>
          <p:cNvPicPr>
            <a:picLocks noChangeAspect="1"/>
          </p:cNvPicPr>
          <p:nvPr/>
        </p:nvPicPr>
        <p:blipFill>
          <a:blip r:embed="rId5"/>
          <a:srcRect l="13434"/>
          <a:stretch>
            <a:fillRect/>
          </a:stretch>
        </p:blipFill>
        <p:spPr>
          <a:xfrm>
            <a:off x="5029200" y="3429000"/>
            <a:ext cx="3651174"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ounded Rectangle 8"/>
          <p:cNvSpPr/>
          <p:nvPr/>
        </p:nvSpPr>
        <p:spPr>
          <a:xfrm>
            <a:off x="1371600" y="2895600"/>
            <a:ext cx="1524000" cy="4572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SutonnyOMJ" pitchFamily="2" charset="0"/>
                <a:cs typeface="SutonnyOMJ" pitchFamily="2" charset="0"/>
              </a:rPr>
              <a:t>দরিদ্রতা</a:t>
            </a:r>
            <a:endParaRPr lang="en-US" sz="2800" dirty="0">
              <a:latin typeface="SutonnyOMJ" pitchFamily="2" charset="0"/>
              <a:cs typeface="SutonnyOMJ" pitchFamily="2" charset="0"/>
            </a:endParaRPr>
          </a:p>
        </p:txBody>
      </p:sp>
      <p:sp>
        <p:nvSpPr>
          <p:cNvPr id="10" name="Rounded Rectangle 9"/>
          <p:cNvSpPr/>
          <p:nvPr/>
        </p:nvSpPr>
        <p:spPr>
          <a:xfrm>
            <a:off x="6172200" y="2895600"/>
            <a:ext cx="1447800" cy="4572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SutonnyOMJ" pitchFamily="2" charset="0"/>
                <a:cs typeface="SutonnyOMJ" pitchFamily="2" charset="0"/>
              </a:rPr>
              <a:t>যৌতুক</a:t>
            </a:r>
            <a:endParaRPr lang="en-US" sz="2800" dirty="0">
              <a:latin typeface="SutonnyOMJ" pitchFamily="2" charset="0"/>
              <a:cs typeface="SutonnyOMJ" pitchFamily="2" charset="0"/>
            </a:endParaRPr>
          </a:p>
        </p:txBody>
      </p:sp>
      <p:sp>
        <p:nvSpPr>
          <p:cNvPr id="11" name="Rounded Rectangle 10"/>
          <p:cNvSpPr/>
          <p:nvPr/>
        </p:nvSpPr>
        <p:spPr>
          <a:xfrm>
            <a:off x="1447800" y="5943600"/>
            <a:ext cx="1676400" cy="533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SutonnyOMJ" pitchFamily="2" charset="0"/>
                <a:cs typeface="SutonnyOMJ" pitchFamily="2" charset="0"/>
              </a:rPr>
              <a:t>নিরাপত্তাহীনতা</a:t>
            </a:r>
            <a:endParaRPr lang="en-US" sz="2400" dirty="0">
              <a:latin typeface="SutonnyOMJ" pitchFamily="2" charset="0"/>
              <a:cs typeface="SutonnyOMJ" pitchFamily="2" charset="0"/>
            </a:endParaRPr>
          </a:p>
        </p:txBody>
      </p:sp>
      <p:sp>
        <p:nvSpPr>
          <p:cNvPr id="12" name="Rounded Rectangle 11"/>
          <p:cNvSpPr/>
          <p:nvPr/>
        </p:nvSpPr>
        <p:spPr>
          <a:xfrm>
            <a:off x="0" y="0"/>
            <a:ext cx="2514600" cy="5334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effectLst>
                  <a:glow rad="228600">
                    <a:schemeClr val="accent5">
                      <a:satMod val="175000"/>
                      <a:alpha val="40000"/>
                    </a:schemeClr>
                  </a:glow>
                </a:effectLst>
                <a:latin typeface="SutonnyOMJ" pitchFamily="2" charset="0"/>
                <a:cs typeface="SutonnyOMJ" pitchFamily="2" charset="0"/>
              </a:rPr>
              <a:t>বাল্য বিবাহের কারণ</a:t>
            </a:r>
            <a:endParaRPr lang="en-US" sz="2800" dirty="0">
              <a:effectLst>
                <a:glow rad="228600">
                  <a:schemeClr val="accent5">
                    <a:satMod val="175000"/>
                    <a:alpha val="40000"/>
                  </a:schemeClr>
                </a:glow>
              </a:effectLst>
              <a:latin typeface="SutonnyOMJ" pitchFamily="2" charset="0"/>
              <a:cs typeface="SutonnyOMJ" pitchFamily="2" charset="0"/>
            </a:endParaRPr>
          </a:p>
        </p:txBody>
      </p:sp>
      <p:sp>
        <p:nvSpPr>
          <p:cNvPr id="13" name="Rectangle 12"/>
          <p:cNvSpPr/>
          <p:nvPr/>
        </p:nvSpPr>
        <p:spPr>
          <a:xfrm>
            <a:off x="6019800" y="5943600"/>
            <a:ext cx="1905000" cy="685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SutonnyOMJ" pitchFamily="2" charset="0"/>
                <a:cs typeface="SutonnyOMJ" pitchFamily="2" charset="0"/>
              </a:rPr>
              <a:t>ছেলে=২১ বছর</a:t>
            </a:r>
          </a:p>
          <a:p>
            <a:pPr algn="ctr"/>
            <a:r>
              <a:rPr lang="bn-IN" sz="2800" dirty="0" smtClean="0">
                <a:latin typeface="SutonnyOMJ" pitchFamily="2" charset="0"/>
                <a:cs typeface="SutonnyOMJ" pitchFamily="2" charset="0"/>
              </a:rPr>
              <a:t>মেয়ে=১৮ বছর</a:t>
            </a:r>
            <a:endParaRPr lang="en-US" sz="2800" dirty="0">
              <a:latin typeface="SutonnyOMJ" pitchFamily="2" charset="0"/>
              <a:cs typeface="SutonnyOMJ" pitchFamily="2"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ppt_x"/>
                                          </p:val>
                                        </p:tav>
                                        <p:tav tm="100000">
                                          <p:val>
                                            <p:strVal val="#ppt_x"/>
                                          </p:val>
                                        </p:tav>
                                      </p:tavLst>
                                    </p:anim>
                                    <p:anim calcmode="lin" valueType="num">
                                      <p:cBhvr additive="base">
                                        <p:cTn id="3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696200" cy="2554545"/>
          </a:xfrm>
          <a:prstGeom prst="rect">
            <a:avLst/>
          </a:prstGeom>
          <a:noFill/>
        </p:spPr>
        <p:txBody>
          <a:bodyPr wrap="square" rtlCol="0">
            <a:spAutoFit/>
          </a:bodyPr>
          <a:lstStyle/>
          <a:p>
            <a:r>
              <a:rPr lang="bn-IN" sz="3200" dirty="0" smtClean="0">
                <a:latin typeface="SutonnyOMJ" pitchFamily="2" charset="0"/>
                <a:cs typeface="SutonnyOMJ" pitchFamily="2" charset="0"/>
              </a:rPr>
              <a:t>বাংলাদেশে বাল্য বিবাহ সাধারণত মেয়েদের ক্ষেত্রে লক্ষ্য করা যায়। বাল্য বিবাহের আরও কিছু কারণ হলো...</a:t>
            </a:r>
          </a:p>
          <a:p>
            <a:r>
              <a:rPr lang="bn-IN" sz="3200" dirty="0" smtClean="0">
                <a:latin typeface="SutonnyOMJ" pitchFamily="2" charset="0"/>
                <a:cs typeface="SutonnyOMJ" pitchFamily="2" charset="0"/>
              </a:rPr>
              <a:t>সামাজিক প্রথা, বাল্য বিবাহ সমর্থনকারী আইন, ধর্মীয় ও সামাজিক চাপ, অঞ্চল্ভিত্তিক রীতি, অবিবাহিত থাকার শঙ্কা, মেয়েদের উপার্জনে অক্ষম ভাবা।</a:t>
            </a:r>
            <a:endParaRPr lang="en-US" sz="3200" dirty="0">
              <a:latin typeface="SutonnyOMJ" pitchFamily="2" charset="0"/>
              <a:cs typeface="SutonnyOMJ" pitchFamily="2" charset="0"/>
            </a:endParaRPr>
          </a:p>
        </p:txBody>
      </p:sp>
      <p:pic>
        <p:nvPicPr>
          <p:cNvPr id="3" name="Picture 2" descr="images (22).jpg"/>
          <p:cNvPicPr>
            <a:picLocks noChangeAspect="1"/>
          </p:cNvPicPr>
          <p:nvPr/>
        </p:nvPicPr>
        <p:blipFill>
          <a:blip r:embed="rId2"/>
          <a:srcRect l="29669" t="8203" r="2449" b="12500"/>
          <a:stretch>
            <a:fillRect/>
          </a:stretch>
        </p:blipFill>
        <p:spPr>
          <a:xfrm>
            <a:off x="4800600" y="3124200"/>
            <a:ext cx="3048000" cy="24384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maxresdefault (13).jpg"/>
          <p:cNvPicPr>
            <a:picLocks noChangeAspect="1"/>
          </p:cNvPicPr>
          <p:nvPr/>
        </p:nvPicPr>
        <p:blipFill>
          <a:blip r:embed="rId3"/>
          <a:srcRect l="14167" t="5556" r="22500" b="1111"/>
          <a:stretch>
            <a:fillRect/>
          </a:stretch>
        </p:blipFill>
        <p:spPr>
          <a:xfrm>
            <a:off x="762000" y="3048000"/>
            <a:ext cx="3048000" cy="2526632"/>
          </a:xfrm>
          <a:prstGeom prst="rect">
            <a:avLst/>
          </a:prstGeom>
          <a:ln w="88900" cap="sq" cmpd="thickThin">
            <a:solidFill>
              <a:srgbClr val="000000"/>
            </a:solidFill>
            <a:prstDash val="solid"/>
            <a:miter lim="800000"/>
          </a:ln>
          <a:effectLst>
            <a:innerShdw blurRad="76200">
              <a:srgbClr val="000000"/>
            </a:innerShdw>
          </a:effectLst>
        </p:spPr>
      </p:pic>
      <p:sp>
        <p:nvSpPr>
          <p:cNvPr id="5" name="Rounded Rectangle 4"/>
          <p:cNvSpPr/>
          <p:nvPr/>
        </p:nvSpPr>
        <p:spPr>
          <a:xfrm>
            <a:off x="762000" y="5791200"/>
            <a:ext cx="7162800" cy="914400"/>
          </a:xfrm>
          <a:prstGeom prst="roundRect">
            <a:avLst/>
          </a:prstGeom>
          <a:solidFill>
            <a:srgbClr val="0070C0"/>
          </a:solidFill>
          <a:ln>
            <a:solidFill>
              <a:srgbClr val="FF0000"/>
            </a:solidFill>
            <a:prstDash val="lgDash"/>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SutonnyOMJ" pitchFamily="2" charset="0"/>
                <a:cs typeface="SutonnyOMJ" pitchFamily="2" charset="0"/>
              </a:rPr>
              <a:t>নিরক্ষরতাও বাল্য বিবাহের এক অন্যতম প্রধান কারণ</a:t>
            </a:r>
            <a:endParaRPr lang="en-US" sz="3200" dirty="0">
              <a:latin typeface="SutonnyOMJ" pitchFamily="2" charset="0"/>
              <a:cs typeface="SutonnyOMJ" pitchFamily="2"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par>
                          <p:cTn id="27" fill="hold">
                            <p:stCondLst>
                              <p:cond delay="1000"/>
                            </p:stCondLst>
                            <p:childTnLst>
                              <p:par>
                                <p:cTn id="28" presetID="37"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ppt_x</p:attrName>
                                        </p:attrNameLst>
                                      </p:cBhvr>
                                      <p:tavLst>
                                        <p:tav tm="0">
                                          <p:val>
                                            <p:strVal val="#ppt_x"/>
                                          </p:val>
                                        </p:tav>
                                        <p:tav tm="100000">
                                          <p:val>
                                            <p:strVal val="#ppt_x"/>
                                          </p:val>
                                        </p:tav>
                                      </p:tavLst>
                                    </p:anim>
                                    <p:anim calcmode="lin" valueType="num">
                                      <p:cBhvr>
                                        <p:cTn id="32" dur="1800" decel="100000" fill="hold"/>
                                        <p:tgtEl>
                                          <p:spTgt spid="5"/>
                                        </p:tgtEl>
                                        <p:attrNameLst>
                                          <p:attrName>ppt_y</p:attrName>
                                        </p:attrNameLst>
                                      </p:cBhvr>
                                      <p:tavLst>
                                        <p:tav tm="0">
                                          <p:val>
                                            <p:strVal val="#ppt_y+1"/>
                                          </p:val>
                                        </p:tav>
                                        <p:tav tm="100000">
                                          <p:val>
                                            <p:strVal val="#ppt_y-.03"/>
                                          </p:val>
                                        </p:tav>
                                      </p:tavLst>
                                    </p:anim>
                                    <p:anim calcmode="lin" valueType="num">
                                      <p:cBhvr>
                                        <p:cTn id="33"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Point Star 1"/>
          <p:cNvSpPr/>
          <p:nvPr/>
        </p:nvSpPr>
        <p:spPr>
          <a:xfrm>
            <a:off x="6781800" y="0"/>
            <a:ext cx="1981200" cy="1219200"/>
          </a:xfrm>
          <a:prstGeom prst="star7">
            <a:avLst>
              <a:gd name="adj" fmla="val 43862"/>
              <a:gd name="hf" fmla="val 102572"/>
              <a:gd name="vf" fmla="val 105210"/>
            </a:avLst>
          </a:prstGeom>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SutonnyOMJ" pitchFamily="2" charset="0"/>
                <a:cs typeface="SutonnyOMJ" pitchFamily="2" charset="0"/>
              </a:rPr>
              <a:t>বাল্য বিবাহের ক্ষতি</a:t>
            </a:r>
            <a:endParaRPr lang="en-US" sz="2400" dirty="0">
              <a:latin typeface="SutonnyOMJ" pitchFamily="2" charset="0"/>
              <a:cs typeface="SutonnyOMJ" pitchFamily="2" charset="0"/>
            </a:endParaRPr>
          </a:p>
        </p:txBody>
      </p:sp>
      <p:pic>
        <p:nvPicPr>
          <p:cNvPr id="3" name="Picture 2" descr="download (13).jpg"/>
          <p:cNvPicPr>
            <a:picLocks noChangeAspect="1"/>
          </p:cNvPicPr>
          <p:nvPr/>
        </p:nvPicPr>
        <p:blipFill>
          <a:blip r:embed="rId2"/>
          <a:stretch>
            <a:fillRect/>
          </a:stretch>
        </p:blipFill>
        <p:spPr>
          <a:xfrm>
            <a:off x="152400" y="228600"/>
            <a:ext cx="3962400" cy="27432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physio69_1328898948_1-Cerebral_Palsy_Help.jpg"/>
          <p:cNvPicPr>
            <a:picLocks noChangeAspect="1"/>
          </p:cNvPicPr>
          <p:nvPr/>
        </p:nvPicPr>
        <p:blipFill>
          <a:blip r:embed="rId3"/>
          <a:srcRect t="2116" r="3529" b="15344"/>
          <a:stretch>
            <a:fillRect/>
          </a:stretch>
        </p:blipFill>
        <p:spPr>
          <a:xfrm>
            <a:off x="5334000" y="1600200"/>
            <a:ext cx="2971800" cy="25146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download (12).jpg"/>
          <p:cNvPicPr>
            <a:picLocks noChangeAspect="1"/>
          </p:cNvPicPr>
          <p:nvPr/>
        </p:nvPicPr>
        <p:blipFill>
          <a:blip r:embed="rId4"/>
          <a:stretch>
            <a:fillRect/>
          </a:stretch>
        </p:blipFill>
        <p:spPr>
          <a:xfrm>
            <a:off x="228600" y="3886201"/>
            <a:ext cx="3810000" cy="245051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457200" y="3048000"/>
            <a:ext cx="2971800" cy="685800"/>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SutonnyOMJ" pitchFamily="2" charset="0"/>
                <a:cs typeface="SutonnyOMJ" pitchFamily="2" charset="0"/>
              </a:rPr>
              <a:t>অল্প </a:t>
            </a:r>
            <a:r>
              <a:rPr lang="bn-IN" sz="2800" dirty="0" smtClean="0">
                <a:latin typeface="SutonnyOMJ" pitchFamily="2" charset="0"/>
                <a:cs typeface="SutonnyOMJ" pitchFamily="2" charset="0"/>
              </a:rPr>
              <a:t>বয়সে </a:t>
            </a:r>
            <a:r>
              <a:rPr lang="bn-IN" sz="2800" dirty="0" smtClean="0">
                <a:latin typeface="SutonnyOMJ" pitchFamily="2" charset="0"/>
                <a:cs typeface="SutonnyOMJ" pitchFamily="2" charset="0"/>
              </a:rPr>
              <a:t>মা হওয়া, মা ও শিশু উভয়ের ক্ষতি</a:t>
            </a:r>
            <a:endParaRPr lang="en-US" sz="2800" dirty="0">
              <a:latin typeface="SutonnyOMJ" pitchFamily="2" charset="0"/>
              <a:cs typeface="SutonnyOMJ" pitchFamily="2" charset="0"/>
            </a:endParaRPr>
          </a:p>
        </p:txBody>
      </p:sp>
      <p:sp>
        <p:nvSpPr>
          <p:cNvPr id="8" name="Rectangle 7"/>
          <p:cNvSpPr/>
          <p:nvPr/>
        </p:nvSpPr>
        <p:spPr>
          <a:xfrm>
            <a:off x="5334000" y="4267200"/>
            <a:ext cx="2971800" cy="914400"/>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SutonnyOMJ" pitchFamily="2" charset="0"/>
                <a:cs typeface="SutonnyOMJ" pitchFamily="2" charset="0"/>
              </a:rPr>
              <a:t>প্রতিবন্ধী শিশু জন্মদান</a:t>
            </a:r>
            <a:endParaRPr lang="en-US" sz="2800" dirty="0">
              <a:latin typeface="SutonnyOMJ" pitchFamily="2" charset="0"/>
              <a:cs typeface="SutonnyOMJ" pitchFamily="2" charset="0"/>
            </a:endParaRPr>
          </a:p>
        </p:txBody>
      </p:sp>
      <p:sp>
        <p:nvSpPr>
          <p:cNvPr id="9" name="Rectangle 8"/>
          <p:cNvSpPr/>
          <p:nvPr/>
        </p:nvSpPr>
        <p:spPr>
          <a:xfrm>
            <a:off x="4191000" y="5791200"/>
            <a:ext cx="1600200" cy="533400"/>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SutonnyOMJ" pitchFamily="2" charset="0"/>
                <a:cs typeface="SutonnyOMJ" pitchFamily="2" charset="0"/>
              </a:rPr>
              <a:t>সংসারে অশান্তি</a:t>
            </a:r>
            <a:endParaRPr lang="en-US" sz="2400" dirty="0">
              <a:latin typeface="SutonnyOMJ" pitchFamily="2" charset="0"/>
              <a:cs typeface="SutonnyOMJ" pitchFamily="2"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0" fill="hold"/>
                                        <p:tgtEl>
                                          <p:spTgt spid="3"/>
                                        </p:tgtEl>
                                        <p:attrNameLst>
                                          <p:attrName>ppt_w</p:attrName>
                                        </p:attrNameLst>
                                      </p:cBhvr>
                                      <p:tavLst>
                                        <p:tav tm="0">
                                          <p:val>
                                            <p:fltVal val="0"/>
                                          </p:val>
                                        </p:tav>
                                        <p:tav tm="100000">
                                          <p:val>
                                            <p:strVal val="#ppt_w"/>
                                          </p:val>
                                        </p:tav>
                                      </p:tavLst>
                                    </p:anim>
                                    <p:anim calcmode="lin" valueType="num">
                                      <p:cBhvr>
                                        <p:cTn id="13" dur="3000" fill="hold"/>
                                        <p:tgtEl>
                                          <p:spTgt spid="3"/>
                                        </p:tgtEl>
                                        <p:attrNameLst>
                                          <p:attrName>ppt_h</p:attrName>
                                        </p:attrNameLst>
                                      </p:cBhvr>
                                      <p:tavLst>
                                        <p:tav tm="0">
                                          <p:val>
                                            <p:fltVal val="0"/>
                                          </p:val>
                                        </p:tav>
                                        <p:tav tm="100000">
                                          <p:val>
                                            <p:strVal val="#ppt_h"/>
                                          </p:val>
                                        </p:tav>
                                      </p:tavLst>
                                    </p:anim>
                                    <p:animEffect transition="in" filter="fade">
                                      <p:cBhvr>
                                        <p:cTn id="14" dur="3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5"/>
                                        </p:tgtEl>
                                        <p:attrNameLst>
                                          <p:attrName>style.visibility</p:attrName>
                                        </p:attrNameLst>
                                      </p:cBhvr>
                                      <p:to>
                                        <p:strVal val="visible"/>
                                      </p:to>
                                    </p:set>
                                    <p:anim calcmode="lin" valueType="num">
                                      <p:cBhvr>
                                        <p:cTn id="26" dur="3000" fill="hold"/>
                                        <p:tgtEl>
                                          <p:spTgt spid="5"/>
                                        </p:tgtEl>
                                        <p:attrNameLst>
                                          <p:attrName>ppt_w</p:attrName>
                                        </p:attrNameLst>
                                      </p:cBhvr>
                                      <p:tavLst>
                                        <p:tav tm="0">
                                          <p:val>
                                            <p:fltVal val="0"/>
                                          </p:val>
                                        </p:tav>
                                        <p:tav tm="100000">
                                          <p:val>
                                            <p:strVal val="#ppt_w"/>
                                          </p:val>
                                        </p:tav>
                                      </p:tavLst>
                                    </p:anim>
                                    <p:anim calcmode="lin" valueType="num">
                                      <p:cBhvr>
                                        <p:cTn id="27" dur="3000" fill="hold"/>
                                        <p:tgtEl>
                                          <p:spTgt spid="5"/>
                                        </p:tgtEl>
                                        <p:attrNameLst>
                                          <p:attrName>ppt_h</p:attrName>
                                        </p:attrNameLst>
                                      </p:cBhvr>
                                      <p:tavLst>
                                        <p:tav tm="0">
                                          <p:val>
                                            <p:fltVal val="0"/>
                                          </p:val>
                                        </p:tav>
                                        <p:tav tm="100000">
                                          <p:val>
                                            <p:strVal val="#ppt_h"/>
                                          </p:val>
                                        </p:tav>
                                      </p:tavLst>
                                    </p:anim>
                                    <p:anim calcmode="lin" valueType="num">
                                      <p:cBhvr>
                                        <p:cTn id="28" dur="3000" fill="hold"/>
                                        <p:tgtEl>
                                          <p:spTgt spid="5"/>
                                        </p:tgtEl>
                                        <p:attrNameLst>
                                          <p:attrName>style.rotation</p:attrName>
                                        </p:attrNameLst>
                                      </p:cBhvr>
                                      <p:tavLst>
                                        <p:tav tm="0">
                                          <p:val>
                                            <p:fltVal val="90"/>
                                          </p:val>
                                        </p:tav>
                                        <p:tav tm="100000">
                                          <p:val>
                                            <p:fltVal val="0"/>
                                          </p:val>
                                        </p:tav>
                                      </p:tavLst>
                                    </p:anim>
                                    <p:animEffect transition="in" filter="fade">
                                      <p:cBhvr>
                                        <p:cTn id="29" dur="3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3000" fill="hold"/>
                                        <p:tgtEl>
                                          <p:spTgt spid="4"/>
                                        </p:tgtEl>
                                        <p:attrNameLst>
                                          <p:attrName>ppt_w</p:attrName>
                                        </p:attrNameLst>
                                      </p:cBhvr>
                                      <p:tavLst>
                                        <p:tav tm="0">
                                          <p:val>
                                            <p:fltVal val="0"/>
                                          </p:val>
                                        </p:tav>
                                        <p:tav tm="100000">
                                          <p:val>
                                            <p:strVal val="#ppt_w"/>
                                          </p:val>
                                        </p:tav>
                                      </p:tavLst>
                                    </p:anim>
                                    <p:anim calcmode="lin" valueType="num">
                                      <p:cBhvr>
                                        <p:cTn id="41" dur="3000" fill="hold"/>
                                        <p:tgtEl>
                                          <p:spTgt spid="4"/>
                                        </p:tgtEl>
                                        <p:attrNameLst>
                                          <p:attrName>ppt_h</p:attrName>
                                        </p:attrNameLst>
                                      </p:cBhvr>
                                      <p:tavLst>
                                        <p:tav tm="0">
                                          <p:val>
                                            <p:fltVal val="0"/>
                                          </p:val>
                                        </p:tav>
                                        <p:tav tm="100000">
                                          <p:val>
                                            <p:strVal val="#ppt_h"/>
                                          </p:val>
                                        </p:tav>
                                      </p:tavLst>
                                    </p:anim>
                                    <p:animEffect transition="in" filter="fade">
                                      <p:cBhvr>
                                        <p:cTn id="42" dur="3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iterate type="lt">
                                    <p:tmPct val="5000"/>
                                  </p:iterate>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2895600" cy="990600"/>
          </a:xfrm>
          <a:prstGeom prst="rect">
            <a:avLst/>
          </a:prstGeom>
          <a:solidFill>
            <a:schemeClr val="tx2"/>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atin typeface="SutonnyOMJ" pitchFamily="2" charset="0"/>
                <a:cs typeface="SutonnyOMJ" pitchFamily="2" charset="0"/>
              </a:rPr>
              <a:t>দলীয় কাজ</a:t>
            </a:r>
            <a:endParaRPr lang="en-US" sz="4800" dirty="0">
              <a:latin typeface="SutonnyOMJ" pitchFamily="2" charset="0"/>
              <a:cs typeface="SutonnyOMJ" pitchFamily="2" charset="0"/>
            </a:endParaRPr>
          </a:p>
        </p:txBody>
      </p:sp>
      <p:sp>
        <p:nvSpPr>
          <p:cNvPr id="3" name="Oval 2"/>
          <p:cNvSpPr/>
          <p:nvPr/>
        </p:nvSpPr>
        <p:spPr>
          <a:xfrm>
            <a:off x="457200" y="3581400"/>
            <a:ext cx="2057400" cy="1676400"/>
          </a:xfrm>
          <a:prstGeom prst="ellipse">
            <a:avLst/>
          </a:prstGeom>
          <a:solidFill>
            <a:schemeClr val="tx2"/>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SutonnyOMJ" pitchFamily="2" charset="0"/>
                <a:cs typeface="SutonnyOMJ" pitchFamily="2" charset="0"/>
              </a:rPr>
              <a:t>বাল্য বিবাহের কারণসমূহ লিখ</a:t>
            </a:r>
            <a:endParaRPr lang="en-US" sz="2800" dirty="0">
              <a:latin typeface="SutonnyOMJ" pitchFamily="2" charset="0"/>
              <a:cs typeface="SutonnyOMJ" pitchFamily="2" charset="0"/>
            </a:endParaRPr>
          </a:p>
        </p:txBody>
      </p:sp>
      <p:sp>
        <p:nvSpPr>
          <p:cNvPr id="4" name="Oval 3"/>
          <p:cNvSpPr/>
          <p:nvPr/>
        </p:nvSpPr>
        <p:spPr>
          <a:xfrm>
            <a:off x="6553200" y="152400"/>
            <a:ext cx="1752600" cy="1600200"/>
          </a:xfrm>
          <a:prstGeom prst="ellipse">
            <a:avLst/>
          </a:prstGeom>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SutonnyOMJ" pitchFamily="2" charset="0"/>
                <a:cs typeface="SutonnyOMJ" pitchFamily="2" charset="0"/>
              </a:rPr>
              <a:t>জোড়ায় কাজ</a:t>
            </a:r>
            <a:endParaRPr lang="en-US" sz="3600" dirty="0">
              <a:latin typeface="SutonnyOMJ" pitchFamily="2" charset="0"/>
              <a:cs typeface="SutonnyOMJ" pitchFamily="2" charset="0"/>
            </a:endParaRPr>
          </a:p>
        </p:txBody>
      </p:sp>
      <p:sp>
        <p:nvSpPr>
          <p:cNvPr id="5" name="Rectangle 4"/>
          <p:cNvSpPr/>
          <p:nvPr/>
        </p:nvSpPr>
        <p:spPr>
          <a:xfrm>
            <a:off x="6019800" y="4114800"/>
            <a:ext cx="2514600" cy="990600"/>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SutonnyOMJ" pitchFamily="2" charset="0"/>
                <a:cs typeface="SutonnyOMJ" pitchFamily="2" charset="0"/>
              </a:rPr>
              <a:t>বাল্য বিবাহের ক্ষতি কি হতে পারে?</a:t>
            </a:r>
            <a:endParaRPr lang="en-US" sz="2400" dirty="0">
              <a:latin typeface="SutonnyOMJ" pitchFamily="2" charset="0"/>
              <a:cs typeface="SutonnyOMJ" pitchFamily="2" charset="0"/>
            </a:endParaRPr>
          </a:p>
        </p:txBody>
      </p:sp>
      <p:pic>
        <p:nvPicPr>
          <p:cNvPr id="6" name="Picture 5" descr="download.png"/>
          <p:cNvPicPr>
            <a:picLocks noChangeAspect="1"/>
          </p:cNvPicPr>
          <p:nvPr/>
        </p:nvPicPr>
        <p:blipFill>
          <a:blip r:embed="rId2"/>
          <a:stretch>
            <a:fillRect/>
          </a:stretch>
        </p:blipFill>
        <p:spPr>
          <a:xfrm>
            <a:off x="6172200" y="1905000"/>
            <a:ext cx="2343150" cy="1952625"/>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images.png"/>
          <p:cNvPicPr>
            <a:picLocks noChangeAspect="1"/>
          </p:cNvPicPr>
          <p:nvPr/>
        </p:nvPicPr>
        <p:blipFill>
          <a:blip r:embed="rId3"/>
          <a:stretch>
            <a:fillRect/>
          </a:stretch>
        </p:blipFill>
        <p:spPr>
          <a:xfrm>
            <a:off x="152400" y="1447800"/>
            <a:ext cx="2447925" cy="1847850"/>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3352800" y="914400"/>
            <a:ext cx="533400" cy="3970318"/>
          </a:xfrm>
          <a:prstGeom prst="rect">
            <a:avLst/>
          </a:prstGeom>
          <a:noFill/>
        </p:spPr>
        <p:txBody>
          <a:bodyPr wrap="square" rtlCol="0">
            <a:spAutoFit/>
          </a:bodyPr>
          <a:lstStyle/>
          <a:p>
            <a:r>
              <a:rPr lang="bn-IN" sz="3600" dirty="0" smtClean="0">
                <a:latin typeface="SutonnyOMJ" pitchFamily="2" charset="0"/>
                <a:cs typeface="SutonnyOMJ" pitchFamily="2" charset="0"/>
              </a:rPr>
              <a:t>স</a:t>
            </a:r>
          </a:p>
          <a:p>
            <a:r>
              <a:rPr lang="bn-IN" sz="3600" dirty="0" smtClean="0">
                <a:latin typeface="SutonnyOMJ" pitchFamily="2" charset="0"/>
                <a:cs typeface="SutonnyOMJ" pitchFamily="2" charset="0"/>
              </a:rPr>
              <a:t>ম</a:t>
            </a:r>
          </a:p>
          <a:p>
            <a:r>
              <a:rPr lang="bn-IN" sz="3600" dirty="0" smtClean="0">
                <a:latin typeface="SutonnyOMJ" pitchFamily="2" charset="0"/>
                <a:cs typeface="SutonnyOMJ" pitchFamily="2" charset="0"/>
              </a:rPr>
              <a:t>য় ২</a:t>
            </a:r>
          </a:p>
          <a:p>
            <a:r>
              <a:rPr lang="bn-IN" sz="3600" dirty="0" smtClean="0">
                <a:latin typeface="SutonnyOMJ" pitchFamily="2" charset="0"/>
                <a:cs typeface="SutonnyOMJ" pitchFamily="2" charset="0"/>
              </a:rPr>
              <a:t>মি</a:t>
            </a:r>
          </a:p>
          <a:p>
            <a:r>
              <a:rPr lang="bn-IN" sz="3600" dirty="0" smtClean="0">
                <a:latin typeface="SutonnyOMJ" pitchFamily="2" charset="0"/>
                <a:cs typeface="SutonnyOMJ" pitchFamily="2" charset="0"/>
              </a:rPr>
              <a:t>নি</a:t>
            </a:r>
          </a:p>
          <a:p>
            <a:r>
              <a:rPr lang="bn-IN" sz="3600" dirty="0" smtClean="0">
                <a:latin typeface="SutonnyOMJ" pitchFamily="2" charset="0"/>
                <a:cs typeface="SutonnyOMJ" pitchFamily="2" charset="0"/>
              </a:rPr>
              <a:t>ট</a:t>
            </a:r>
            <a:endParaRPr lang="en-US" sz="3600" dirty="0">
              <a:latin typeface="SutonnyOMJ" pitchFamily="2" charset="0"/>
              <a:cs typeface="SutonnyOMJ" pitchFamily="2" charset="0"/>
            </a:endParaRPr>
          </a:p>
        </p:txBody>
      </p:sp>
      <p:sp>
        <p:nvSpPr>
          <p:cNvPr id="9" name="Oval 8"/>
          <p:cNvSpPr/>
          <p:nvPr/>
        </p:nvSpPr>
        <p:spPr>
          <a:xfrm>
            <a:off x="3352800" y="2590800"/>
            <a:ext cx="4572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257800" y="914400"/>
            <a:ext cx="685800" cy="3970318"/>
          </a:xfrm>
          <a:prstGeom prst="rect">
            <a:avLst/>
          </a:prstGeom>
        </p:spPr>
        <p:txBody>
          <a:bodyPr wrap="square">
            <a:spAutoFit/>
          </a:bodyPr>
          <a:lstStyle/>
          <a:p>
            <a:r>
              <a:rPr lang="bn-IN" sz="3600" dirty="0" smtClean="0">
                <a:latin typeface="SutonnyOMJ" pitchFamily="2" charset="0"/>
                <a:cs typeface="SutonnyOMJ" pitchFamily="2" charset="0"/>
              </a:rPr>
              <a:t>স</a:t>
            </a:r>
          </a:p>
          <a:p>
            <a:r>
              <a:rPr lang="bn-IN" sz="3600" dirty="0" smtClean="0">
                <a:latin typeface="SutonnyOMJ" pitchFamily="2" charset="0"/>
                <a:cs typeface="SutonnyOMJ" pitchFamily="2" charset="0"/>
              </a:rPr>
              <a:t>ম</a:t>
            </a:r>
          </a:p>
          <a:p>
            <a:r>
              <a:rPr lang="bn-IN" sz="3600" dirty="0" smtClean="0">
                <a:latin typeface="SutonnyOMJ" pitchFamily="2" charset="0"/>
                <a:cs typeface="SutonnyOMJ" pitchFamily="2" charset="0"/>
              </a:rPr>
              <a:t>য় ৩</a:t>
            </a:r>
          </a:p>
          <a:p>
            <a:r>
              <a:rPr lang="bn-IN" sz="3600" dirty="0" smtClean="0">
                <a:latin typeface="SutonnyOMJ" pitchFamily="2" charset="0"/>
                <a:cs typeface="SutonnyOMJ" pitchFamily="2" charset="0"/>
              </a:rPr>
              <a:t>মি</a:t>
            </a:r>
          </a:p>
          <a:p>
            <a:r>
              <a:rPr lang="bn-IN" sz="3600" dirty="0" smtClean="0">
                <a:latin typeface="SutonnyOMJ" pitchFamily="2" charset="0"/>
                <a:cs typeface="SutonnyOMJ" pitchFamily="2" charset="0"/>
              </a:rPr>
              <a:t>নি</a:t>
            </a:r>
          </a:p>
          <a:p>
            <a:r>
              <a:rPr lang="bn-IN" sz="3600" dirty="0" smtClean="0">
                <a:latin typeface="SutonnyOMJ" pitchFamily="2" charset="0"/>
                <a:cs typeface="SutonnyOMJ" pitchFamily="2" charset="0"/>
              </a:rPr>
              <a:t>ট</a:t>
            </a:r>
            <a:endParaRPr lang="en-US" sz="3600" dirty="0">
              <a:latin typeface="SutonnyOMJ" pitchFamily="2" charset="0"/>
              <a:cs typeface="SutonnyOMJ" pitchFamily="2" charset="0"/>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iterate type="lt">
                                    <p:tmPct val="5000"/>
                                  </p:iterate>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par>
                                <p:cTn id="11" presetID="31" presetClass="exit" presetSubtype="0" fill="hold" grpId="0" nodeType="withEffect">
                                  <p:stCondLst>
                                    <p:cond delay="0"/>
                                  </p:stCondLst>
                                  <p:iterate type="lt">
                                    <p:tmPct val="5000"/>
                                  </p:iterate>
                                  <p:childTnLst>
                                    <p:anim calcmode="lin" valueType="num">
                                      <p:cBhvr>
                                        <p:cTn id="12" dur="1000"/>
                                        <p:tgtEl>
                                          <p:spTgt spid="3"/>
                                        </p:tgtEl>
                                        <p:attrNameLst>
                                          <p:attrName>ppt_w</p:attrName>
                                        </p:attrNameLst>
                                      </p:cBhvr>
                                      <p:tavLst>
                                        <p:tav tm="0">
                                          <p:val>
                                            <p:strVal val="ppt_w"/>
                                          </p:val>
                                        </p:tav>
                                        <p:tav tm="100000">
                                          <p:val>
                                            <p:fltVal val="0"/>
                                          </p:val>
                                        </p:tav>
                                      </p:tavLst>
                                    </p:anim>
                                    <p:anim calcmode="lin" valueType="num">
                                      <p:cBhvr>
                                        <p:cTn id="13" dur="1000"/>
                                        <p:tgtEl>
                                          <p:spTgt spid="3"/>
                                        </p:tgtEl>
                                        <p:attrNameLst>
                                          <p:attrName>ppt_h</p:attrName>
                                        </p:attrNameLst>
                                      </p:cBhvr>
                                      <p:tavLst>
                                        <p:tav tm="0">
                                          <p:val>
                                            <p:strVal val="ppt_h"/>
                                          </p:val>
                                        </p:tav>
                                        <p:tav tm="100000">
                                          <p:val>
                                            <p:fltVal val="0"/>
                                          </p:val>
                                        </p:tav>
                                      </p:tavLst>
                                    </p:anim>
                                    <p:anim calcmode="lin" valueType="num">
                                      <p:cBhvr>
                                        <p:cTn id="14" dur="1000"/>
                                        <p:tgtEl>
                                          <p:spTgt spid="3"/>
                                        </p:tgtEl>
                                        <p:attrNameLst>
                                          <p:attrName>style.rotation</p:attrName>
                                        </p:attrNameLst>
                                      </p:cBhvr>
                                      <p:tavLst>
                                        <p:tav tm="0">
                                          <p:val>
                                            <p:fltVal val="0"/>
                                          </p:val>
                                        </p:tav>
                                        <p:tav tm="100000">
                                          <p:val>
                                            <p:fltVal val="90"/>
                                          </p:val>
                                        </p:tav>
                                      </p:tavLst>
                                    </p:anim>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par>
                                <p:cTn id="17" presetID="31" presetClass="exit" presetSubtype="0" fill="hold" nodeType="withEffect">
                                  <p:stCondLst>
                                    <p:cond delay="0"/>
                                  </p:stCondLst>
                                  <p:iterate type="lt">
                                    <p:tmPct val="5000"/>
                                  </p:iterate>
                                  <p:childTnLst>
                                    <p:anim calcmode="lin" valueType="num">
                                      <p:cBhvr>
                                        <p:cTn id="18" dur="1000"/>
                                        <p:tgtEl>
                                          <p:spTgt spid="7"/>
                                        </p:tgtEl>
                                        <p:attrNameLst>
                                          <p:attrName>ppt_w</p:attrName>
                                        </p:attrNameLst>
                                      </p:cBhvr>
                                      <p:tavLst>
                                        <p:tav tm="0">
                                          <p:val>
                                            <p:strVal val="ppt_w"/>
                                          </p:val>
                                        </p:tav>
                                        <p:tav tm="100000">
                                          <p:val>
                                            <p:fltVal val="0"/>
                                          </p:val>
                                        </p:tav>
                                      </p:tavLst>
                                    </p:anim>
                                    <p:anim calcmode="lin" valueType="num">
                                      <p:cBhvr>
                                        <p:cTn id="19" dur="1000"/>
                                        <p:tgtEl>
                                          <p:spTgt spid="7"/>
                                        </p:tgtEl>
                                        <p:attrNameLst>
                                          <p:attrName>ppt_h</p:attrName>
                                        </p:attrNameLst>
                                      </p:cBhvr>
                                      <p:tavLst>
                                        <p:tav tm="0">
                                          <p:val>
                                            <p:strVal val="ppt_h"/>
                                          </p:val>
                                        </p:tav>
                                        <p:tav tm="100000">
                                          <p:val>
                                            <p:fltVal val="0"/>
                                          </p:val>
                                        </p:tav>
                                      </p:tavLst>
                                    </p:anim>
                                    <p:anim calcmode="lin" valueType="num">
                                      <p:cBhvr>
                                        <p:cTn id="20" dur="1000"/>
                                        <p:tgtEl>
                                          <p:spTgt spid="7"/>
                                        </p:tgtEl>
                                        <p:attrNameLst>
                                          <p:attrName>style.rotation</p:attrName>
                                        </p:attrNameLst>
                                      </p:cBhvr>
                                      <p:tavLst>
                                        <p:tav tm="0">
                                          <p:val>
                                            <p:fltVal val="0"/>
                                          </p:val>
                                        </p:tav>
                                        <p:tav tm="100000">
                                          <p:val>
                                            <p:fltVal val="90"/>
                                          </p:val>
                                        </p:tav>
                                      </p:tavLst>
                                    </p:anim>
                                    <p:animEffect transition="out" filter="fade">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par>
                                <p:cTn id="23" presetID="31" presetClass="exit" presetSubtype="0" fill="hold" grpId="0" nodeType="withEffect">
                                  <p:stCondLst>
                                    <p:cond delay="0"/>
                                  </p:stCondLst>
                                  <p:iterate type="lt">
                                    <p:tmPct val="5000"/>
                                  </p:iterate>
                                  <p:childTnLst>
                                    <p:anim calcmode="lin" valueType="num">
                                      <p:cBhvr>
                                        <p:cTn id="24" dur="1000"/>
                                        <p:tgtEl>
                                          <p:spTgt spid="8"/>
                                        </p:tgtEl>
                                        <p:attrNameLst>
                                          <p:attrName>ppt_w</p:attrName>
                                        </p:attrNameLst>
                                      </p:cBhvr>
                                      <p:tavLst>
                                        <p:tav tm="0">
                                          <p:val>
                                            <p:strVal val="ppt_w"/>
                                          </p:val>
                                        </p:tav>
                                        <p:tav tm="100000">
                                          <p:val>
                                            <p:fltVal val="0"/>
                                          </p:val>
                                        </p:tav>
                                      </p:tavLst>
                                    </p:anim>
                                    <p:anim calcmode="lin" valueType="num">
                                      <p:cBhvr>
                                        <p:cTn id="25" dur="1000"/>
                                        <p:tgtEl>
                                          <p:spTgt spid="8"/>
                                        </p:tgtEl>
                                        <p:attrNameLst>
                                          <p:attrName>ppt_h</p:attrName>
                                        </p:attrNameLst>
                                      </p:cBhvr>
                                      <p:tavLst>
                                        <p:tav tm="0">
                                          <p:val>
                                            <p:strVal val="ppt_h"/>
                                          </p:val>
                                        </p:tav>
                                        <p:tav tm="100000">
                                          <p:val>
                                            <p:fltVal val="0"/>
                                          </p:val>
                                        </p:tav>
                                      </p:tavLst>
                                    </p:anim>
                                    <p:anim calcmode="lin" valueType="num">
                                      <p:cBhvr>
                                        <p:cTn id="26" dur="1000"/>
                                        <p:tgtEl>
                                          <p:spTgt spid="8"/>
                                        </p:tgtEl>
                                        <p:attrNameLst>
                                          <p:attrName>style.rotation</p:attrName>
                                        </p:attrNameLst>
                                      </p:cBhvr>
                                      <p:tavLst>
                                        <p:tav tm="0">
                                          <p:val>
                                            <p:fltVal val="0"/>
                                          </p:val>
                                        </p:tav>
                                        <p:tav tm="100000">
                                          <p:val>
                                            <p:fltVal val="90"/>
                                          </p:val>
                                        </p:tav>
                                      </p:tavLst>
                                    </p:anim>
                                    <p:animEffect transition="out" filter="fade">
                                      <p:cBhvr>
                                        <p:cTn id="27" dur="1000"/>
                                        <p:tgtEl>
                                          <p:spTgt spid="8"/>
                                        </p:tgtEl>
                                      </p:cBhvr>
                                    </p:animEffect>
                                    <p:set>
                                      <p:cBhvr>
                                        <p:cTn id="28" dur="1" fill="hold">
                                          <p:stCondLst>
                                            <p:cond delay="999"/>
                                          </p:stCondLst>
                                        </p:cTn>
                                        <p:tgtEl>
                                          <p:spTgt spid="8"/>
                                        </p:tgtEl>
                                        <p:attrNameLst>
                                          <p:attrName>style.visibility</p:attrName>
                                        </p:attrNameLst>
                                      </p:cBhvr>
                                      <p:to>
                                        <p:strVal val="hidden"/>
                                      </p:to>
                                    </p:set>
                                  </p:childTnLst>
                                </p:cTn>
                              </p:par>
                              <p:par>
                                <p:cTn id="29" presetID="31" presetClass="exit" presetSubtype="0" fill="hold" grpId="0" nodeType="withEffect">
                                  <p:stCondLst>
                                    <p:cond delay="0"/>
                                  </p:stCondLst>
                                  <p:iterate type="lt">
                                    <p:tmPct val="5000"/>
                                  </p:iterate>
                                  <p:childTnLst>
                                    <p:anim calcmode="lin" valueType="num">
                                      <p:cBhvr>
                                        <p:cTn id="30" dur="1000"/>
                                        <p:tgtEl>
                                          <p:spTgt spid="9"/>
                                        </p:tgtEl>
                                        <p:attrNameLst>
                                          <p:attrName>ppt_w</p:attrName>
                                        </p:attrNameLst>
                                      </p:cBhvr>
                                      <p:tavLst>
                                        <p:tav tm="0">
                                          <p:val>
                                            <p:strVal val="ppt_w"/>
                                          </p:val>
                                        </p:tav>
                                        <p:tav tm="100000">
                                          <p:val>
                                            <p:fltVal val="0"/>
                                          </p:val>
                                        </p:tav>
                                      </p:tavLst>
                                    </p:anim>
                                    <p:anim calcmode="lin" valueType="num">
                                      <p:cBhvr>
                                        <p:cTn id="31" dur="1000"/>
                                        <p:tgtEl>
                                          <p:spTgt spid="9"/>
                                        </p:tgtEl>
                                        <p:attrNameLst>
                                          <p:attrName>ppt_h</p:attrName>
                                        </p:attrNameLst>
                                      </p:cBhvr>
                                      <p:tavLst>
                                        <p:tav tm="0">
                                          <p:val>
                                            <p:strVal val="ppt_h"/>
                                          </p:val>
                                        </p:tav>
                                        <p:tav tm="100000">
                                          <p:val>
                                            <p:fltVal val="0"/>
                                          </p:val>
                                        </p:tav>
                                      </p:tavLst>
                                    </p:anim>
                                    <p:anim calcmode="lin" valueType="num">
                                      <p:cBhvr>
                                        <p:cTn id="32" dur="1000"/>
                                        <p:tgtEl>
                                          <p:spTgt spid="9"/>
                                        </p:tgtEl>
                                        <p:attrNameLst>
                                          <p:attrName>style.rotation</p:attrName>
                                        </p:attrNameLst>
                                      </p:cBhvr>
                                      <p:tavLst>
                                        <p:tav tm="0">
                                          <p:val>
                                            <p:fltVal val="0"/>
                                          </p:val>
                                        </p:tav>
                                        <p:tav tm="100000">
                                          <p:val>
                                            <p:fltVal val="90"/>
                                          </p:val>
                                        </p:tav>
                                      </p:tavLst>
                                    </p:anim>
                                    <p:animEffect transition="out" filter="fade">
                                      <p:cBhvr>
                                        <p:cTn id="33" dur="1000"/>
                                        <p:tgtEl>
                                          <p:spTgt spid="9"/>
                                        </p:tgtEl>
                                      </p:cBhvr>
                                    </p:animEffect>
                                    <p:set>
                                      <p:cBhvr>
                                        <p:cTn id="34" dur="1" fill="hold">
                                          <p:stCondLst>
                                            <p:cond delay="9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style.rotation</p:attrName>
                                        </p:attrNameLst>
                                      </p:cBhvr>
                                      <p:tavLst>
                                        <p:tav tm="0">
                                          <p:val>
                                            <p:fltVal val="90"/>
                                          </p:val>
                                        </p:tav>
                                        <p:tav tm="100000">
                                          <p:val>
                                            <p:fltVal val="0"/>
                                          </p:val>
                                        </p:tav>
                                      </p:tavLst>
                                    </p:anim>
                                    <p:animEffect transition="in" filter="fade">
                                      <p:cBhvr>
                                        <p:cTn id="42" dur="1000"/>
                                        <p:tgtEl>
                                          <p:spTgt spid="4"/>
                                        </p:tgtEl>
                                      </p:cBhvr>
                                    </p:animEffect>
                                  </p:childTnLst>
                                </p:cTn>
                              </p:par>
                              <p:par>
                                <p:cTn id="43" presetID="31" presetClass="entr" presetSubtype="0" fill="hold" grpId="0" nodeType="withEffect">
                                  <p:stCondLst>
                                    <p:cond delay="0"/>
                                  </p:stCondLst>
                                  <p:iterate type="lt">
                                    <p:tmPct val="5000"/>
                                  </p:iterate>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fltVal val="0"/>
                                          </p:val>
                                        </p:tav>
                                        <p:tav tm="100000">
                                          <p:val>
                                            <p:strVal val="#ppt_w"/>
                                          </p:val>
                                        </p:tav>
                                      </p:tavLst>
                                    </p:anim>
                                    <p:anim calcmode="lin" valueType="num">
                                      <p:cBhvr>
                                        <p:cTn id="46" dur="1000" fill="hold"/>
                                        <p:tgtEl>
                                          <p:spTgt spid="5"/>
                                        </p:tgtEl>
                                        <p:attrNameLst>
                                          <p:attrName>ppt_h</p:attrName>
                                        </p:attrNameLst>
                                      </p:cBhvr>
                                      <p:tavLst>
                                        <p:tav tm="0">
                                          <p:val>
                                            <p:fltVal val="0"/>
                                          </p:val>
                                        </p:tav>
                                        <p:tav tm="100000">
                                          <p:val>
                                            <p:strVal val="#ppt_h"/>
                                          </p:val>
                                        </p:tav>
                                      </p:tavLst>
                                    </p:anim>
                                    <p:anim calcmode="lin" valueType="num">
                                      <p:cBhvr>
                                        <p:cTn id="47" dur="1000" fill="hold"/>
                                        <p:tgtEl>
                                          <p:spTgt spid="5"/>
                                        </p:tgtEl>
                                        <p:attrNameLst>
                                          <p:attrName>style.rotation</p:attrName>
                                        </p:attrNameLst>
                                      </p:cBhvr>
                                      <p:tavLst>
                                        <p:tav tm="0">
                                          <p:val>
                                            <p:fltVal val="90"/>
                                          </p:val>
                                        </p:tav>
                                        <p:tav tm="100000">
                                          <p:val>
                                            <p:fltVal val="0"/>
                                          </p:val>
                                        </p:tav>
                                      </p:tavLst>
                                    </p:anim>
                                    <p:animEffect transition="in" filter="fade">
                                      <p:cBhvr>
                                        <p:cTn id="48" dur="1000"/>
                                        <p:tgtEl>
                                          <p:spTgt spid="5"/>
                                        </p:tgtEl>
                                      </p:cBhvr>
                                    </p:animEffect>
                                  </p:childTnLst>
                                </p:cTn>
                              </p:par>
                              <p:par>
                                <p:cTn id="49" presetID="31" presetClass="entr" presetSubtype="0" fill="hold" nodeType="withEffect">
                                  <p:stCondLst>
                                    <p:cond delay="0"/>
                                  </p:stCondLst>
                                  <p:iterate type="lt">
                                    <p:tmPct val="5000"/>
                                  </p:iterate>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par>
                                <p:cTn id="55" presetID="31" presetClass="entr" presetSubtype="0" fill="hold" grpId="0" nodeType="withEffect">
                                  <p:stCondLst>
                                    <p:cond delay="0"/>
                                  </p:stCondLst>
                                  <p:iterate type="lt">
                                    <p:tmPct val="5000"/>
                                  </p:iterate>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ppt_w</p:attrName>
                                        </p:attrNameLst>
                                      </p:cBhvr>
                                      <p:tavLst>
                                        <p:tav tm="0">
                                          <p:val>
                                            <p:fltVal val="0"/>
                                          </p:val>
                                        </p:tav>
                                        <p:tav tm="100000">
                                          <p:val>
                                            <p:strVal val="#ppt_w"/>
                                          </p:val>
                                        </p:tav>
                                      </p:tavLst>
                                    </p:anim>
                                    <p:anim calcmode="lin" valueType="num">
                                      <p:cBhvr>
                                        <p:cTn id="58" dur="1000" fill="hold"/>
                                        <p:tgtEl>
                                          <p:spTgt spid="11"/>
                                        </p:tgtEl>
                                        <p:attrNameLst>
                                          <p:attrName>ppt_h</p:attrName>
                                        </p:attrNameLst>
                                      </p:cBhvr>
                                      <p:tavLst>
                                        <p:tav tm="0">
                                          <p:val>
                                            <p:fltVal val="0"/>
                                          </p:val>
                                        </p:tav>
                                        <p:tav tm="100000">
                                          <p:val>
                                            <p:strVal val="#ppt_h"/>
                                          </p:val>
                                        </p:tav>
                                      </p:tavLst>
                                    </p:anim>
                                    <p:anim calcmode="lin" valueType="num">
                                      <p:cBhvr>
                                        <p:cTn id="59" dur="1000" fill="hold"/>
                                        <p:tgtEl>
                                          <p:spTgt spid="11"/>
                                        </p:tgtEl>
                                        <p:attrNameLst>
                                          <p:attrName>style.rotation</p:attrName>
                                        </p:attrNameLst>
                                      </p:cBhvr>
                                      <p:tavLst>
                                        <p:tav tm="0">
                                          <p:val>
                                            <p:fltVal val="90"/>
                                          </p:val>
                                        </p:tav>
                                        <p:tav tm="100000">
                                          <p:val>
                                            <p:fltVal val="0"/>
                                          </p:val>
                                        </p:tav>
                                      </p:tavLst>
                                    </p:anim>
                                    <p:animEffect transition="in" filter="fade">
                                      <p:cBhvr>
                                        <p:cTn id="6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p:bldP spid="9"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কম বয়সে বিয়ে হলে মেয়েদের কিকি ক্ষতি হয় জেনে নিন। Child Marriage । Drama Awaz tolo।[1].mp4">
            <a:hlinkClick r:id="" action="ppaction://media"/>
          </p:cNvPr>
          <p:cNvPicPr>
            <a:picLocks noRot="1" noChangeAspect="1"/>
          </p:cNvPicPr>
          <p:nvPr>
            <a:videoFile r:link="rId1"/>
          </p:nvPr>
        </p:nvPicPr>
        <p:blipFill>
          <a:blip r:embed="rId3"/>
          <a:stretch>
            <a:fillRect/>
          </a:stretch>
        </p:blipFill>
        <p:spPr>
          <a:xfrm>
            <a:off x="1219200" y="1295400"/>
            <a:ext cx="6477000" cy="4857750"/>
          </a:xfrm>
          <a:prstGeom prst="rect">
            <a:avLst/>
          </a:prstGeom>
        </p:spPr>
      </p:pic>
      <p:sp>
        <p:nvSpPr>
          <p:cNvPr id="3" name="Rounded Rectangle 2"/>
          <p:cNvSpPr/>
          <p:nvPr/>
        </p:nvSpPr>
        <p:spPr>
          <a:xfrm>
            <a:off x="2667000" y="152400"/>
            <a:ext cx="3124200" cy="914400"/>
          </a:xfrm>
          <a:prstGeom prst="roundRect">
            <a:avLst/>
          </a:prstGeom>
          <a:noFill/>
          <a:ln w="762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SutonnyOMJ" pitchFamily="2" charset="0"/>
                <a:cs typeface="SutonnyOMJ" pitchFamily="2" charset="0"/>
              </a:rPr>
              <a:t>এসো একটি ভিডিও দেখি</a:t>
            </a:r>
            <a:endParaRPr lang="en-US" sz="2800" dirty="0">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309</Words>
  <Application>Microsoft Office PowerPoint</Application>
  <PresentationFormat>On-screen Show (4:3)</PresentationFormat>
  <Paragraphs>66</Paragraphs>
  <Slides>15</Slides>
  <Notes>0</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সুপ্রভাত</vt:lpstr>
      <vt:lpstr>পরিচিতি</vt:lpstr>
      <vt:lpstr>নিম্নের ছবি দুটিতে কি লক্ষ্য করা যায়?</vt:lpstr>
      <vt:lpstr>শিখনফল</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সুপ্রভাত</dc:title>
  <dc:creator/>
  <cp:lastModifiedBy>Windows User</cp:lastModifiedBy>
  <cp:revision>47</cp:revision>
  <dcterms:created xsi:type="dcterms:W3CDTF">2006-08-16T00:00:00Z</dcterms:created>
  <dcterms:modified xsi:type="dcterms:W3CDTF">2020-01-22T00:56:45Z</dcterms:modified>
</cp:coreProperties>
</file>