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57" r:id="rId3"/>
    <p:sldId id="266" r:id="rId4"/>
    <p:sldId id="267" r:id="rId5"/>
    <p:sldId id="273" r:id="rId6"/>
    <p:sldId id="260" r:id="rId7"/>
    <p:sldId id="274" r:id="rId8"/>
    <p:sldId id="256" r:id="rId9"/>
    <p:sldId id="271" r:id="rId10"/>
    <p:sldId id="272" r:id="rId11"/>
    <p:sldId id="262" r:id="rId12"/>
    <p:sldId id="263" r:id="rId13"/>
    <p:sldId id="264" r:id="rId14"/>
    <p:sldId id="269" r:id="rId15"/>
    <p:sldId id="275" r:id="rId16"/>
    <p:sldId id="276" r:id="rId17"/>
    <p:sldId id="277" r:id="rId18"/>
    <p:sldId id="268" r:id="rId19"/>
    <p:sldId id="259" r:id="rId20"/>
    <p:sldId id="270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9899F-7212-44BB-9D05-BC85F8434018}" type="datetimeFigureOut">
              <a:rPr lang="en-US" smtClean="0"/>
              <a:t>22-Jan-20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3A9C-F504-46C0-A971-418741EE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23A9C-F504-46C0-A971-418741EE2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2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9.gif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200" y="152400"/>
            <a:ext cx="9067800" cy="6858000"/>
            <a:chOff x="0" y="990600"/>
            <a:chExt cx="9067800" cy="6858000"/>
          </a:xfrm>
        </p:grpSpPr>
        <p:sp>
          <p:nvSpPr>
            <p:cNvPr id="5" name="Oval 4"/>
            <p:cNvSpPr/>
            <p:nvPr/>
          </p:nvSpPr>
          <p:spPr>
            <a:xfrm>
              <a:off x="0" y="990600"/>
              <a:ext cx="9067800" cy="685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Pour">
                <a:avLst/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000" b="1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বাঁচতে</a:t>
              </a:r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জানতে</a:t>
              </a:r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হবে</a:t>
              </a:r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6840" y="4800600"/>
              <a:ext cx="6324600" cy="2133600"/>
            </a:xfrm>
            <a:prstGeom prst="rect">
              <a:avLst/>
            </a:prstGeom>
            <a:scene3d>
              <a:camera prst="obliqueTopLeft"/>
              <a:lightRig rig="threePt" dir="t"/>
            </a:scene3d>
          </p:spPr>
        </p:pic>
      </p:grpSp>
    </p:spTree>
    <p:extLst>
      <p:ext uri="{BB962C8B-B14F-4D97-AF65-F5344CB8AC3E}">
        <p14:creationId xmlns:p14="http://schemas.microsoft.com/office/powerpoint/2010/main" val="410493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20" y="657233"/>
            <a:ext cx="2736476" cy="27566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77" y="742322"/>
            <a:ext cx="2728613" cy="2732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7198" y="4081248"/>
            <a:ext cx="2966691" cy="110799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ঔষধ শিল্প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07" y="657233"/>
            <a:ext cx="2757788" cy="273053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70046" y="30644"/>
            <a:ext cx="1559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ফার্ম-১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6715" y="30644"/>
            <a:ext cx="1487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ফার্ম-২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19473" y="30644"/>
            <a:ext cx="2084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ফার্ম-৩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14501" y="4062218"/>
            <a:ext cx="5827882" cy="632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725216" y="3455527"/>
            <a:ext cx="0" cy="6130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591249" y="3387766"/>
            <a:ext cx="5920" cy="6403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64776" y="3973661"/>
            <a:ext cx="0" cy="88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542383" y="3475307"/>
            <a:ext cx="0" cy="6403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50544" y="4062218"/>
            <a:ext cx="89095" cy="633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5607" y="2653862"/>
            <a:ext cx="2757788" cy="830997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algn="ctr"/>
            <a:r>
              <a:rPr lang="as-IN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বেক্সিমকো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2120" y="2556769"/>
            <a:ext cx="2736476" cy="1015663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algn="ctr"/>
            <a:r>
              <a:rPr lang="as-IN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স্কয়ার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7526" y="2802991"/>
            <a:ext cx="2728613" cy="830997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algn="ctr"/>
            <a:r>
              <a:rPr lang="as-I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এসকেএফ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218671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কোনো বিশেষ পন্য উৎপাদনে যে সব ফার্ম বা উৎপাদক প্রতিষ্ঠান নিয়োজিত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থাকে তাদের সমন্বিত  রূপকে শিল্প বলে।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2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/>
      <p:bldP spid="25" grpId="0"/>
      <p:bldP spid="3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ফার্ম ও শিল্পের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মধ্যে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পার্থক্যঃ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ফার্ম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সমজাতীয় দ্রব্য বা সেবা উৎপাদনকারী একক প্রতিষ্ঠানকে ফার্ম বলে। </a:t>
            </a:r>
          </a:p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ফার্ম হলো শিল্পের ক্ষুদ্র অর্থনৈতিক ইউনিট।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শিল্প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67200" cy="46831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সমজাতীয় দ্রব্য বা সেবা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উৎপাদনে নিয়োজিত  সকল ফার্ম বা উৎপাদন  প্রতিষ্ঠানকে সম্মিলিতভাবে শিল্প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শিল্প হলো কোনো দ্রব্য উৎপাদনের বিভিন্ন ক্ষুদ্র ক্ষুদ্র ইউনিটের সমষ্টি।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"/>
            <a:ext cx="4419600" cy="6096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ফার্ম ক্ষুদ্র ক্ষুদ্র ইউনিট হওয়ায় একক ব্যবস্থাপনায় পরিচালিত।</a:t>
            </a:r>
          </a:p>
          <a:p>
            <a:pPr algn="just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ফার্ম তার উৎপাদিত পন্য দিয়ে বাজার দাম প্রভাবিত করতে পারে না।  </a:t>
            </a:r>
          </a:p>
          <a:p>
            <a:pPr algn="just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ফার্ম ভারসাম্য অবস্থায় অস্বাভাবিক মুনাফা অর্জন করতে পারে আবার লোকসান ও দিতে পারে। </a:t>
            </a:r>
          </a:p>
          <a:p>
            <a:pPr algn="just">
              <a:buFont typeface="Wingdings" pitchFamily="2" charset="2"/>
              <a:buChar char="v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"/>
            <a:ext cx="40386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শিল্প বিভিন্ন ফার্মের সমষ্টি বিধায়  তা ভিন্ন ভিন্ন ব্যবস্থাপনায়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পরিচালিত।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শিল্প বাজারে কম বা বেশি পণ্য সরবরাহ করে বাজার দামকে প্রভাবিত করতে পারে। </a:t>
            </a:r>
          </a:p>
          <a:p>
            <a:pPr algn="just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শিল্প সর্বদাই স্বাভাবিক মুনাফা অর্জন করে।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6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পরিশেষে বলা যায় একচেটিয়ামূলক বাজারে ফার্ম ও শিল্পের মধ্যে কনো পার্থক্য নেই। </a:t>
            </a:r>
          </a:p>
          <a:p>
            <a:pPr marL="0" indent="0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কারণ একচেটিয়ামূলক বাজারে একটি মাত্র ফার্ম বা প্রতিষ্ঠান থাকে।</a:t>
            </a:r>
          </a:p>
          <a:p>
            <a:pPr marL="0" indent="0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কিন্তু পূর্ণপ্রতিযোগিতামূলক বাজারে ফার্ম ও শিল্পের মধ্যে পার্থক্য বিদ্যমান।</a:t>
            </a:r>
          </a:p>
          <a:p>
            <a:pPr marL="0" indent="0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কারণ পূর্ণপ্রতিযোগিতামূলক বাজারে অসংখ্য ফার্ম বা উৎপাদনকারী প্রতিষ্ঠান থাকে।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2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  <a:no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গ্রুপ-০১</a:t>
            </a:r>
          </a:p>
          <a:p>
            <a:pPr algn="ctr">
              <a:buFont typeface="Wingdings" pitchFamily="2" charset="2"/>
              <a:buChar char="v"/>
            </a:pP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ফার্মের ৪ টি বৈশিষ্ট্য লিখ? </a:t>
            </a:r>
          </a:p>
          <a:p>
            <a:pPr marL="0" indent="0" algn="ctr">
              <a:buNone/>
            </a:pP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গ্রুপ-২ </a:t>
            </a:r>
          </a:p>
          <a:p>
            <a:pPr algn="ctr">
              <a:buFont typeface="Wingdings" pitchFamily="2" charset="2"/>
              <a:buChar char="v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শিল্পের ৪ টি বৈশিষ্ট্য লিখ?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ফার্মের বৈশিষ্ট্যঃ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9144000" cy="4983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ফার্ম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হলো শিল্পের ক্ষুদ্র অর্থনৈতিক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ইউনিট।</a:t>
            </a:r>
          </a:p>
          <a:p>
            <a:pPr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সমজাতীয় দ্রব্য বা সেবা উৎপাদনকারী একক। </a:t>
            </a:r>
          </a:p>
          <a:p>
            <a:pPr algn="just"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ফার্ম একক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ব্যবস্থাপনায় পরিচালিত।</a:t>
            </a:r>
          </a:p>
          <a:p>
            <a:pPr algn="just"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ফার্ম তার উৎপাদিত পন্য দিয়ে বাজার দাম প্রভাবিত করতে পারে না।  </a:t>
            </a:r>
          </a:p>
          <a:p>
            <a:pPr algn="just"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ফার্ম ভারসাম্য অবস্থায় অস্বাভাবিক মুনাফা অর্জন করতে পারে আবার লোকসান ও দিতে পারে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3784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শিল্পের বৈশিষ্ট্যঃ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" y="1524000"/>
            <a:ext cx="9144000" cy="4983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সমজাতীয় দ্রব্য বা সেবা উৎপাদনে নিয়োজিত  সকল ফার্ম বা উৎপাদন  প্রতিষ্ঠানকে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সম্মিলিত রূপ।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শিল্প হলো কোনো দ্রব্য উৎপাদনের বিভিন্ন ক্ষুদ্র ক্ষুদ্র ইউনিটের সমষ্টি। 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একটি শিল্প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ভিন্ন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ভিন্ন ব্যবস্থাপনায় পরিচালিত।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একটি শিল্প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বাজার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দামকে প্রভাবিত করতে পারে। </a:t>
            </a:r>
          </a:p>
          <a:p>
            <a:pPr algn="just">
              <a:buFont typeface="Wingdings" pitchFamily="2" charset="2"/>
              <a:buChar char="v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একটি শিল্প সর্বদাই স্বাভাবিক মুনাফা অর্জন করে।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810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নোট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পরিশেষে বলা যায় একচেটিয়ামূলক বাজারে ফার্ম ও শিল্পের মধ্যে কনো পার্থক্য নেই। </a:t>
            </a: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কারণ একচেটিয়ামূলক বাজারে একটি মাত্র ফার্ম বা প্রতিষ্ঠান থাকে।</a:t>
            </a: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কিন্তু পূর্ণপ্রতিযোগিতামূলক বাজারে ফার্ম ও শিল্পের মধ্যে পার্থক্য বিদ্যমান।</a:t>
            </a: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কারণ পূর্ণপ্রতিযোগিতামূলক বাজারে অসংখ্য ফার্ম বা উৎপাদনকারী প্রতিষ্ঠান থাকে।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050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6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ফার্ম কি? </a:t>
            </a:r>
          </a:p>
          <a:p>
            <a:pPr>
              <a:buFont typeface="Wingdings" pitchFamily="2" charset="2"/>
              <a:buChar char="Ø"/>
            </a:pP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শিল্প কি? </a:t>
            </a:r>
          </a:p>
          <a:p>
            <a:pPr>
              <a:buFont typeface="Wingdings" pitchFamily="2" charset="2"/>
              <a:buChar char="Ø"/>
            </a:pPr>
            <a:r>
              <a:rPr lang="bn-IN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শিল্প ও ফার্মের মধ্যে দুটি পার্থক্য বল? 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1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292" y="0"/>
            <a:ext cx="9069092" cy="5690014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প্রতিবেদনঃ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রহমান সাহেব একটি বিরাট ফার্মের মালিক। তার ব্যবসায়িক প্রতিষ্ঠান থেকে প্রতিবছর প্রচূর মুনাফা হয়।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 প্রতিষ্ঠানটি বড় হলেও তিনি একাই বাজার নিয়ন্ত্রণ করতে পারে না।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কারণ এ শিল্পের আরও অনেক প্রতিষ্ঠান কর্মরত আছে। এসব ফার্মের কাজের সাথে প্রতিযোগিতা করেই নিজের দক্ষতা ও  নৈপুন্য বজায়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রেখেই রহমান সাহেবের বাজার ধরে রাখতে হয়।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80" y="4962040"/>
            <a:ext cx="9069092" cy="172354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ফার্মের মালিক হিসাবে রহমান সাহেবের মূল লক্ষ্য কী?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486400"/>
          </a:xfrm>
          <a:prstGeom prst="rect">
            <a:avLst/>
          </a:prstGeom>
        </p:spPr>
        <p:txBody>
          <a:bodyPr wrap="none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বন্ধুগণ</a:t>
            </a:r>
            <a:r>
              <a:rPr 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জানাই</a:t>
            </a:r>
            <a:endParaRPr lang="en-US" sz="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2016080"/>
            <a:ext cx="5943600" cy="4191000"/>
          </a:xfrm>
          <a:prstGeom prst="rect">
            <a:avLst/>
          </a:prstGeom>
          <a:noFill/>
          <a:ln>
            <a:noFill/>
          </a:ln>
        </p:spPr>
        <p:txBody>
          <a:bodyPr wrap="none">
            <a:prstTxWarp prst="textInflate">
              <a:avLst>
                <a:gd name="adj" fmla="val 2000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600" b="1" dirty="0" smtClean="0">
                <a:ln w="38100">
                  <a:solidFill>
                    <a:schemeClr val="tx1"/>
                  </a:solidFill>
                </a:ln>
                <a:blipFill dpi="0"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dirty="0" err="1">
                <a:ln w="38100">
                  <a:solidFill>
                    <a:schemeClr val="tx1"/>
                  </a:solidFill>
                </a:ln>
                <a:blipFill dpi="0"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6600" b="1" dirty="0">
              <a:ln w="38100">
                <a:solidFill>
                  <a:schemeClr val="tx1"/>
                </a:solidFill>
              </a:ln>
              <a:blipFill dpi="0"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+mn-lt"/>
              <a:cs typeface="+mn-cs"/>
            </a:endParaRPr>
          </a:p>
        </p:txBody>
      </p:sp>
      <p:pic>
        <p:nvPicPr>
          <p:cNvPr id="11" name="Picture 2" descr="D:\Collection\Animation\Flower\5 (1).gif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4902200"/>
            <a:ext cx="2222500" cy="19939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Collection\Animation\Flower\5 (1).gif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5410200"/>
            <a:ext cx="1816100" cy="14859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Collection\Animation\Flower\5 (1).gif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200400"/>
            <a:ext cx="1066800" cy="10668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Collection\Animation\Flower\5 (1).gif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2114550" cy="1905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Collection\Animation\Flower\5 (1)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25" y="3200400"/>
            <a:ext cx="849899" cy="91118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40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8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690434" cy="1200329"/>
          </a:xfrm>
          <a:prstGeom prst="rect">
            <a:avLst/>
          </a:prstGeom>
          <a:noFill/>
        </p:spPr>
        <p:txBody>
          <a:bodyPr wrap="none" rtlCol="0">
            <a:prstTxWarp prst="textWave4">
              <a:avLst>
                <a:gd name="adj1" fmla="val 12500"/>
                <a:gd name="adj2" fmla="val 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আগামী পাঠ 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40" y="2057400"/>
            <a:ext cx="9144000" cy="4508927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পঞ্চম অধ্যায় </a:t>
            </a:r>
          </a:p>
          <a:p>
            <a:pPr algn="ctr"/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শ্রম বাজার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399"/>
            <a:ext cx="8991600" cy="662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bn-IN" sz="8000" dirty="0" smtClean="0">
              <a:solidFill>
                <a:srgbClr val="002060"/>
              </a:solidFill>
            </a:endParaRPr>
          </a:p>
          <a:p>
            <a:pPr algn="ctr"/>
            <a:endParaRPr lang="bn-IN" sz="8000" dirty="0">
              <a:solidFill>
                <a:srgbClr val="002060"/>
              </a:solidFill>
            </a:endParaRPr>
          </a:p>
          <a:p>
            <a:pPr algn="ctr"/>
            <a:endParaRPr lang="bn-IN" sz="8000" dirty="0" smtClean="0">
              <a:solidFill>
                <a:srgbClr val="002060"/>
              </a:solidFill>
            </a:endParaRPr>
          </a:p>
          <a:p>
            <a:pPr algn="ctr"/>
            <a:endParaRPr lang="bn-IN" sz="8000" dirty="0">
              <a:solidFill>
                <a:srgbClr val="002060"/>
              </a:solidFill>
            </a:endParaRPr>
          </a:p>
          <a:p>
            <a:pPr algn="ctr"/>
            <a:endParaRPr lang="bn-IN" sz="8000" dirty="0" smtClean="0">
              <a:solidFill>
                <a:srgbClr val="002060"/>
              </a:solidFill>
            </a:endParaRPr>
          </a:p>
          <a:p>
            <a:pPr algn="ctr"/>
            <a:endParaRPr lang="bn-IN" sz="8000" dirty="0">
              <a:solidFill>
                <a:srgbClr val="002060"/>
              </a:solidFill>
            </a:endParaRPr>
          </a:p>
          <a:p>
            <a:pPr algn="ctr"/>
            <a:endParaRPr lang="en-US" sz="8000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944061"/>
            <a:ext cx="4419600" cy="50460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4587240" y="3352800"/>
            <a:ext cx="4176143" cy="2215991"/>
          </a:xfrm>
          <a:prstGeom prst="rect">
            <a:avLst/>
          </a:prstGeom>
          <a:noFill/>
        </p:spPr>
        <p:txBody>
          <a:bodyPr wrap="none" rtlCol="0">
            <a:prstTxWarp prst="textButtonPour">
              <a:avLst/>
            </a:prstTxWarp>
            <a:spAutoFit/>
          </a:bodyPr>
          <a:lstStyle/>
          <a:p>
            <a:r>
              <a:rPr lang="bn-IN" sz="287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D:\Collection\Animation\Flower\5 (1)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529" y="4085138"/>
            <a:ext cx="2611564" cy="1905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28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camera.wav"/>
          </p:stSnd>
        </p:sndAc>
      </p:transition>
    </mc:Choice>
    <mc:Fallback xmlns="">
      <p:transition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169" y="-29308"/>
            <a:ext cx="8727831" cy="2318239"/>
            <a:chOff x="35169" y="-29308"/>
            <a:chExt cx="8727831" cy="2318239"/>
          </a:xfrm>
        </p:grpSpPr>
        <p:sp>
          <p:nvSpPr>
            <p:cNvPr id="8" name="Right Arrow 7"/>
            <p:cNvSpPr/>
            <p:nvPr/>
          </p:nvSpPr>
          <p:spPr>
            <a:xfrm>
              <a:off x="35169" y="-29308"/>
              <a:ext cx="4267200" cy="112353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4800" dirty="0" smtClean="0">
                  <a:solidFill>
                    <a:srgbClr val="002060"/>
                  </a:solidFill>
                </a:rPr>
                <a:t>উপস্থাপনায়</a:t>
              </a:r>
              <a:endParaRPr lang="en-US" sz="4800" dirty="0">
                <a:solidFill>
                  <a:srgbClr val="00206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169" y="1123539"/>
              <a:ext cx="4876800" cy="7169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4400" dirty="0" smtClean="0">
                  <a:solidFill>
                    <a:srgbClr val="002060"/>
                  </a:solidFill>
                </a:rPr>
                <a:t>মোঃ ওবাইদুল্লাহ 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32239"/>
              <a:ext cx="2819400" cy="2256692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-30480" y="2353994"/>
            <a:ext cx="9144000" cy="2599006"/>
            <a:chOff x="-30480" y="2353994"/>
            <a:chExt cx="9144000" cy="2599006"/>
          </a:xfrm>
        </p:grpSpPr>
        <p:sp>
          <p:nvSpPr>
            <p:cNvPr id="12" name="Rounded Rectangle 11"/>
            <p:cNvSpPr/>
            <p:nvPr/>
          </p:nvSpPr>
          <p:spPr>
            <a:xfrm>
              <a:off x="-30480" y="2353994"/>
              <a:ext cx="9144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4008" lvl="0">
                <a:lnSpc>
                  <a:spcPct val="115000"/>
                </a:lnSpc>
                <a:spcAft>
                  <a:spcPts val="1000"/>
                </a:spcAft>
                <a:buClr>
                  <a:srgbClr val="A04DA3"/>
                </a:buClr>
              </a:pPr>
              <a:r>
                <a:rPr lang="en-US" sz="4000" baseline="30000" dirty="0" err="1" smtClean="0">
                  <a:solidFill>
                    <a:srgbClr val="002060"/>
                  </a:solidFill>
                  <a:latin typeface="Nirmala UI"/>
                  <a:ea typeface="Calibri"/>
                  <a:cs typeface="Vrinda"/>
                </a:rPr>
                <a:t>প্রভাষকঃ</a:t>
              </a:r>
              <a:r>
                <a:rPr lang="en-US" sz="4000" baseline="30000" dirty="0" smtClean="0">
                  <a:solidFill>
                    <a:srgbClr val="002060"/>
                  </a:solidFill>
                  <a:latin typeface="Nirmala UI"/>
                  <a:ea typeface="Calibri"/>
                  <a:cs typeface="Vrinda"/>
                </a:rPr>
                <a:t>( </a:t>
              </a:r>
              <a:r>
                <a:rPr lang="en-US" sz="4000" baseline="30000" dirty="0" err="1" smtClean="0">
                  <a:solidFill>
                    <a:srgbClr val="002060"/>
                  </a:solidFill>
                  <a:latin typeface="Nirmala UI"/>
                  <a:ea typeface="Calibri"/>
                  <a:cs typeface="Vrinda"/>
                </a:rPr>
                <a:t>অর্থনীতি</a:t>
              </a:r>
              <a:r>
                <a:rPr lang="en-US" sz="4000" baseline="30000" dirty="0" smtClean="0">
                  <a:solidFill>
                    <a:srgbClr val="002060"/>
                  </a:solidFill>
                  <a:latin typeface="Nirmala UI"/>
                  <a:ea typeface="Calibri"/>
                  <a:cs typeface="Vrinda"/>
                </a:rPr>
                <a:t>)</a:t>
              </a:r>
              <a:r>
                <a:rPr lang="bn-IN" sz="4000" dirty="0" smtClean="0">
                  <a:solidFill>
                    <a:srgbClr val="002060"/>
                  </a:solidFill>
                  <a:latin typeface="Nirmala UI"/>
                  <a:ea typeface="Calibri"/>
                  <a:cs typeface="Vrinda"/>
                </a:rPr>
                <a:t> </a:t>
              </a:r>
              <a:r>
                <a:rPr lang="bn-IN" sz="4000" baseline="30000" dirty="0" smtClean="0">
                  <a:solidFill>
                    <a:srgbClr val="002060"/>
                  </a:solidFill>
                  <a:latin typeface="Nirmala UI"/>
                  <a:ea typeface="Calibri"/>
                </a:rPr>
                <a:t>মুক্তিযোদ্ধা </a:t>
              </a:r>
              <a:r>
                <a:rPr lang="bn-IN" sz="4000" baseline="30000" dirty="0">
                  <a:solidFill>
                    <a:srgbClr val="002060"/>
                  </a:solidFill>
                  <a:latin typeface="Nirmala UI"/>
                  <a:ea typeface="Calibri"/>
                </a:rPr>
                <a:t>মেমোরিয়াল ডিগ্রি কলেজ</a:t>
              </a:r>
              <a:r>
                <a:rPr lang="bn-IN" sz="4000" baseline="30000" dirty="0">
                  <a:solidFill>
                    <a:srgbClr val="92D050"/>
                  </a:solidFill>
                  <a:latin typeface="Nirmala UI"/>
                  <a:ea typeface="Calibri"/>
                </a:rPr>
                <a:t>, </a:t>
              </a:r>
              <a:endParaRPr lang="en-US" sz="4000" dirty="0">
                <a:solidFill>
                  <a:srgbClr val="424456"/>
                </a:solidFill>
                <a:ea typeface="Calibri"/>
                <a:cs typeface="Vrinda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0" y="3065585"/>
              <a:ext cx="9108831" cy="5920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4008" lvl="0">
                <a:lnSpc>
                  <a:spcPct val="115000"/>
                </a:lnSpc>
                <a:spcAft>
                  <a:spcPts val="1000"/>
                </a:spcAft>
                <a:buClr>
                  <a:srgbClr val="A04DA3"/>
                </a:buClr>
              </a:pPr>
              <a:r>
                <a:rPr lang="bn-IN" sz="4000" baseline="30000" dirty="0" smtClean="0">
                  <a:solidFill>
                    <a:schemeClr val="bg2">
                      <a:lumMod val="10000"/>
                    </a:schemeClr>
                  </a:solidFill>
                  <a:latin typeface="Nirmala UI"/>
                  <a:ea typeface="Calibri"/>
                </a:rPr>
                <a:t>সদর </a:t>
              </a:r>
              <a:r>
                <a:rPr lang="bn-IN" sz="4000" baseline="30000" dirty="0">
                  <a:solidFill>
                    <a:schemeClr val="bg2">
                      <a:lumMod val="10000"/>
                    </a:schemeClr>
                  </a:solidFill>
                  <a:latin typeface="Nirmala UI"/>
                  <a:ea typeface="Calibri"/>
                </a:rPr>
                <a:t>থানা  </a:t>
              </a:r>
              <a:r>
                <a:rPr lang="bn-IN" sz="4000" baseline="30000" dirty="0" smtClean="0">
                  <a:solidFill>
                    <a:schemeClr val="bg2">
                      <a:lumMod val="10000"/>
                    </a:schemeClr>
                  </a:solidFill>
                  <a:latin typeface="Nirmala UI"/>
                  <a:ea typeface="Calibri"/>
                </a:rPr>
                <a:t>মহিপুর,কলাপাড়া,পটুয়াখালী। </a:t>
              </a:r>
              <a:r>
                <a:rPr lang="bn-IN" sz="4000" dirty="0" smtClean="0">
                  <a:solidFill>
                    <a:schemeClr val="bg2">
                      <a:lumMod val="10000"/>
                    </a:schemeClr>
                  </a:solidFill>
                  <a:latin typeface="Nirmala UI"/>
                  <a:ea typeface="Calibri"/>
                </a:rPr>
                <a:t>  </a:t>
              </a:r>
              <a:endParaRPr lang="en-US" sz="4000" dirty="0">
                <a:solidFill>
                  <a:schemeClr val="bg2">
                    <a:lumMod val="10000"/>
                  </a:schemeClr>
                </a:solidFill>
                <a:ea typeface="Calibri"/>
                <a:cs typeface="Vrinda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169" y="3810000"/>
              <a:ext cx="9073661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4000" dirty="0" smtClean="0">
                  <a:solidFill>
                    <a:srgbClr val="002060"/>
                  </a:solidFill>
                </a:rPr>
                <a:t>ইমেইল আইডিঃ</a:t>
              </a:r>
              <a:endParaRPr lang="en-US" sz="4000" dirty="0" smtClean="0">
                <a:solidFill>
                  <a:srgbClr val="002060"/>
                </a:solidFill>
              </a:endParaRPr>
            </a:p>
            <a:p>
              <a:r>
                <a:rPr lang="en-US" sz="4000" dirty="0" smtClean="0">
                  <a:solidFill>
                    <a:srgbClr val="002060"/>
                  </a:solidFill>
                </a:rPr>
                <a:t>mdobydullah69@yahoo.com</a:t>
              </a:r>
              <a:r>
                <a:rPr lang="bn-IN" sz="4000" dirty="0" smtClean="0">
                  <a:solidFill>
                    <a:srgbClr val="002060"/>
                  </a:solidFill>
                </a:rPr>
                <a:t> </a:t>
              </a:r>
              <a:endParaRPr lang="en-US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5170" y="5029200"/>
            <a:ext cx="910883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মোবাইল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নং</a:t>
            </a:r>
            <a:r>
              <a:rPr lang="bn-IN" sz="4000" smtClean="0">
                <a:solidFill>
                  <a:srgbClr val="002060"/>
                </a:solidFill>
              </a:rPr>
              <a:t> </a:t>
            </a:r>
            <a:r>
              <a:rPr lang="en-US" sz="4000" smtClean="0">
                <a:solidFill>
                  <a:srgbClr val="002060"/>
                </a:solidFill>
              </a:rPr>
              <a:t>০১৭১৪২৫০৬৭৯ </a:t>
            </a:r>
            <a:r>
              <a:rPr lang="bn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6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493998"/>
            <a:ext cx="571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অধ্যায়</a:t>
            </a:r>
          </a:p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চতুর্দশ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6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430962"/>
          </a:xfrm>
        </p:spPr>
        <p:txBody>
          <a:bodyPr>
            <a:prstTxWarp prst="textWave2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 গুলো  দেখ 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78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287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66295"/>
            <a:ext cx="4953000" cy="27566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9972"/>
            <a:ext cx="3581400" cy="273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3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prstTxWarp prst="textArchUpPour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bn-I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আলোচ্য বিষয় কি?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191000"/>
            <a:ext cx="8763000" cy="2215991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IN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ফার্ম ও শিল্প 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9523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57200" y="1295400"/>
            <a:ext cx="8458200" cy="5410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ফার্ম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>
              <a:buFont typeface="Wingdings" pitchFamily="2" charset="2"/>
              <a:buChar char="Ø"/>
            </a:pPr>
            <a:r>
              <a:rPr lang="en-US" sz="6000" dirty="0" err="1">
                <a:latin typeface="NikoshBAN" pitchFamily="2" charset="0"/>
                <a:cs typeface="NikoshBAN" pitchFamily="2" charset="0"/>
              </a:rPr>
              <a:t>ফার্ম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- </a:t>
            </a:r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ফার্ম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মধ্যে তুলনামূলক পার্থক্য বিশ্লেষণ করতে পারবে- </a:t>
            </a:r>
          </a:p>
          <a:p>
            <a:pPr marL="0" indent="0">
              <a:buNone/>
            </a:pPr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032" y="0"/>
            <a:ext cx="4647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ফার্ম</a:t>
            </a:r>
            <a:endParaRPr lang="en-US" sz="8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51331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সমজাতীয় পণ্য উৎপাদনকারী একক প্রতিষ্ঠানকে ফার্ম বলে।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7315200" cy="342870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917700" y="5584398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বেক্সিমকো ফার্মাসিউটিকলস লিঃ </a:t>
            </a:r>
            <a:endParaRPr lang="en-US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 ঔষধ কারখানা।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638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6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532</Words>
  <Application>Microsoft Office PowerPoint</Application>
  <PresentationFormat>On-screen Show (4:3)</PresentationFormat>
  <Paragraphs>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নিচের চিত্র গুলো  দেখ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ফার্ম ও শিল্পের মধ্যে পার্থক্যঃ</vt:lpstr>
      <vt:lpstr>PowerPoint Presentation</vt:lpstr>
      <vt:lpstr>PowerPoint Presentation</vt:lpstr>
      <vt:lpstr>দলীয় কাজ </vt:lpstr>
      <vt:lpstr>ফার্মের বৈশিষ্ট্যঃ </vt:lpstr>
      <vt:lpstr>শিল্পের বৈশিষ্ট্যঃ </vt:lpstr>
      <vt:lpstr>নোট </vt:lpstr>
      <vt:lpstr>মূল্যায়ন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obydullah</dc:creator>
  <cp:lastModifiedBy>PC</cp:lastModifiedBy>
  <cp:revision>162</cp:revision>
  <dcterms:created xsi:type="dcterms:W3CDTF">2006-08-16T00:00:00Z</dcterms:created>
  <dcterms:modified xsi:type="dcterms:W3CDTF">2020-01-23T04:38:44Z</dcterms:modified>
</cp:coreProperties>
</file>