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61" r:id="rId3"/>
    <p:sldId id="262" r:id="rId4"/>
    <p:sldId id="273" r:id="rId5"/>
    <p:sldId id="276" r:id="rId6"/>
    <p:sldId id="275" r:id="rId7"/>
    <p:sldId id="280" r:id="rId8"/>
    <p:sldId id="281" r:id="rId9"/>
    <p:sldId id="279" r:id="rId10"/>
    <p:sldId id="278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90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AB17E-7205-4126-82BF-A5BA4BB2E42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79747-F560-4FDD-A173-77FC0ABF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5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9747-F560-4FDD-A173-77FC0ABFFF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4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B130-3C6C-4B05-BFB2-DA5106790F0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4516-B37A-4A5E-AA37-A4C4CDB1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5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B130-3C6C-4B05-BFB2-DA5106790F0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4516-B37A-4A5E-AA37-A4C4CDB1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B130-3C6C-4B05-BFB2-DA5106790F0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4516-B37A-4A5E-AA37-A4C4CDB1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9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B130-3C6C-4B05-BFB2-DA5106790F0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4516-B37A-4A5E-AA37-A4C4CDB1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0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B130-3C6C-4B05-BFB2-DA5106790F0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4516-B37A-4A5E-AA37-A4C4CDB1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B130-3C6C-4B05-BFB2-DA5106790F0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4516-B37A-4A5E-AA37-A4C4CDB1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3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B130-3C6C-4B05-BFB2-DA5106790F0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4516-B37A-4A5E-AA37-A4C4CDB1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9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B130-3C6C-4B05-BFB2-DA5106790F0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4516-B37A-4A5E-AA37-A4C4CDB1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3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B130-3C6C-4B05-BFB2-DA5106790F0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4516-B37A-4A5E-AA37-A4C4CDB1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2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B130-3C6C-4B05-BFB2-DA5106790F0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4516-B37A-4A5E-AA37-A4C4CDB1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1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B130-3C6C-4B05-BFB2-DA5106790F0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4516-B37A-4A5E-AA37-A4C4CDB1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8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B130-3C6C-4B05-BFB2-DA5106790F0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4516-B37A-4A5E-AA37-A4C4CDB1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9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B130-3C6C-4B05-BFB2-DA5106790F0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C4516-B37A-4A5E-AA37-A4C4CDB1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1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B130-3C6C-4B05-BFB2-DA5106790F0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C4516-B37A-4A5E-AA37-A4C4CDB1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1632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114800"/>
          </a:xfrm>
          <a:prstGeom prst="rect">
            <a:avLst/>
          </a:prstGeom>
          <a:effectLst/>
        </p:spPr>
      </p:pic>
      <p:sp>
        <p:nvSpPr>
          <p:cNvPr id="6" name="Oval 5"/>
          <p:cNvSpPr/>
          <p:nvPr/>
        </p:nvSpPr>
        <p:spPr>
          <a:xfrm>
            <a:off x="898608" y="4267200"/>
            <a:ext cx="6934200" cy="2362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26292" y="4986635"/>
            <a:ext cx="34628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cs typeface="SolaimanLipi" pitchFamily="65" charset="0"/>
              </a:rPr>
              <a:t>স্বাগতম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649010"/>
            <a:ext cx="5257800" cy="4803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43434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5052338"/>
            <a:ext cx="304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9050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1447800"/>
            <a:ext cx="350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12954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2089666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0" y="2458998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81600" y="2643664"/>
            <a:ext cx="1600200" cy="376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172200" y="2135385"/>
            <a:ext cx="1905000" cy="3236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বাম অ্যাট্রিয়াম </a:t>
            </a:r>
            <a:endParaRPr lang="en-US" sz="20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49340" y="2596609"/>
            <a:ext cx="1905000" cy="3764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ডান অ্যাট্রিয়াম </a:t>
            </a:r>
            <a:endParaRPr lang="en-US" sz="20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64580" y="3253739"/>
            <a:ext cx="195072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বাম ভেন্ট্রিকল  </a:t>
            </a:r>
            <a:endParaRPr lang="en-US" sz="20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72200" y="3886200"/>
            <a:ext cx="19431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ডান ভেন্ট্রিকল </a:t>
            </a:r>
            <a:endParaRPr lang="en-US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19574" y="0"/>
            <a:ext cx="4924425" cy="16647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হৃদপিণ্ডের প্রধান ৪টি অংশ 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6800" y="64901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2690718"/>
            <a:ext cx="3810000" cy="941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1" idx="1"/>
          </p:cNvCxnSpPr>
          <p:nvPr/>
        </p:nvCxnSpPr>
        <p:spPr>
          <a:xfrm>
            <a:off x="4610100" y="3482339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32" idx="1"/>
          </p:cNvCxnSpPr>
          <p:nvPr/>
        </p:nvCxnSpPr>
        <p:spPr>
          <a:xfrm>
            <a:off x="3429000" y="4114800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1400" y="5237004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71700" y="4528066"/>
            <a:ext cx="419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00600" y="2297192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0" name="Straight Arrow Connector 39"/>
          <p:cNvCxnSpPr>
            <a:endCxn id="29" idx="1"/>
          </p:cNvCxnSpPr>
          <p:nvPr/>
        </p:nvCxnSpPr>
        <p:spPr>
          <a:xfrm>
            <a:off x="4419600" y="2297192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3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"/>
            <a:ext cx="9144000" cy="17373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solidFill>
                <a:schemeClr val="tx1"/>
              </a:solidFill>
            </a:endParaRPr>
          </a:p>
          <a:p>
            <a:pPr algn="ctr"/>
            <a:endParaRPr lang="bn-BD" sz="3200" b="1" dirty="0">
              <a:solidFill>
                <a:schemeClr val="tx1"/>
              </a:solidFill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হৃদপিণ্ডের সাথে দেহের বিভিন্ন অংশ ও ফুসফুসের 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সংযোগ স্থাপনের নালীসমূহ  </a:t>
            </a:r>
          </a:p>
          <a:p>
            <a:pPr algn="ctr"/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343526" y="1752600"/>
            <a:ext cx="3800474" cy="5105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5343525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526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1937266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33528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3537466"/>
            <a:ext cx="45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33528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4958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6477000"/>
            <a:ext cx="2133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63246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Flowchart: Magnetic Disk 16"/>
          <p:cNvSpPr/>
          <p:nvPr/>
        </p:nvSpPr>
        <p:spPr>
          <a:xfrm>
            <a:off x="1524000" y="5486400"/>
            <a:ext cx="533400" cy="838200"/>
          </a:xfrm>
          <a:prstGeom prst="flowChartMagneticDis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V="1">
            <a:off x="1524000" y="6248400"/>
            <a:ext cx="5334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90700" y="2535198"/>
            <a:ext cx="1028700" cy="19606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819400" y="4495800"/>
            <a:ext cx="25241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00462" y="2306598"/>
            <a:ext cx="1643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971800" y="2306598"/>
            <a:ext cx="23717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124200" y="2895600"/>
            <a:ext cx="2219325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057400" y="6096000"/>
            <a:ext cx="32861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343525" y="1937266"/>
            <a:ext cx="1590675" cy="55399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</a:rPr>
              <a:t>অ্যাওর্টা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49" name="Rounded Rectangle 48"/>
          <p:cNvSpPr/>
          <p:nvPr/>
        </p:nvSpPr>
        <p:spPr>
          <a:xfrm>
            <a:off x="5343525" y="2675930"/>
            <a:ext cx="2581275" cy="524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</a:rPr>
              <a:t>পালমোনারি ধমনী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343525" y="4191000"/>
            <a:ext cx="2886075" cy="4894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সুপিরিয়র ভেনাক্যাভা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343526" y="5760720"/>
            <a:ext cx="3495674" cy="533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</a:rPr>
              <a:t>ইনফিরিয়ার ভেনাক্যাভা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18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534400" cy="1752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u="sng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ধমনীঃ </a:t>
            </a:r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যে সকল রক্তবাহী নালী দিয়ে অক্সিজেন সমৃদ্ধ রক্ত বাহিত হয় তাকে ধমনী বলে।  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9080" y="2209800"/>
            <a:ext cx="8763000" cy="1752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u="sng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শিরাঃ</a:t>
            </a:r>
            <a:r>
              <a:rPr lang="bn-BD" sz="32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যে সকল রক্তবাহী নালী দিয়ে কার্বন ডাই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অক্সাইড সমৃদ্ধ রক্ত বাহিত হয় তাকে শিরা বলে। 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4419600"/>
            <a:ext cx="8686800" cy="1905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u="sng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কৈশিক জালিকাঃ </a:t>
            </a:r>
            <a:r>
              <a:rPr lang="bn-BD" sz="3600" dirty="0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ধমনী ও শিরার মিলিত স্থানকে কৈশিক জালিকা বলে। </a:t>
            </a:r>
            <a:endParaRPr lang="en-US" sz="3600" dirty="0">
              <a:solidFill>
                <a:srgbClr val="00B0F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</a:rPr>
              <a:t>গুরুপ</a:t>
            </a:r>
            <a:r>
              <a:rPr lang="bn-BD" sz="6000" b="1" dirty="0" smtClean="0">
                <a:solidFill>
                  <a:schemeClr val="tx1"/>
                </a:solidFill>
              </a:rPr>
              <a:t> </a:t>
            </a:r>
            <a:r>
              <a:rPr lang="bn-BD" sz="6000" b="1" dirty="0" smtClean="0">
                <a:solidFill>
                  <a:schemeClr val="tx1"/>
                </a:solidFill>
              </a:rPr>
              <a:t>কাজ করো  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247900"/>
            <a:ext cx="9155373" cy="990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অ্যাট্রিয়াম ও ভেন্ট্রিকলের মধ্যে পার্থক্য নিরূপন কর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?       </a:t>
            </a:r>
            <a:r>
              <a:rPr lang="bn-IN" sz="28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গুরুপ</a:t>
            </a:r>
            <a:r>
              <a:rPr lang="bn-BD" sz="28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-ক</a:t>
            </a:r>
            <a:r>
              <a:rPr lang="bn-BD" sz="2800" dirty="0" smtClean="0">
                <a:latin typeface="SolaimanLipi" pitchFamily="65" charset="0"/>
                <a:cs typeface="SolaimanLipi" pitchFamily="65" charset="0"/>
              </a:rPr>
              <a:t>  </a:t>
            </a:r>
            <a:r>
              <a:rPr lang="bn-IN" sz="2800" dirty="0" smtClean="0">
                <a:latin typeface="SolaimanLipi" pitchFamily="65" charset="0"/>
                <a:cs typeface="SolaimanLipi" pitchFamily="65" charset="0"/>
              </a:rPr>
              <a:t> </a:t>
            </a:r>
            <a:endParaRPr lang="en-US" sz="28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3733800"/>
            <a:ext cx="8991600" cy="990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হৃদযন্ত্রের ব্যতীক্রমীয় বৈশিষ্ট্য গুলো কি কি ?       </a:t>
            </a:r>
            <a:r>
              <a:rPr lang="bn-IN" sz="28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গুরুপ</a:t>
            </a:r>
            <a:r>
              <a:rPr lang="bn-BD" sz="28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-খ  </a:t>
            </a:r>
            <a:endParaRPr lang="en-US" sz="28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5181600"/>
            <a:ext cx="91440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হৃদযন্ত্রের সংকোচন প্রসারণ বন্ধ হলে  কি ঘটবে ?   </a:t>
            </a:r>
            <a:r>
              <a:rPr lang="bn-IN" sz="28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গুরুপ</a:t>
            </a:r>
            <a:r>
              <a:rPr lang="bn-BD" sz="28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-গ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28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নিচের প্রশ্নের উত্তর দাও- </a:t>
            </a:r>
            <a:endParaRPr lang="en-US" sz="36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087880"/>
            <a:ext cx="44958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১। হৃদযন্ত্র কী ?</a:t>
            </a:r>
            <a:endParaRPr lang="en-US" sz="36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3314700"/>
            <a:ext cx="60960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২।ধমনী ও শিরা কাকে বলে?</a:t>
            </a:r>
            <a:endParaRPr lang="en-US" sz="36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4572000"/>
            <a:ext cx="83058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৩।পালমোনারি ধমনীর  উৎপত্তি স্থল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কোথায় ? </a:t>
            </a:r>
            <a:endParaRPr lang="en-US" sz="28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5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81000"/>
            <a:ext cx="85344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u="sng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বাড়ির কাজ </a:t>
            </a:r>
            <a:endParaRPr lang="en-US" sz="4800" b="1" u="sng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00200" y="2667000"/>
            <a:ext cx="6781800" cy="3429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প্রশ্নঃহৃদযন্ত্রের চিত্র অংকন করে প্রধান চারটি অংশ চিহ্নিত কর </a:t>
            </a:r>
            <a:endParaRPr lang="en-US" sz="28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752600" y="1371600"/>
            <a:ext cx="64770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ধন্যবাদ</a:t>
            </a:r>
            <a:r>
              <a:rPr lang="bn-BD" sz="60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60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78626"/>
      </p:ext>
    </p:extLst>
  </p:cSld>
  <p:clrMapOvr>
    <a:masterClrMapping/>
  </p:clrMapOvr>
  <p:transition spd="slow">
    <p:randomBar dir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676400" y="295701"/>
            <a:ext cx="6248400" cy="1600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</a:rPr>
              <a:t>পরিচিতি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0" y="1905000"/>
            <a:ext cx="9144000" cy="502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dirty="0" smtClean="0">
              <a:solidFill>
                <a:schemeClr val="tx1"/>
              </a:solidFill>
            </a:endParaRPr>
          </a:p>
          <a:p>
            <a:pPr algn="ctr"/>
            <a:endParaRPr lang="bn-BD" sz="4800" dirty="0">
              <a:solidFill>
                <a:schemeClr val="tx1"/>
              </a:solidFill>
            </a:endParaRPr>
          </a:p>
          <a:p>
            <a:pPr algn="ctr"/>
            <a:endParaRPr lang="bn-BD" sz="4800" dirty="0" smtClean="0">
              <a:solidFill>
                <a:schemeClr val="tx1"/>
              </a:solidFill>
            </a:endParaRPr>
          </a:p>
          <a:p>
            <a:pPr algn="ctr"/>
            <a:endParaRPr lang="bn-BD" sz="4400" dirty="0" smtClean="0">
              <a:solidFill>
                <a:schemeClr val="tx1"/>
              </a:solidFill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ফজলে </a:t>
            </a:r>
            <a:r>
              <a:rPr lang="bn-IN" sz="4400" dirty="0" smtClean="0">
                <a:solidFill>
                  <a:schemeClr val="tx1"/>
                </a:solidFill>
              </a:rPr>
              <a:t>রাব্বী  </a:t>
            </a:r>
            <a:r>
              <a:rPr lang="bn-BD" sz="4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bn-BD" sz="44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সহকারি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শিক্ষক</a:t>
            </a:r>
            <a:r>
              <a:rPr lang="bn-IN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(বিজ্ঞান)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আন্দুলবাড়ীয়া </a:t>
            </a:r>
            <a:r>
              <a:rPr lang="bn-IN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মাধ্যমিক বালিকা বিদ্যালয়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জীবননগর,চুয়াডাঙ্গা ।</a:t>
            </a:r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endParaRPr lang="bn-BD" sz="2800" dirty="0">
              <a:solidFill>
                <a:schemeClr val="tx1"/>
              </a:solidFill>
            </a:endParaRP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4953000" cy="47244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ছবিগুলো লক্ষ্য করো </a:t>
            </a:r>
            <a:r>
              <a:rPr lang="bn-BD" sz="6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8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</a:t>
            </a:r>
            <a:endParaRPr lang="en-US" sz="8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1242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জম্ম </a:t>
            </a:r>
          </a:p>
          <a:p>
            <a:r>
              <a:rPr lang="bn-BD" sz="2400" dirty="0" smtClean="0"/>
              <a:t>থেকে </a:t>
            </a:r>
          </a:p>
          <a:p>
            <a:r>
              <a:rPr lang="bn-BD" sz="2400" dirty="0" smtClean="0"/>
              <a:t>লড়ছি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33600"/>
            <a:ext cx="426720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95800"/>
            <a:ext cx="4191000" cy="23622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0" y="70866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wind.wav"/>
          </p:stSnd>
        </p:sndAc>
      </p:transition>
    </mc:Choice>
    <mc:Fallback xmlns="">
      <p:transition spd="slow">
        <p:split orient="vert"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-55088"/>
            <a:ext cx="8900160" cy="218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20" y="2133600"/>
            <a:ext cx="5638800" cy="45450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5400" y="1447801"/>
            <a:ext cx="1765300" cy="541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78700" y="1447801"/>
            <a:ext cx="1765300" cy="541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930628" y="1828800"/>
            <a:ext cx="238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-15240" y="60960"/>
            <a:ext cx="9144000" cy="195250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en-US" sz="4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581035"/>
            <a:ext cx="66294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হৃদযন্ত্র কি তা বলতে পারবে।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4380" y="3913048"/>
            <a:ext cx="6560820" cy="11506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হৃদযন্ত্রের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4380" y="5154930"/>
            <a:ext cx="656082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ধমনী,শিরা ও কৈশিক জালিকা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7571" y="575548"/>
            <a:ext cx="39805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0999"/>
            <a:ext cx="6934200" cy="5807765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0" y="70866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wind.wav"/>
          </p:stSnd>
        </p:sndAc>
      </p:transition>
    </mc:Choice>
    <mc:Fallback xmlns="">
      <p:transition spd="slow">
        <p:split orient="vert"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13252" y="1447800"/>
            <a:ext cx="9113520" cy="5562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হৃদপিণ্ডঃ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হৃদপিণ্ড পাম্পযন্ত্র বিশেষ। এর অনবরত সংকোচন ও প্রসারনের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সারাদেহে  রক্ত সঞ্চালন ঘটে ।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36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r>
              <a:rPr lang="bn-BD" sz="4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হৃদপিণ্ডটি বক্ষগহবরের ফুসফুস দু’টির মাঝখানে এবং মধ্যচ্ছদার ওপরে অবস্থিত । এটি দ্বিস্তরী পেরিকার্ডিয়াল পর্দা বেষ্টিত । এ দুই পর্দার মাঝখানে পেরিকার্ডিয়াল ফ্লুইড থাকে। </a:t>
            </a: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649010"/>
            <a:ext cx="5257800" cy="4803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43434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5052338"/>
            <a:ext cx="304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9050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1447800"/>
            <a:ext cx="350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12954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2089666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0" y="2458998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81600" y="2643664"/>
            <a:ext cx="1600200" cy="376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172200" y="2135385"/>
            <a:ext cx="1905000" cy="3236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বাম অ্যাট্রিয়াম </a:t>
            </a:r>
            <a:endParaRPr lang="en-US" sz="20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49340" y="2596609"/>
            <a:ext cx="1905000" cy="3764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ডান অ্যাট্রিয়াম </a:t>
            </a:r>
            <a:endParaRPr lang="en-US" sz="20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64580" y="3253739"/>
            <a:ext cx="195072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বাম ভেন্ট্রিকল  </a:t>
            </a:r>
            <a:endParaRPr lang="en-US" sz="20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72200" y="3886200"/>
            <a:ext cx="19431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ডান ভেন্ট্রিকল </a:t>
            </a:r>
            <a:endParaRPr lang="en-US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19574" y="0"/>
            <a:ext cx="4924425" cy="16647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হৃদপিণ্ডের প্রধান ৪টি অংশ 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6800" y="64901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2690718"/>
            <a:ext cx="3810000" cy="941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1" idx="1"/>
          </p:cNvCxnSpPr>
          <p:nvPr/>
        </p:nvCxnSpPr>
        <p:spPr>
          <a:xfrm>
            <a:off x="4610100" y="3482339"/>
            <a:ext cx="15544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32" idx="1"/>
          </p:cNvCxnSpPr>
          <p:nvPr/>
        </p:nvCxnSpPr>
        <p:spPr>
          <a:xfrm>
            <a:off x="3429000" y="4114800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1400" y="5237004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71700" y="4528066"/>
            <a:ext cx="419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00600" y="2297192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0" name="Straight Arrow Connector 39"/>
          <p:cNvCxnSpPr>
            <a:endCxn id="29" idx="1"/>
          </p:cNvCxnSpPr>
          <p:nvPr/>
        </p:nvCxnSpPr>
        <p:spPr>
          <a:xfrm>
            <a:off x="4419600" y="2297192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" y="-137160"/>
            <a:ext cx="9144000" cy="7208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37160"/>
            <a:ext cx="4229100" cy="72923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295400" y="1752600"/>
            <a:ext cx="11430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295400" y="1524000"/>
            <a:ext cx="571500" cy="1676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43200" y="1905000"/>
            <a:ext cx="16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38200" y="4663440"/>
            <a:ext cx="3505200" cy="914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14700" y="5219700"/>
            <a:ext cx="1028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86000" y="6477000"/>
            <a:ext cx="2057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191000" y="137160"/>
            <a:ext cx="4953000" cy="16154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অ্যাট্রিয়াম দু’টি আন্তঃ অ্যাট্রিয়াম  ও  ভেন্ট্রিকল দু’টি আন্তঃ ভেন্ট্রিকল </a:t>
            </a:r>
          </a:p>
          <a:p>
            <a:pPr algn="ctr"/>
            <a:r>
              <a:rPr lang="bn-BD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পর্দা দ্বারা পৃথক থাকে। </a:t>
            </a:r>
          </a:p>
          <a:p>
            <a:pPr algn="ctr"/>
            <a:endParaRPr lang="en-US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4343400" y="1752600"/>
            <a:ext cx="1600200" cy="7239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পালমোনারি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শিরা </a:t>
            </a:r>
            <a:endParaRPr lang="en-US" sz="20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343400" y="4385310"/>
            <a:ext cx="1295400" cy="5562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শিরা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343400" y="4953000"/>
            <a:ext cx="12954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ধমনী</a:t>
            </a:r>
            <a:r>
              <a:rPr lang="bn-BD" sz="24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dirty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343400" y="6096000"/>
            <a:ext cx="2057400" cy="533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কৈশিক জালিকা</a:t>
            </a:r>
            <a:endParaRPr lang="en-US" sz="2000" b="1" dirty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00800" y="1752600"/>
            <a:ext cx="2743200" cy="51206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ডান ভেন্ট্রিকল থেকেপালমোনারি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ধমনী উৎপন্ন হয়ে ফুসফুসে এবং বাম ভেন্ট্রিকল  থেকে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অ্যাওর্টার উৎপত্তি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হয়ে দেহের বিভিন্ন অংশে ছড়িয়ে পড়েছে।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7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MASTER" val="Polling Slide Desig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lling Slide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290</Words>
  <Application>Microsoft Office PowerPoint</Application>
  <PresentationFormat>On-screen Show (4:3)</PresentationFormat>
  <Paragraphs>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SolaimanLipi</vt:lpstr>
      <vt:lpstr>Verdana</vt:lpstr>
      <vt:lpstr>Vrinda</vt:lpstr>
      <vt:lpstr>Office Theme</vt:lpstr>
      <vt:lpstr>Polling Slide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মানুষের হৃদযন্ত্র</dc:title>
  <dc:creator>Doel-1612i3</dc:creator>
  <cp:lastModifiedBy>Orhan</cp:lastModifiedBy>
  <cp:revision>166</cp:revision>
  <dcterms:created xsi:type="dcterms:W3CDTF">2013-04-04T06:07:56Z</dcterms:created>
  <dcterms:modified xsi:type="dcterms:W3CDTF">2020-01-21T13:37:20Z</dcterms:modified>
</cp:coreProperties>
</file>