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4" r:id="rId3"/>
    <p:sldId id="256" r:id="rId4"/>
    <p:sldId id="257" r:id="rId5"/>
    <p:sldId id="271" r:id="rId6"/>
    <p:sldId id="273" r:id="rId7"/>
    <p:sldId id="270" r:id="rId8"/>
    <p:sldId id="258" r:id="rId9"/>
    <p:sldId id="259" r:id="rId10"/>
    <p:sldId id="261" r:id="rId11"/>
    <p:sldId id="262" r:id="rId12"/>
    <p:sldId id="263" r:id="rId13"/>
    <p:sldId id="264" r:id="rId14"/>
    <p:sldId id="272" r:id="rId15"/>
    <p:sldId id="265" r:id="rId16"/>
    <p:sldId id="266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A907-86B4-49FC-AAC2-5AE010D1EE2D}" type="datetimeFigureOut">
              <a:rPr lang="en-US" smtClean="0"/>
              <a:t>24-Jan-20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7231-9D2F-467D-8ED5-F6D1156A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4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A907-86B4-49FC-AAC2-5AE010D1EE2D}" type="datetimeFigureOut">
              <a:rPr lang="en-US" smtClean="0"/>
              <a:t>24-Jan-20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7231-9D2F-467D-8ED5-F6D1156A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A907-86B4-49FC-AAC2-5AE010D1EE2D}" type="datetimeFigureOut">
              <a:rPr lang="en-US" smtClean="0"/>
              <a:t>24-Jan-20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7231-9D2F-467D-8ED5-F6D1156A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8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A907-86B4-49FC-AAC2-5AE010D1EE2D}" type="datetimeFigureOut">
              <a:rPr lang="en-US" smtClean="0"/>
              <a:t>24-Jan-20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7231-9D2F-467D-8ED5-F6D1156A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A907-86B4-49FC-AAC2-5AE010D1EE2D}" type="datetimeFigureOut">
              <a:rPr lang="en-US" smtClean="0"/>
              <a:t>24-Jan-20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7231-9D2F-467D-8ED5-F6D1156A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9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A907-86B4-49FC-AAC2-5AE010D1EE2D}" type="datetimeFigureOut">
              <a:rPr lang="en-US" smtClean="0"/>
              <a:t>24-Jan-20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7231-9D2F-467D-8ED5-F6D1156A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6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A907-86B4-49FC-AAC2-5AE010D1EE2D}" type="datetimeFigureOut">
              <a:rPr lang="en-US" smtClean="0"/>
              <a:t>24-Jan-20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7231-9D2F-467D-8ED5-F6D1156A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5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A907-86B4-49FC-AAC2-5AE010D1EE2D}" type="datetimeFigureOut">
              <a:rPr lang="en-US" smtClean="0"/>
              <a:t>24-Jan-20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7231-9D2F-467D-8ED5-F6D1156A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7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A907-86B4-49FC-AAC2-5AE010D1EE2D}" type="datetimeFigureOut">
              <a:rPr lang="en-US" smtClean="0"/>
              <a:t>24-Jan-20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7231-9D2F-467D-8ED5-F6D1156A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0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A907-86B4-49FC-AAC2-5AE010D1EE2D}" type="datetimeFigureOut">
              <a:rPr lang="en-US" smtClean="0"/>
              <a:t>24-Jan-20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7231-9D2F-467D-8ED5-F6D1156A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4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A907-86B4-49FC-AAC2-5AE010D1EE2D}" type="datetimeFigureOut">
              <a:rPr lang="en-US" smtClean="0"/>
              <a:t>24-Jan-20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A7231-9D2F-467D-8ED5-F6D1156A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2A907-86B4-49FC-AAC2-5AE010D1EE2D}" type="datetimeFigureOut">
              <a:rPr lang="en-US" smtClean="0"/>
              <a:t>24-Jan-20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7231-9D2F-467D-8ED5-F6D1156A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63"/>
            <a:ext cx="12192001" cy="6855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03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02"/>
    </mc:Choice>
    <mc:Fallback>
      <p:transition spd="slow" advTm="7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2" y="302359"/>
            <a:ext cx="519545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১। আদিকাল থেকে মানুষ নিজেকে প্রকাশ করার জন্য কোনটি ব্যবহার করেছে ?</a:t>
            </a:r>
          </a:p>
          <a:p>
            <a:endParaRPr lang="en-US" sz="2400" dirty="0" smtClean="0"/>
          </a:p>
          <a:p>
            <a:r>
              <a:rPr lang="en-US" dirty="0" smtClean="0"/>
              <a:t>(ক) সিডি                                         (খ)   মিডিয়া</a:t>
            </a:r>
          </a:p>
          <a:p>
            <a:endParaRPr lang="en-US" dirty="0" smtClean="0"/>
          </a:p>
          <a:p>
            <a:r>
              <a:rPr lang="en-US" dirty="0" smtClean="0"/>
              <a:t> (গ) ইমেইল                                     (ঘ) কম্পিউটার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আমরা যখন  অনেকগুলো প্রকাশ মাধ্যমকে নিয়ে কথা বলি তখন তাকে কি হিসাবে চিহ্নিত করে থাকি ?</a:t>
            </a:r>
          </a:p>
          <a:p>
            <a:endParaRPr lang="en-US" b="1" dirty="0" smtClean="0"/>
          </a:p>
          <a:p>
            <a:r>
              <a:rPr lang="en-US" dirty="0" smtClean="0"/>
              <a:t>(ক)  মাল্টমিডিয়া                            (খ)  ইন্টারনেট</a:t>
            </a:r>
          </a:p>
          <a:p>
            <a:endParaRPr lang="en-US" dirty="0"/>
          </a:p>
          <a:p>
            <a:r>
              <a:rPr lang="en-US" dirty="0" smtClean="0"/>
              <a:t> (গ)  প্রিন্টিংমিডিয়া                          (ঘ) ইলেক্ট্রনিক মিডিয়া</a:t>
            </a:r>
            <a:endParaRPr lang="en-US" dirty="0"/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কোনটি চলমান গ্রাফিক্স ?</a:t>
            </a:r>
          </a:p>
          <a:p>
            <a:endParaRPr lang="en-US" sz="2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ভিডিও            (খ)  অডিও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 টেক্সট             (ঘ)  লেয়ার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9451" y="109065"/>
            <a:ext cx="523318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b="1" dirty="0" smtClean="0">
                <a:solidFill>
                  <a:srgbClr val="00B050"/>
                </a:solidFill>
              </a:rPr>
              <a:t>। কোন যুগে বসবাস করায় আমাদের প্রকাশ মাধ্যমের ধরন বদলে গেছে ?</a:t>
            </a:r>
          </a:p>
          <a:p>
            <a:endParaRPr lang="en-US" sz="2400" dirty="0" smtClean="0"/>
          </a:p>
          <a:p>
            <a:r>
              <a:rPr lang="en-US" dirty="0" smtClean="0"/>
              <a:t>(ক)</a:t>
            </a:r>
            <a:r>
              <a:rPr lang="en-US" sz="2000" dirty="0" smtClean="0"/>
              <a:t>   </a:t>
            </a:r>
            <a:r>
              <a:rPr lang="en-US" sz="2000" dirty="0"/>
              <a:t>আ</a:t>
            </a:r>
            <a:r>
              <a:rPr lang="en-US" sz="2000" dirty="0" smtClean="0"/>
              <a:t>ধুনিক                                   </a:t>
            </a:r>
            <a:r>
              <a:rPr lang="en-US" dirty="0" smtClean="0"/>
              <a:t>(খ)  পরিবর্তনশীল</a:t>
            </a:r>
          </a:p>
          <a:p>
            <a:endParaRPr lang="en-US" dirty="0" smtClean="0"/>
          </a:p>
          <a:p>
            <a:r>
              <a:rPr lang="en-US" dirty="0" smtClean="0"/>
              <a:t>(গ)     ডিজিটিটাল                                   (ঘ) সেকালে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00B050"/>
                </a:solidFill>
              </a:rPr>
              <a:t>৫। মাল্টিমিডিয়া কয়টি প্রকাশ মাধ্যমের সমন্বয়ে গঠিত ?</a:t>
            </a:r>
          </a:p>
          <a:p>
            <a:endParaRPr lang="en-US" dirty="0" smtClean="0"/>
          </a:p>
          <a:p>
            <a:r>
              <a:rPr lang="en-US" dirty="0" smtClean="0"/>
              <a:t>(ক)     ১                                                (খ)    ২</a:t>
            </a:r>
          </a:p>
          <a:p>
            <a:endParaRPr lang="en-US" dirty="0" smtClean="0"/>
          </a:p>
          <a:p>
            <a:r>
              <a:rPr lang="en-US" dirty="0" smtClean="0"/>
              <a:t>(গ)      ৩                                                (ঘ)    ৪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00B050"/>
                </a:solidFill>
              </a:rPr>
              <a:t>৬।  বর্ণ  কী ?</a:t>
            </a:r>
          </a:p>
          <a:p>
            <a:endParaRPr lang="en-US" sz="2400" dirty="0" smtClean="0"/>
          </a:p>
          <a:p>
            <a:r>
              <a:rPr lang="en-US" dirty="0" smtClean="0"/>
              <a:t>(ক)  এক্তি ভাইরাস                          (খ)  একটি হার্ডওয়ার্ড</a:t>
            </a:r>
          </a:p>
          <a:p>
            <a:endParaRPr lang="en-US" dirty="0" smtClean="0"/>
          </a:p>
          <a:p>
            <a:r>
              <a:rPr lang="en-US" dirty="0" smtClean="0"/>
              <a:t> (গ) একটি প্রকাশ মাধ্যম                 (ঘ)   একটি সফটওয়্যার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62202" y="1404276"/>
            <a:ext cx="318655" cy="2770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5748" y="3421977"/>
            <a:ext cx="304800" cy="3164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0330" y="5212449"/>
            <a:ext cx="360218" cy="34760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40229" y="1814945"/>
            <a:ext cx="290945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62055" y="3867093"/>
            <a:ext cx="290945" cy="3164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85701" y="5732300"/>
            <a:ext cx="263236" cy="2909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37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9731">
        <p14:doors dir="vert"/>
      </p:transition>
    </mc:Choice>
    <mc:Fallback>
      <p:transition spd="slow" advTm="297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217" y="352758"/>
            <a:ext cx="49017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৭</a:t>
            </a:r>
            <a:r>
              <a:rPr lang="en-US" sz="2400" b="1" dirty="0" smtClean="0">
                <a:solidFill>
                  <a:srgbClr val="00B050"/>
                </a:solidFill>
              </a:rPr>
              <a:t>।  চিত্র কী ?</a:t>
            </a:r>
          </a:p>
          <a:p>
            <a:r>
              <a:rPr lang="en-US" dirty="0" smtClean="0"/>
              <a:t>(ক)  একটি ভাইরাস                            (খ) একটি হার্ডওয়্যার</a:t>
            </a:r>
          </a:p>
          <a:p>
            <a:endParaRPr lang="en-US" dirty="0" smtClean="0"/>
          </a:p>
          <a:p>
            <a:r>
              <a:rPr lang="en-US" dirty="0" smtClean="0"/>
              <a:t> (গ)  একটি প্রকাশ মাধ্যম                     (ঘ) একটি সফটওয়্যার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00B050"/>
                </a:solidFill>
              </a:rPr>
              <a:t>৮। কোনটি মাল্টিমিডিয়ার উপাদান নয় ?</a:t>
            </a:r>
          </a:p>
          <a:p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(ক)      বর্ণ                                          (খ)  চিত্র</a:t>
            </a:r>
          </a:p>
          <a:p>
            <a:endParaRPr lang="en-US" dirty="0" smtClean="0"/>
          </a:p>
          <a:p>
            <a:r>
              <a:rPr lang="en-US" dirty="0" smtClean="0"/>
              <a:t>(গ)     শব্দ                                          (ঘ) বিদ্যুৎ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00B050"/>
                </a:solidFill>
              </a:rPr>
              <a:t>৯। মাল্টিমিডিয়া ডিজিটাল যন্ত্রের সহায়তায়----</a:t>
            </a: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(i) ধারণ করা যায়     (ii)   পরিচালন করা যায়                                  (iii) কপি করা যায়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নিচের কোনটী সঠিক?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63144" y="394322"/>
            <a:ext cx="528395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১০। 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গ্রাফিক্স এর ব্যবহার হচ্ছে------</a:t>
            </a:r>
          </a:p>
          <a:p>
            <a:r>
              <a:rPr lang="en-US" dirty="0" smtClean="0"/>
              <a:t>(i)সম্প্রচারে  </a:t>
            </a:r>
            <a:r>
              <a:rPr lang="en-US" dirty="0"/>
              <a:t>			</a:t>
            </a:r>
            <a:r>
              <a:rPr lang="en-US" dirty="0" smtClean="0"/>
              <a:t>        (ii)  অডিও-ভিডিওতে</a:t>
            </a:r>
          </a:p>
          <a:p>
            <a:r>
              <a:rPr lang="en-US" dirty="0" smtClean="0"/>
              <a:t>(iii) রেডিও যোগাযোগ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নিচের কোনটি স্টহিক?</a:t>
            </a:r>
          </a:p>
          <a:p>
            <a:r>
              <a:rPr lang="en-US" dirty="0"/>
              <a:t>ক) </a:t>
            </a:r>
            <a:r>
              <a:rPr lang="en-US" dirty="0" smtClean="0"/>
              <a:t>  i </a:t>
            </a:r>
            <a:r>
              <a:rPr lang="en-US" dirty="0"/>
              <a:t>ও  ii      (খ)  I ও  iii (গ) ii ও   iii (ঘ)  I, ii   ও iii                                              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B050"/>
                </a:solidFill>
              </a:rPr>
              <a:t>১১।  আজকের দিনের মাল্টিমিডিয়ার পূর্বপুরুষ কোনটি ?</a:t>
            </a:r>
          </a:p>
          <a:p>
            <a:r>
              <a:rPr lang="en-US" dirty="0" smtClean="0"/>
              <a:t>                           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2000" dirty="0" smtClean="0"/>
              <a:t>(ক) সিনেমা   (খ)  টেলিভিশন    (গ)    ভিডিও  (ঘ) রেডিও </a:t>
            </a:r>
          </a:p>
          <a:p>
            <a:r>
              <a:rPr lang="en-US" sz="20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১২। পাওয়ার পয়েন্টের সাহায্যে আকর্ষণীয়ভাবে তথ্যাদি উপস্থাপন করার জন্য সমন্বয় করা হয়?</a:t>
            </a: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pPr marL="400050" indent="-400050">
              <a:buAutoNum type="romanLcParenBoth"/>
            </a:pPr>
            <a:r>
              <a:rPr lang="en-US" dirty="0" smtClean="0"/>
              <a:t> লেখা ও ছবির (ii) অডিও ও ভিডিও ‘র</a:t>
            </a:r>
          </a:p>
          <a:p>
            <a:r>
              <a:rPr lang="en-US" dirty="0" smtClean="0"/>
              <a:t>  (iii) গ্রাফ ও ছকের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নিচের কোনটি সঠিক--?   </a:t>
            </a:r>
          </a:p>
          <a:p>
            <a:r>
              <a:rPr lang="en-US" dirty="0" smtClean="0"/>
              <a:t>                                                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                                              </a:t>
            </a:r>
          </a:p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192981" y="5306273"/>
            <a:ext cx="270163" cy="3186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72199" y="5915889"/>
            <a:ext cx="290945" cy="2909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গ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9642763" y="5915889"/>
            <a:ext cx="290945" cy="2909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ঘ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642763" y="5306273"/>
            <a:ext cx="290945" cy="29094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খ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55611" y="5306273"/>
            <a:ext cx="878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iiও Iii</a:t>
            </a:r>
          </a:p>
          <a:p>
            <a:endParaRPr lang="en-US" dirty="0" smtClean="0"/>
          </a:p>
          <a:p>
            <a:r>
              <a:rPr lang="en-US" dirty="0"/>
              <a:t>I </a:t>
            </a:r>
            <a:r>
              <a:rPr lang="en-US" dirty="0" smtClean="0"/>
              <a:t>,ii ও </a:t>
            </a:r>
            <a:r>
              <a:rPr lang="en-US" dirty="0"/>
              <a:t>iii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5568" y="5361674"/>
            <a:ext cx="878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ও Ii</a:t>
            </a:r>
          </a:p>
          <a:p>
            <a:endParaRPr lang="en-US" dirty="0" smtClean="0"/>
          </a:p>
          <a:p>
            <a:r>
              <a:rPr lang="en-US" dirty="0"/>
              <a:t>I ও iii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687" y="5938657"/>
            <a:ext cx="5122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(ক) </a:t>
            </a:r>
            <a:r>
              <a:rPr lang="en-US" dirty="0" smtClean="0"/>
              <a:t> I </a:t>
            </a:r>
            <a:r>
              <a:rPr lang="en-US" dirty="0"/>
              <a:t>ও ii       (খ) ii ও iii     (গ) ii   ও iii          (ঘ) </a:t>
            </a:r>
            <a:r>
              <a:rPr lang="en-US" dirty="0" smtClean="0"/>
              <a:t>   I,ii,iii</a:t>
            </a:r>
            <a:endParaRPr lang="en-US" dirty="0"/>
          </a:p>
          <a:p>
            <a:r>
              <a:rPr lang="en-US" dirty="0"/>
              <a:t>    </a:t>
            </a:r>
          </a:p>
        </p:txBody>
      </p:sp>
      <p:sp>
        <p:nvSpPr>
          <p:cNvPr id="4" name="Oval 3"/>
          <p:cNvSpPr/>
          <p:nvPr/>
        </p:nvSpPr>
        <p:spPr>
          <a:xfrm>
            <a:off x="485016" y="1260763"/>
            <a:ext cx="277091" cy="2770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99061" y="3164219"/>
            <a:ext cx="293702" cy="2770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88105" y="1587647"/>
            <a:ext cx="307828" cy="2770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50195" y="5915889"/>
            <a:ext cx="293702" cy="2770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532317" y="2845656"/>
            <a:ext cx="307828" cy="27709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642763" y="5915889"/>
            <a:ext cx="290945" cy="2909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14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40095">
        <p14:warp dir="in"/>
      </p:transition>
    </mc:Choice>
    <mc:Fallback>
      <p:transition spd="slow" advTm="400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/>
      <p:bldP spid="18" grpId="0"/>
      <p:bldP spid="20" grpId="0"/>
      <p:bldP spid="4" grpId="0" animBg="1"/>
      <p:bldP spid="5" grpId="0" animBg="1"/>
      <p:bldP spid="6" grpId="0" animBg="1"/>
      <p:bldP spid="14" grpId="0" animBg="1"/>
      <p:bldP spid="1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545" y="150554"/>
            <a:ext cx="4996375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১৩। </a:t>
            </a:r>
            <a:r>
              <a:rPr lang="en-US" sz="2400" b="1" dirty="0" smtClean="0">
                <a:solidFill>
                  <a:srgbClr val="00B050"/>
                </a:solidFill>
              </a:rPr>
              <a:t>Opacity পরিবর্তন করা যায়---</a:t>
            </a:r>
            <a:endParaRPr lang="en-US" sz="2400" dirty="0" smtClean="0"/>
          </a:p>
          <a:p>
            <a:pPr marL="400050" indent="-400050">
              <a:buAutoNum type="romanLcParenBoth"/>
            </a:pPr>
            <a:r>
              <a:rPr lang="en-US" dirty="0" smtClean="0"/>
              <a:t>ড্রাগের মাধ্যমে  </a:t>
            </a:r>
            <a:r>
              <a:rPr lang="en-US" dirty="0" smtClean="0"/>
              <a:t>(ii)  </a:t>
            </a:r>
            <a:r>
              <a:rPr lang="en-US" dirty="0" smtClean="0"/>
              <a:t>স্ক্রল আপদাউনের মাধ্যমে </a:t>
            </a:r>
          </a:p>
          <a:p>
            <a:r>
              <a:rPr lang="en-US" dirty="0" smtClean="0"/>
              <a:t>  </a:t>
            </a:r>
            <a:r>
              <a:rPr lang="en-US" dirty="0" smtClean="0"/>
              <a:t>(iii)  </a:t>
            </a:r>
            <a:r>
              <a:rPr lang="en-US" dirty="0" smtClean="0"/>
              <a:t>পরিমান সূচক টাইপ করে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smtClean="0"/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i ও  ii    (খ) ii ও  iii    (গ)  I ও  iii       (ঘ)</a:t>
            </a:r>
            <a:r>
              <a:rPr lang="en-US" dirty="0" smtClean="0"/>
              <a:t>   I, ii  ও iii                                           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১৪</a:t>
            </a:r>
            <a:r>
              <a:rPr lang="en-US" sz="2000" b="1" dirty="0" smtClean="0">
                <a:solidFill>
                  <a:srgbClr val="00B050"/>
                </a:solidFill>
              </a:rPr>
              <a:t>।  </a:t>
            </a:r>
            <a:r>
              <a:rPr lang="en-US" sz="2000" b="1" dirty="0" smtClean="0">
                <a:solidFill>
                  <a:srgbClr val="00B050"/>
                </a:solidFill>
              </a:rPr>
              <a:t>এম এস পাওয়ারপয়েন্ট টুলবার ও রিবন থেকে-- </a:t>
            </a:r>
            <a:r>
              <a:rPr lang="en-US" sz="2000" b="1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dirty="0" smtClean="0"/>
              <a:t>(</a:t>
            </a:r>
            <a:r>
              <a:rPr lang="en-US" dirty="0" smtClean="0"/>
              <a:t>i)ফন্ট বাছাই করা যায় </a:t>
            </a:r>
            <a:r>
              <a:rPr lang="en-US" dirty="0" smtClean="0"/>
              <a:t>(ii) </a:t>
            </a:r>
            <a:r>
              <a:rPr lang="en-US" dirty="0" smtClean="0"/>
              <a:t>ফন্টের আকার পরিবর্তন করা যায়</a:t>
            </a:r>
          </a:p>
          <a:p>
            <a:r>
              <a:rPr lang="en-US" dirty="0" smtClean="0"/>
              <a:t> </a:t>
            </a:r>
            <a:r>
              <a:rPr lang="en-US" dirty="0" smtClean="0"/>
              <a:t>(iii)  </a:t>
            </a:r>
            <a:r>
              <a:rPr lang="en-US" dirty="0" smtClean="0"/>
              <a:t>ফন্টের রঙ পরিবর্তন করা যায় </a:t>
            </a:r>
            <a:endParaRPr lang="en-US" dirty="0" smtClean="0"/>
          </a:p>
          <a:p>
            <a:r>
              <a:rPr lang="en-US" dirty="0" smtClean="0"/>
              <a:t>                                            </a:t>
            </a:r>
          </a:p>
          <a:p>
            <a:r>
              <a:rPr lang="en-US" dirty="0" smtClean="0"/>
              <a:t>নিচের কোনটি সঠিক?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(ক</a:t>
            </a:r>
            <a:r>
              <a:rPr lang="en-US" dirty="0" smtClean="0"/>
              <a:t>)     </a:t>
            </a:r>
            <a:r>
              <a:rPr lang="en-US" dirty="0" smtClean="0"/>
              <a:t>iও ii     (খ)  ii ও iii    (গ)   i ও iii      (ঘ) I,ii ও iii</a:t>
            </a:r>
          </a:p>
          <a:p>
            <a:r>
              <a:rPr lang="en-US" dirty="0" smtClean="0"/>
              <a:t>                                                         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১৫।  </a:t>
            </a:r>
            <a:r>
              <a:rPr lang="en-US" sz="2400" b="1" dirty="0" smtClean="0">
                <a:solidFill>
                  <a:srgbClr val="00B050"/>
                </a:solidFill>
              </a:rPr>
              <a:t>এডোবি ফটোশপে---?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marL="400050" indent="-400050">
              <a:buAutoNum type="romanLcParenBoth"/>
            </a:pPr>
            <a:r>
              <a:rPr lang="en-US" dirty="0" smtClean="0"/>
              <a:t>টাইটেল বারের নিচে রয়েছে মেনুবার    </a:t>
            </a:r>
          </a:p>
          <a:p>
            <a:r>
              <a:rPr lang="en-US" dirty="0" smtClean="0"/>
              <a:t>(</a:t>
            </a:r>
            <a:r>
              <a:rPr lang="en-US" dirty="0" smtClean="0"/>
              <a:t>ii)  </a:t>
            </a:r>
            <a:r>
              <a:rPr lang="en-US" dirty="0" smtClean="0"/>
              <a:t>মেনুবারের নিচে রয়েছে অপশন বার    </a:t>
            </a:r>
          </a:p>
          <a:p>
            <a:r>
              <a:rPr lang="en-US" dirty="0" smtClean="0"/>
              <a:t>(</a:t>
            </a:r>
            <a:r>
              <a:rPr lang="en-US" dirty="0" smtClean="0"/>
              <a:t>iii)  </a:t>
            </a:r>
            <a:r>
              <a:rPr lang="en-US" dirty="0" smtClean="0"/>
              <a:t>অপশন বারের নিচে রয়েছে টাইটেল বার                                                      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নিচের কোনটি সঠিক ?</a:t>
            </a:r>
          </a:p>
          <a:p>
            <a:endParaRPr lang="en-US" dirty="0"/>
          </a:p>
          <a:p>
            <a:r>
              <a:rPr lang="en-US" dirty="0" smtClean="0"/>
              <a:t>(ক</a:t>
            </a:r>
            <a:r>
              <a:rPr lang="en-US" dirty="0" smtClean="0"/>
              <a:t>)    </a:t>
            </a:r>
            <a:r>
              <a:rPr lang="en-US" dirty="0" smtClean="0"/>
              <a:t>iও ii   (খ) Ii ও iii    (গ)  iও iii         (ঘ)     I, ii ও  iii                                                      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90307" y="150554"/>
            <a:ext cx="533634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১৬। </a:t>
            </a:r>
            <a:r>
              <a:rPr lang="en-US" sz="2400" b="1" dirty="0" smtClean="0">
                <a:solidFill>
                  <a:srgbClr val="00B050"/>
                </a:solidFill>
              </a:rPr>
              <a:t>এডোবি ইলাস্ট্রেটর-----</a:t>
            </a:r>
            <a:r>
              <a:rPr lang="en-US" sz="2400" b="1" dirty="0" smtClean="0">
                <a:solidFill>
                  <a:srgbClr val="00B050"/>
                </a:solidFill>
              </a:rPr>
              <a:t>		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(i)ছবি সম্পাদনার সুযোগ নেই বললেই চলে</a:t>
            </a:r>
            <a:r>
              <a:rPr lang="en-US" dirty="0" smtClean="0"/>
              <a:t> (</a:t>
            </a:r>
            <a:r>
              <a:rPr lang="en-US" dirty="0" smtClean="0"/>
              <a:t>ii</a:t>
            </a:r>
            <a:r>
              <a:rPr lang="en-US" dirty="0" smtClean="0"/>
              <a:t>) ছবি সম্পাদনের সুযোগ বেশি                            </a:t>
            </a:r>
            <a:r>
              <a:rPr lang="en-US" dirty="0" smtClean="0"/>
              <a:t>(</a:t>
            </a:r>
            <a:r>
              <a:rPr lang="en-US" dirty="0" smtClean="0"/>
              <a:t>iii</a:t>
            </a:r>
            <a:r>
              <a:rPr lang="en-US" dirty="0" smtClean="0"/>
              <a:t>) প্রধান কাজই হচ্ছে অঙ্কন শিল্পের কাজ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 নিচের কোনটি সঠিক  ?</a:t>
            </a:r>
          </a:p>
          <a:p>
            <a:r>
              <a:rPr lang="en-US" dirty="0" smtClean="0"/>
              <a:t>(ক) </a:t>
            </a:r>
            <a:r>
              <a:rPr lang="en-US" dirty="0" smtClean="0"/>
              <a:t>  </a:t>
            </a:r>
            <a:r>
              <a:rPr lang="en-US" dirty="0" smtClean="0"/>
              <a:t>I   ও  ii     (খ)  ii ও  iii       (গ) i ও iii        (ঘ)  I,  ii ও   iii                                          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00B050"/>
                </a:solidFill>
              </a:rPr>
              <a:t>১৭। </a:t>
            </a:r>
            <a:r>
              <a:rPr lang="en-US" sz="2400" b="1" dirty="0" smtClean="0">
                <a:solidFill>
                  <a:srgbClr val="00B050"/>
                </a:solidFill>
              </a:rPr>
              <a:t>ফটোশপে কাট বা কপি করা কোনো বিষয় পেস্ট করলে---- </a:t>
            </a:r>
            <a:r>
              <a:rPr lang="en-US" sz="2400" b="1" dirty="0" smtClean="0">
                <a:solidFill>
                  <a:srgbClr val="00B050"/>
                </a:solidFill>
              </a:rPr>
              <a:t>?</a:t>
            </a:r>
          </a:p>
          <a:p>
            <a:endParaRPr lang="en-US" dirty="0" smtClean="0"/>
          </a:p>
          <a:p>
            <a:pPr marL="400050" indent="-400050">
              <a:buAutoNum type="romanLcParenBoth"/>
            </a:pPr>
            <a:r>
              <a:rPr lang="en-US" dirty="0" smtClean="0"/>
              <a:t>আপনাআপনি নতুন লেয়ার তৈরি হয়  </a:t>
            </a:r>
          </a:p>
          <a:p>
            <a:pPr marL="400050" indent="-400050">
              <a:buAutoNum type="romanLcParenBoth" startAt="2"/>
            </a:pPr>
            <a:r>
              <a:rPr lang="en-US" dirty="0" smtClean="0"/>
              <a:t>পেস্ট করা অবব্জেক্ট নতুন লেয়ারে পেস্ট হয় </a:t>
            </a:r>
          </a:p>
          <a:p>
            <a:pPr marL="400050" indent="-400050">
              <a:buAutoNum type="romanLcParenBoth" startAt="2"/>
            </a:pPr>
            <a:r>
              <a:rPr lang="en-US" dirty="0" smtClean="0"/>
              <a:t> </a:t>
            </a:r>
            <a:r>
              <a:rPr lang="en-US" dirty="0" smtClean="0"/>
              <a:t>(iii) </a:t>
            </a:r>
            <a:r>
              <a:rPr lang="en-US" dirty="0" smtClean="0"/>
              <a:t>নতুন ফাইল তৈরি হয়                                                   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নিচের কোনটি সঠিক </a:t>
            </a:r>
            <a:r>
              <a:rPr lang="en-US" b="1" dirty="0" smtClean="0">
                <a:solidFill>
                  <a:srgbClr val="00B050"/>
                </a:solidFill>
              </a:rPr>
              <a:t>?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(ক) i ও ii (খ) ii ও iii (গ) i ও iii  (ঘ)   I , ii ও  iii </a:t>
            </a:r>
            <a:r>
              <a:rPr lang="en-US" b="1" dirty="0" smtClean="0">
                <a:solidFill>
                  <a:srgbClr val="00B050"/>
                </a:solidFill>
              </a:rPr>
              <a:t>                         </a:t>
            </a:r>
            <a:r>
              <a:rPr lang="en-US" dirty="0" smtClean="0"/>
              <a:t>	               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১৮।ইলাস্ট্রে কাজ করার সময় পৃষ্ঠা বড় করে দেখাকে কি বলে  ?</a:t>
            </a:r>
          </a:p>
          <a:p>
            <a:r>
              <a:rPr lang="en-US" dirty="0" smtClean="0"/>
              <a:t>(ক)    জুম ইন                                  (খ) জুম </a:t>
            </a:r>
            <a:r>
              <a:rPr lang="en-US" dirty="0" smtClean="0"/>
              <a:t>আউট</a:t>
            </a:r>
          </a:p>
          <a:p>
            <a:endParaRPr lang="en-US" dirty="0" smtClean="0"/>
          </a:p>
          <a:p>
            <a:r>
              <a:rPr lang="en-US" dirty="0" smtClean="0"/>
              <a:t> (</a:t>
            </a:r>
            <a:r>
              <a:rPr lang="en-US" dirty="0"/>
              <a:t>গ</a:t>
            </a:r>
            <a:r>
              <a:rPr lang="en-US" dirty="0" smtClean="0"/>
              <a:t>)     জুম বিগ                               (ঘ)  জুম স্মল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312198" y="1572924"/>
            <a:ext cx="421516" cy="4000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8545" y="3489929"/>
            <a:ext cx="414337" cy="3610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8544" y="5983001"/>
            <a:ext cx="414338" cy="5000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75100" y="1375929"/>
            <a:ext cx="318656" cy="3939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90307" y="4541018"/>
            <a:ext cx="339156" cy="3714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11738" y="5888920"/>
            <a:ext cx="382018" cy="3214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06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2680">
        <p14:gallery dir="l"/>
      </p:transition>
    </mc:Choice>
    <mc:Fallback>
      <p:transition spd="slow" advTm="426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07" y="122250"/>
            <a:ext cx="488148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১৯। </a:t>
            </a:r>
            <a:r>
              <a:rPr lang="en-US" sz="2400" dirty="0" smtClean="0">
                <a:solidFill>
                  <a:srgbClr val="00B050"/>
                </a:solidFill>
              </a:rPr>
              <a:t>এডোবি ফটোসপের Hight এবং Width পরিমাপের Default একক কোনটি </a:t>
            </a:r>
            <a:r>
              <a:rPr lang="en-US" sz="2400" dirty="0" smtClean="0">
                <a:solidFill>
                  <a:srgbClr val="00B050"/>
                </a:solidFill>
              </a:rPr>
              <a:t>?</a:t>
            </a: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(</a:t>
            </a:r>
            <a:r>
              <a:rPr lang="en-US" dirty="0"/>
              <a:t>ক) </a:t>
            </a:r>
            <a:r>
              <a:rPr lang="en-US" dirty="0" smtClean="0"/>
              <a:t>    </a:t>
            </a:r>
            <a:r>
              <a:rPr lang="en-US" dirty="0" smtClean="0"/>
              <a:t>mm                             </a:t>
            </a:r>
            <a:r>
              <a:rPr lang="en-US" dirty="0"/>
              <a:t>(গ)  </a:t>
            </a:r>
            <a:r>
              <a:rPr lang="en-US" dirty="0" smtClean="0"/>
              <a:t>cm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(খ</a:t>
            </a:r>
            <a:r>
              <a:rPr lang="en-US" dirty="0"/>
              <a:t>)  </a:t>
            </a:r>
            <a:r>
              <a:rPr lang="en-US" dirty="0" smtClean="0"/>
              <a:t>points                                    </a:t>
            </a:r>
            <a:r>
              <a:rPr lang="en-US" dirty="0"/>
              <a:t>(ঘ) </a:t>
            </a:r>
            <a:r>
              <a:rPr lang="en-US" dirty="0" smtClean="0"/>
              <a:t>    pixel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২০। </a:t>
            </a:r>
            <a:r>
              <a:rPr lang="en-US" sz="2400" dirty="0" smtClean="0">
                <a:solidFill>
                  <a:srgbClr val="00B050"/>
                </a:solidFill>
              </a:rPr>
              <a:t>পাওয়ার পয়েন্ট সফট ওয়্যারটি কোন কোম্পানি তৈরি করেছে  </a:t>
            </a:r>
            <a:r>
              <a:rPr lang="en-US" sz="2400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dirty="0" smtClean="0"/>
              <a:t> </a:t>
            </a:r>
            <a:r>
              <a:rPr lang="en-US" dirty="0" smtClean="0"/>
              <a:t>স্যামসাং                                          (খ)     অ্যাপেল    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(গ)  </a:t>
            </a:r>
            <a:r>
              <a:rPr lang="en-US" dirty="0" smtClean="0"/>
              <a:t> গুগল                                            (</a:t>
            </a:r>
            <a:r>
              <a:rPr lang="en-US" dirty="0" smtClean="0"/>
              <a:t>ঘ</a:t>
            </a:r>
            <a:r>
              <a:rPr lang="en-US" dirty="0" smtClean="0"/>
              <a:t>)     মাইক্রোসফট</a:t>
            </a:r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B050"/>
                </a:solidFill>
              </a:rPr>
              <a:t>২১।  </a:t>
            </a:r>
            <a:r>
              <a:rPr lang="en-US" sz="2400" dirty="0" smtClean="0">
                <a:solidFill>
                  <a:srgbClr val="00B050"/>
                </a:solidFill>
              </a:rPr>
              <a:t>কোনটি বাংলাদেশে ডিজিটাল প্রকাশনার শতক </a:t>
            </a:r>
            <a:r>
              <a:rPr lang="en-US" sz="2400" dirty="0" smtClean="0">
                <a:solidFill>
                  <a:srgbClr val="00B050"/>
                </a:solidFill>
              </a:rPr>
              <a:t>?</a:t>
            </a:r>
          </a:p>
          <a:p>
            <a:endParaRPr lang="en-US" dirty="0"/>
          </a:p>
          <a:p>
            <a:r>
              <a:rPr lang="en-US" dirty="0" smtClean="0"/>
              <a:t>(ক)     </a:t>
            </a:r>
            <a:r>
              <a:rPr lang="en-US" dirty="0" smtClean="0"/>
              <a:t>অষ্টাদশ</a:t>
            </a:r>
            <a:r>
              <a:rPr lang="en-US" dirty="0" smtClean="0"/>
              <a:t>                                    (খ) ঊনবিংশ</a:t>
            </a:r>
            <a:endParaRPr lang="en-US" dirty="0" smtClean="0"/>
          </a:p>
          <a:p>
            <a:r>
              <a:rPr lang="en-US" dirty="0" smtClean="0"/>
              <a:t>                            		</a:t>
            </a:r>
          </a:p>
          <a:p>
            <a:r>
              <a:rPr lang="en-US" dirty="0" smtClean="0"/>
              <a:t> (গ)        </a:t>
            </a:r>
            <a:r>
              <a:rPr lang="en-US" dirty="0" smtClean="0"/>
              <a:t>বিংশ                                (</a:t>
            </a:r>
            <a:r>
              <a:rPr lang="en-US" dirty="0" smtClean="0"/>
              <a:t>ঘ)  </a:t>
            </a:r>
            <a:r>
              <a:rPr lang="en-US" dirty="0" smtClean="0"/>
              <a:t>একবিংশ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96408" y="164963"/>
            <a:ext cx="549437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২২।  </a:t>
            </a:r>
            <a:r>
              <a:rPr lang="en-US" sz="2400" b="1" dirty="0" smtClean="0">
                <a:solidFill>
                  <a:srgbClr val="00B050"/>
                </a:solidFill>
              </a:rPr>
              <a:t>ফক্সবেইজ কি ধরনের প্রোগ্রাম  </a:t>
            </a:r>
            <a:r>
              <a:rPr lang="en-US" sz="2400" b="1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dirty="0" smtClean="0"/>
              <a:t>(ক)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ওয়ার্ড প্রসেসিং প্রোগ্রাম           </a:t>
            </a:r>
            <a:r>
              <a:rPr lang="en-US" dirty="0" smtClean="0"/>
              <a:t>(খ</a:t>
            </a:r>
            <a:r>
              <a:rPr lang="en-US" dirty="0"/>
              <a:t>) </a:t>
            </a:r>
            <a:r>
              <a:rPr lang="en-US" dirty="0" smtClean="0"/>
              <a:t> </a:t>
            </a:r>
            <a:r>
              <a:rPr lang="en-US" dirty="0" smtClean="0"/>
              <a:t>স্প্রেডসীট প্রোগ্রাম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(গ)     </a:t>
            </a:r>
            <a:r>
              <a:rPr lang="en-US" dirty="0" smtClean="0"/>
              <a:t>ডেটাবেইজ ফাইল</a:t>
            </a:r>
            <a:r>
              <a:rPr lang="en-US" dirty="0" smtClean="0"/>
              <a:t>       </a:t>
            </a:r>
            <a:r>
              <a:rPr lang="en-US" dirty="0" smtClean="0"/>
              <a:t>(ঘ) </a:t>
            </a:r>
            <a:r>
              <a:rPr lang="en-US" dirty="0"/>
              <a:t> </a:t>
            </a:r>
            <a:r>
              <a:rPr lang="en-US" dirty="0" smtClean="0"/>
              <a:t>ডেটাবেইজ প্রোগ্রাম</a:t>
            </a:r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B050"/>
                </a:solidFill>
              </a:rPr>
              <a:t>২৩। 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ফটোশপে চোখের আইকনটির উপর ক্লিক করলে---- </a:t>
            </a:r>
            <a:r>
              <a:rPr lang="en-US" sz="2000" b="1" dirty="0" smtClean="0">
                <a:solidFill>
                  <a:srgbClr val="00B050"/>
                </a:solidFill>
              </a:rPr>
              <a:t>?</a:t>
            </a:r>
          </a:p>
          <a:p>
            <a:endParaRPr lang="en-US" dirty="0" smtClean="0"/>
          </a:p>
          <a:p>
            <a:r>
              <a:rPr lang="en-US" dirty="0" smtClean="0"/>
              <a:t>(i</a:t>
            </a:r>
            <a:r>
              <a:rPr lang="en-US" dirty="0" smtClean="0"/>
              <a:t>) চোখটি অদৃশ্য হয়ে যাবে (ii </a:t>
            </a:r>
            <a:r>
              <a:rPr lang="en-US" dirty="0" smtClean="0"/>
              <a:t>) </a:t>
            </a:r>
            <a:r>
              <a:rPr lang="en-US" dirty="0" smtClean="0"/>
              <a:t>লেয়ারের ছবিটি পর্দা থেকে অদৃশ্য হয়ে যাবে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/>
              <a:t>iii) একটি ডায়লগ বক্স ওপেন হবে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</a:p>
          <a:p>
            <a:endPara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(ক)  I ও ii    (খ) ii ও iii          (গ) iও iii             (ঘ)   I, ii ও  iii</a:t>
            </a:r>
          </a:p>
          <a:p>
            <a:r>
              <a:rPr lang="en-US" dirty="0" smtClean="0"/>
              <a:t>                            	               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২৪।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ডেটাবেজ থেকে প্রয়োজনীয় রেকর্ডসমূহ নিয়ে কী তৈরি করা হয় ?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(ক)     </a:t>
            </a:r>
            <a:r>
              <a:rPr lang="en-US" dirty="0" smtClean="0"/>
              <a:t>ছবি</a:t>
            </a:r>
            <a:r>
              <a:rPr lang="en-US" dirty="0" smtClean="0"/>
              <a:t>                                           </a:t>
            </a:r>
            <a:r>
              <a:rPr lang="en-US" dirty="0" smtClean="0"/>
              <a:t>(খ</a:t>
            </a:r>
            <a:r>
              <a:rPr lang="en-US" dirty="0" smtClean="0"/>
              <a:t>) শব্দ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(গ)  </a:t>
            </a:r>
            <a:r>
              <a:rPr lang="en-US" dirty="0" smtClean="0"/>
              <a:t>রিপোর্ট                                          </a:t>
            </a:r>
            <a:r>
              <a:rPr lang="en-US" dirty="0" smtClean="0"/>
              <a:t>(ঘ) </a:t>
            </a:r>
            <a:r>
              <a:rPr lang="en-US" dirty="0" smtClean="0"/>
              <a:t>সি প্রোগ্রাম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96904" y="2064326"/>
            <a:ext cx="346364" cy="3740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70086" y="3595255"/>
            <a:ext cx="374073" cy="3602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02940" y="5833200"/>
            <a:ext cx="387927" cy="3879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016154" y="1011382"/>
            <a:ext cx="393556" cy="3740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07448" y="3588328"/>
            <a:ext cx="393556" cy="3463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96408" y="5754561"/>
            <a:ext cx="404596" cy="3879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2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4343">
        <p:circle/>
      </p:transition>
    </mc:Choice>
    <mc:Fallback>
      <p:transition spd="slow" advTm="2434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47" y="77396"/>
            <a:ext cx="117209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২৫।  মাল্টিমিডিয়ার প্রয়োগ----?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 বা টেক্সট এর প্রকাশকে আকর্ষণীয় করে তুলেছে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Ii  মুদ্রণ ও প্রকাশনার কাজকে সহজ করেছে</a:t>
            </a:r>
          </a:p>
          <a:p>
            <a:endParaRPr lang="en-US" dirty="0" smtClean="0"/>
          </a:p>
          <a:p>
            <a:r>
              <a:rPr lang="en-US" dirty="0" smtClean="0"/>
              <a:t>iii  হিসাবের কাজকে সহজ করেছে</a:t>
            </a:r>
          </a:p>
          <a:p>
            <a:endParaRPr lang="en-US" dirty="0"/>
          </a:p>
          <a:p>
            <a:r>
              <a:rPr lang="en-US" sz="6000" b="1" dirty="0" smtClean="0">
                <a:solidFill>
                  <a:srgbClr val="00B050"/>
                </a:solidFill>
              </a:rPr>
              <a:t>নিচের কোনটি সঠিক ?</a:t>
            </a:r>
          </a:p>
          <a:p>
            <a:endParaRPr lang="en-US" dirty="0"/>
          </a:p>
          <a:p>
            <a:r>
              <a:rPr lang="en-US" dirty="0" smtClean="0"/>
              <a:t>              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371213" y="4916628"/>
            <a:ext cx="484909" cy="5859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গ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42824" y="5916309"/>
            <a:ext cx="484909" cy="5859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খ</a:t>
            </a:r>
          </a:p>
        </p:txBody>
      </p:sp>
      <p:sp>
        <p:nvSpPr>
          <p:cNvPr id="12" name="Oval 11"/>
          <p:cNvSpPr/>
          <p:nvPr/>
        </p:nvSpPr>
        <p:spPr>
          <a:xfrm>
            <a:off x="1042824" y="4916628"/>
            <a:ext cx="484909" cy="5859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37586" y="5995616"/>
            <a:ext cx="484909" cy="50668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ঘ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9075" y="4945708"/>
            <a:ext cx="3393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ও  ii								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</a:t>
            </a:r>
            <a:r>
              <a:rPr lang="en-US" dirty="0"/>
              <a:t>ii ও   iii				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16222" y="4979953"/>
            <a:ext cx="1275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 ও iii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</a:t>
            </a:r>
            <a:r>
              <a:rPr lang="en-US" dirty="0"/>
              <a:t>,  ii  ও iii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30420" y="4910493"/>
            <a:ext cx="484909" cy="5513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87316"/>
      </p:ext>
    </p:extLst>
  </p:cSld>
  <p:clrMapOvr>
    <a:masterClrMapping/>
  </p:clrMapOvr>
  <p:transition spd="slow" advTm="680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3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4" y="110836"/>
            <a:ext cx="105593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¤ মাল্টিমিডিয়া ব্যবহারের পাচঁটি সুবিধা বল।</a:t>
            </a:r>
          </a:p>
          <a:p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¤ গ্রাফিক্সের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সুবিধা বল।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707994"/>
      </p:ext>
    </p:extLst>
  </p:cSld>
  <p:clrMapOvr>
    <a:masterClrMapping/>
  </p:clrMapOvr>
  <p:transition spd="slow" advTm="73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313" y="557213"/>
            <a:ext cx="104298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বাড়ীর কাজঃ</a:t>
            </a:r>
          </a:p>
          <a:p>
            <a:r>
              <a:rPr lang="en-US" sz="6000" b="1" dirty="0" smtClean="0"/>
              <a:t>মাল্টিমিডিয়া ও গ্রাফিক্স ।এই পঞ্চম অধ্যায় থেকে দশটি ছোট প্রশ্ন উত্তরসহ লিখে আনবে। </a:t>
            </a:r>
            <a:endParaRPr lang="en-US" sz="6000" b="1" dirty="0"/>
          </a:p>
          <a:p>
            <a:endParaRPr lang="en-US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56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36">
        <p:split orient="vert"/>
      </p:transition>
    </mc:Choice>
    <mc:Fallback>
      <p:transition spd="slow" advTm="703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6" y="540327"/>
            <a:ext cx="3477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7" y="180110"/>
            <a:ext cx="9850582" cy="66778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4359" y="78662"/>
            <a:ext cx="184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505" y="21709"/>
            <a:ext cx="14688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0510"/>
      </p:ext>
    </p:extLst>
  </p:cSld>
  <p:clrMapOvr>
    <a:masterClrMapping/>
  </p:clrMapOvr>
  <p:transition spd="slow" advTm="972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253" y="2551608"/>
            <a:ext cx="11568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 রাহমানির রাহিম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983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3661">
        <p15:prstTrans prst="curtains"/>
      </p:transition>
    </mc:Choice>
    <mc:Fallback>
      <p:transition spd="slow" advTm="36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9145" y="1358578"/>
            <a:ext cx="749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আসসালামু আলাইকুম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527" y="2723998"/>
            <a:ext cx="3117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সকলকে 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39889" y="5186386"/>
            <a:ext cx="3200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শুভেচ্ছা</a:t>
            </a:r>
            <a:endParaRPr lang="en-US" sz="6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85" y="3157561"/>
            <a:ext cx="3524250" cy="2028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0282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065">
        <p15:prstTrans prst="drape"/>
      </p:transition>
    </mc:Choice>
    <mc:Fallback>
      <p:transition spd="slow" advTm="70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6" y="983674"/>
            <a:ext cx="1083425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</a:rPr>
              <a:t>				</a:t>
            </a:r>
            <a:r>
              <a:rPr lang="en-US" sz="6000" b="1" dirty="0" smtClean="0"/>
              <a:t>পরিচিতিঃ</a:t>
            </a:r>
          </a:p>
          <a:p>
            <a:endParaRPr lang="en-US" sz="6000" b="1" dirty="0" smtClean="0"/>
          </a:p>
          <a:p>
            <a:r>
              <a:rPr lang="en-US" sz="6000" b="1" dirty="0" smtClean="0"/>
              <a:t>মোসাম্মাৎ সেলিনা আক্তার</a:t>
            </a:r>
          </a:p>
          <a:p>
            <a:pPr algn="ctr"/>
            <a:r>
              <a:rPr lang="en-US" sz="4000" b="1" dirty="0" smtClean="0"/>
              <a:t>(সহকারি শিক্ষক কম্পিউটার)</a:t>
            </a:r>
          </a:p>
          <a:p>
            <a:r>
              <a:rPr lang="en-US" sz="6000" b="1" dirty="0">
                <a:solidFill>
                  <a:srgbClr val="00B050"/>
                </a:solidFill>
              </a:rPr>
              <a:t>জিন্নাত আলী মেমোরিয়াল স্কুল এন্ড কলেজ</a:t>
            </a:r>
          </a:p>
          <a:p>
            <a:r>
              <a:rPr lang="en-US" sz="6000" b="1" dirty="0" smtClean="0"/>
              <a:t>কলাখালী, পিরোজপুর সদর,পিরোজপুর।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9" y="152401"/>
            <a:ext cx="2708563" cy="27085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574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670">
        <p:circle/>
      </p:transition>
    </mc:Choice>
    <mc:Fallback>
      <p:transition spd="slow" advTm="1067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/>
              <a:t>পাঠপরিচিতি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27274" y="1377995"/>
            <a:ext cx="100376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শ্রেণিঃদশম</a:t>
            </a:r>
          </a:p>
          <a:p>
            <a:r>
              <a:rPr lang="en-US" sz="6000" dirty="0" smtClean="0"/>
              <a:t>বিষয়ঃ ICT</a:t>
            </a:r>
          </a:p>
          <a:p>
            <a:r>
              <a:rPr lang="en-US" sz="6000" dirty="0" smtClean="0"/>
              <a:t>অধ্যায়ঃচতুর্থ</a:t>
            </a:r>
          </a:p>
          <a:p>
            <a:r>
              <a:rPr lang="en-US" sz="6000" dirty="0" smtClean="0"/>
              <a:t>পৃষ্ঠা-(৫৩-৬২)</a:t>
            </a:r>
          </a:p>
          <a:p>
            <a:r>
              <a:rPr lang="en-US" sz="6000" dirty="0" smtClean="0"/>
              <a:t>সময়ঃ ৫০ মিনিট</a:t>
            </a:r>
          </a:p>
          <a:p>
            <a:r>
              <a:rPr lang="en-US" sz="4000" dirty="0" smtClean="0"/>
              <a:t>তারিখঃ ২৪/০১/২০২০ ইং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1377995"/>
            <a:ext cx="6062856" cy="5324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058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378">
        <p:split orient="vert"/>
      </p:transition>
    </mc:Choice>
    <mc:Fallback>
      <p:transition spd="slow" advTm="437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3237" y="166255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দেখতে পাচ্ছ?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564" y="5661997"/>
            <a:ext cx="32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আকার দৃশ্য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1418" y="221673"/>
            <a:ext cx="5929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দেখতে পাচ্ছ 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3382" y="5661997"/>
            <a:ext cx="6497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 একটি দৃশ্য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" y="1019583"/>
            <a:ext cx="5867494" cy="4078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37" y="1181917"/>
            <a:ext cx="6132226" cy="4235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78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2318">
        <p14:flip dir="r"/>
      </p:transition>
    </mc:Choice>
    <mc:Fallback>
      <p:transition spd="slow" advTm="123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5733436"/>
            <a:ext cx="12192000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কম্পিউটার ও প্রজেক্টারের মাধ্যমে কোন কাজ করলে এবং বিভিন্ন ডিজাইন করলে কম্পিউটারের মাধ্যমে,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কথায় আমরা কি বলতে পারি? </a:t>
            </a: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137" y="-13696"/>
            <a:ext cx="57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তোমরা কি দেখতে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5749636" cy="5292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6" y="0"/>
            <a:ext cx="6342784" cy="4698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1091" y="5249093"/>
            <a:ext cx="1925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কম্পিউটার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80909" y="4003964"/>
            <a:ext cx="170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3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8224">
        <p14:honeycomb/>
      </p:transition>
    </mc:Choice>
    <mc:Fallback>
      <p:transition spd="slow" advTm="182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7177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/>
              <a:t>		</a:t>
            </a:r>
            <a:r>
              <a:rPr lang="en-US" sz="9600" b="1" dirty="0" smtClean="0"/>
              <a:t>মাল্টিমিডিয়া ও গ্রাফিক্স</a:t>
            </a:r>
            <a:endParaRPr lang="en-US" sz="9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182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392">
        <p14:prism/>
      </p:transition>
    </mc:Choice>
    <mc:Fallback>
      <p:transition spd="slow" advTm="43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2" y="0"/>
            <a:ext cx="1191490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en-US" sz="4000" dirty="0" smtClean="0"/>
              <a:t>এই পাঠ শেষে শিক্ষার্থীরা-</a:t>
            </a:r>
          </a:p>
          <a:p>
            <a:r>
              <a:rPr lang="en-US" sz="4000" dirty="0" smtClean="0"/>
              <a:t> পঞ্চম অধ্যায় (মাল্টিমিডিয়া ও গ্রাফিক্স) বিষয়ের নৈর্ব্যত্তিক  উত্তর বলতে পারবে এবং সঠিক বৃত্তটি ভরাট করতে পারবে।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37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946">
        <p14:doors dir="vert"/>
      </p:transition>
    </mc:Choice>
    <mc:Fallback>
      <p:transition spd="slow" advTm="4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1|1|1.8|2|0.6|3.1|1.4|1.7|0.8|0.8|2.1|1.2|1.4|2.3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6|0.8|1.2|2.4|0.9|1.1|1.3|1|0.8|1|1|2.1|1.9|0.8|0.8|0.7|2.8|2.1|1|0.9|2.6|1.5|1.9|0.9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2.2|2.2|0.9|2|0.8|0.7|0.7|2.4|2.1|1|0.8|0.7|0.6|0.7|2.3|2.2|1.6|0.7|0.8|0.8|2.2|1|0.6|0.6|0.5|0.7|0.6|2.4|0.7|0.6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1|0.6|1.2|0.9|0.7|0.5|1.8|0.7|0.7|2|1.4|0.7|1.8|0.7|0.7|0.7|0.7|1.8|0.6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3.7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2.5|2.7|1.1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818</Words>
  <Application>Microsoft Office PowerPoint</Application>
  <PresentationFormat>Widescreen</PresentationFormat>
  <Paragraphs>216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পাঠপরিচিতি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378</cp:revision>
  <dcterms:created xsi:type="dcterms:W3CDTF">2019-11-30T14:01:24Z</dcterms:created>
  <dcterms:modified xsi:type="dcterms:W3CDTF">2020-01-24T16:34:05Z</dcterms:modified>
</cp:coreProperties>
</file>