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038E-889E-410F-86C8-A52C1C62B6C9}" type="datetimeFigureOut">
              <a:rPr lang="en-US" smtClean="0"/>
              <a:t>24-Jan-20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D5C-2513-4FE6-BC8D-37F92C50A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14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038E-889E-410F-86C8-A52C1C62B6C9}" type="datetimeFigureOut">
              <a:rPr lang="en-US" smtClean="0"/>
              <a:t>24-Jan-20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D5C-2513-4FE6-BC8D-37F92C50A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0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038E-889E-410F-86C8-A52C1C62B6C9}" type="datetimeFigureOut">
              <a:rPr lang="en-US" smtClean="0"/>
              <a:t>24-Jan-20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D5C-2513-4FE6-BC8D-37F92C50A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57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038E-889E-410F-86C8-A52C1C62B6C9}" type="datetimeFigureOut">
              <a:rPr lang="en-US" smtClean="0"/>
              <a:t>24-Jan-20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D5C-2513-4FE6-BC8D-37F92C50A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89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038E-889E-410F-86C8-A52C1C62B6C9}" type="datetimeFigureOut">
              <a:rPr lang="en-US" smtClean="0"/>
              <a:t>24-Jan-20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D5C-2513-4FE6-BC8D-37F92C50A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2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038E-889E-410F-86C8-A52C1C62B6C9}" type="datetimeFigureOut">
              <a:rPr lang="en-US" smtClean="0"/>
              <a:t>24-Jan-20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D5C-2513-4FE6-BC8D-37F92C50A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94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038E-889E-410F-86C8-A52C1C62B6C9}" type="datetimeFigureOut">
              <a:rPr lang="en-US" smtClean="0"/>
              <a:t>24-Jan-20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D5C-2513-4FE6-BC8D-37F92C50A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26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038E-889E-410F-86C8-A52C1C62B6C9}" type="datetimeFigureOut">
              <a:rPr lang="en-US" smtClean="0"/>
              <a:t>24-Jan-20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D5C-2513-4FE6-BC8D-37F92C50A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31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038E-889E-410F-86C8-A52C1C62B6C9}" type="datetimeFigureOut">
              <a:rPr lang="en-US" smtClean="0"/>
              <a:t>24-Jan-20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D5C-2513-4FE6-BC8D-37F92C50A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799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038E-889E-410F-86C8-A52C1C62B6C9}" type="datetimeFigureOut">
              <a:rPr lang="en-US" smtClean="0"/>
              <a:t>24-Jan-20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D5C-2513-4FE6-BC8D-37F92C50A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07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038E-889E-410F-86C8-A52C1C62B6C9}" type="datetimeFigureOut">
              <a:rPr lang="en-US" smtClean="0"/>
              <a:t>24-Jan-20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D5C-2513-4FE6-BC8D-37F92C50A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68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7038E-889E-410F-86C8-A52C1C62B6C9}" type="datetimeFigureOut">
              <a:rPr lang="en-US" smtClean="0"/>
              <a:t>24-Jan-20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5ED5C-2513-4FE6-BC8D-37F92C50A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3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sz="10700" dirty="0" err="1" smtClean="0"/>
              <a:t>স্বাগতম</a:t>
            </a:r>
            <a:r>
              <a:rPr lang="en-US" dirty="0" smtClean="0"/>
              <a:t> এল১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9144000" cy="5486399"/>
          </a:xfrm>
        </p:spPr>
      </p:pic>
    </p:spTree>
    <p:extLst>
      <p:ext uri="{BB962C8B-B14F-4D97-AF65-F5344CB8AC3E}">
        <p14:creationId xmlns:p14="http://schemas.microsoft.com/office/powerpoint/2010/main" val="150794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BD" sz="8800" dirty="0" smtClean="0"/>
              <a:t>ধন্যবাদ </a:t>
            </a:r>
            <a:endParaRPr lang="en-US" sz="8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9143999" cy="5486400"/>
          </a:xfrm>
        </p:spPr>
      </p:pic>
    </p:spTree>
    <p:extLst>
      <p:ext uri="{BB962C8B-B14F-4D97-AF65-F5344CB8AC3E}">
        <p14:creationId xmlns:p14="http://schemas.microsoft.com/office/powerpoint/2010/main" val="313963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bn-BD" dirty="0" smtClean="0"/>
              <a:t>উন্নয়ন পরিকল্পনা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bn-BD" dirty="0" smtClean="0"/>
          </a:p>
          <a:p>
            <a:endParaRPr lang="bn-BD" dirty="0"/>
          </a:p>
          <a:p>
            <a:r>
              <a:rPr lang="bn-BD" b="1" i="1" dirty="0" smtClean="0"/>
              <a:t>শিখন ফলঃ-</a:t>
            </a:r>
          </a:p>
          <a:p>
            <a:r>
              <a:rPr lang="bn-BD" b="1" i="1" dirty="0" smtClean="0"/>
              <a:t> উন্নয়ন পরিকল্পনা কী ?</a:t>
            </a:r>
          </a:p>
          <a:p>
            <a:r>
              <a:rPr lang="bn-BD" b="1" i="1" dirty="0" smtClean="0"/>
              <a:t>উন্নয়নের ধারা</a:t>
            </a:r>
          </a:p>
          <a:p>
            <a:r>
              <a:rPr lang="bn-BD" b="1" i="1" dirty="0" smtClean="0"/>
              <a:t>উন্নয়নের গতি ধারা </a:t>
            </a:r>
          </a:p>
          <a:p>
            <a:r>
              <a:rPr lang="bn-BD" b="1" i="1" dirty="0" smtClean="0"/>
              <a:t>উন্নয়নের গতিধারা ও বাংলাদেশ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28267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bn-BD" dirty="0" smtClean="0"/>
              <a:t>উন্নয়ন পরিকল্পনা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0437"/>
            <a:ext cx="9144000" cy="589756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endParaRPr lang="bn-BD" dirty="0" smtClean="0"/>
          </a:p>
          <a:p>
            <a:r>
              <a:rPr lang="bn-BD" b="1" i="1" dirty="0" smtClean="0"/>
              <a:t>পরিকল্পিত অর্থনীতির ধারণা বেশ পুরনো। রাশিয়ার বলভেশিক বিপ্লবের(১৯১৭) পূর্বে উন্নয়ন পরিকল্পনার তেমন কোন গুরুত্ব ছিল না । ১৯১৭ থেকে ১৯২৭ সে দেশে যুদ্ধাবস্থার সাম্যবাদ “নতুন অর্থনৈতিক কর্ম্পন্থা” সৃষ্টি হয় ।</a:t>
            </a:r>
          </a:p>
          <a:p>
            <a:r>
              <a:rPr lang="bn-BD" b="1" i="1" dirty="0" smtClean="0"/>
              <a:t> </a:t>
            </a:r>
          </a:p>
          <a:p>
            <a:r>
              <a:rPr lang="bn-BD" b="1" i="1" dirty="0" smtClean="0"/>
              <a:t>যেকোন অর্থনীতি বা তার কনো অংশের উন্নয়ন নির্দেশক নীলনকশা প্রনয়ণ এবং প্রত্যক্ষ বা পরোক্ষ ভাবে এর বাস্তবায়নই হচ্ছে পরিকল্পনা।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53088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dirty="0" smtClean="0"/>
              <a:t>উন্নয়ন পরিকল্পনা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b="1" i="1" dirty="0" smtClean="0"/>
              <a:t>অধ্যাপক ডিকেনসন এর মতে, “ বড় বড় অর্থনৈতিক সিদ্ধান্ত গ্রহন করা ,কী দ্রব্য কত পরিমাণ উৎপন্ন হবে,কাদের মধ্যে বণ্টন হবে-এসব বিষয়ে সমগ্র দেশের তথ্য সংগ্রহের ভিত্তিতে সরকার কর্তৃক সচেতনভাবে সিদ্ধান্ত গ্রহন করাকে অর্থনৈতিক পরিকল্পনা বলে “। </a:t>
            </a:r>
          </a:p>
          <a:p>
            <a:endParaRPr lang="bn-BD" b="1" i="1" dirty="0" smtClean="0"/>
          </a:p>
          <a:p>
            <a:r>
              <a:rPr lang="bn-BD" b="1" i="1" dirty="0" smtClean="0"/>
              <a:t>অধ্যাপক হায়েক এর মতে,” কেদ্রিয় কর্তৃপক্ষ কর্তৃক সুচিন্তিত ও সুবিবেচিত অর্থনৈতিক নির্বাচন করাকে অর্থনৈতিক পরিকল্পনা বলে।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61170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86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bn-BD" dirty="0" smtClean="0">
                <a:solidFill>
                  <a:srgbClr val="FFFF00"/>
                </a:solidFill>
              </a:rPr>
              <a:t>উন্নয়ন পরিকল্পনা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endParaRPr lang="bn-BD" b="1" i="1" dirty="0" smtClean="0">
              <a:solidFill>
                <a:srgbClr val="FFFF00"/>
              </a:solidFill>
            </a:endParaRPr>
          </a:p>
          <a:p>
            <a:r>
              <a:rPr lang="bn-BD" b="1" i="1" dirty="0" smtClean="0">
                <a:solidFill>
                  <a:srgbClr val="FFFF00"/>
                </a:solidFill>
              </a:rPr>
              <a:t>উন্নয়ন পরিকল্পনার প্রকারভেদঃ-</a:t>
            </a:r>
          </a:p>
          <a:p>
            <a:endParaRPr lang="bn-BD" b="1" i="1" dirty="0" smtClean="0">
              <a:solidFill>
                <a:srgbClr val="FFFF00"/>
              </a:solidFill>
            </a:endParaRPr>
          </a:p>
          <a:p>
            <a:r>
              <a:rPr lang="bn-BD" b="1" i="1" dirty="0" smtClean="0">
                <a:solidFill>
                  <a:srgbClr val="FFFF00"/>
                </a:solidFill>
              </a:rPr>
              <a:t>১। সম্পদ বণ্টনের প্রেক্ষিতে</a:t>
            </a:r>
          </a:p>
          <a:p>
            <a:endParaRPr lang="bn-BD" b="1" i="1" dirty="0" smtClean="0">
              <a:solidFill>
                <a:srgbClr val="FFFF00"/>
              </a:solidFill>
            </a:endParaRPr>
          </a:p>
          <a:p>
            <a:r>
              <a:rPr lang="bn-BD" b="1" i="1" dirty="0" smtClean="0">
                <a:solidFill>
                  <a:srgbClr val="FFFF00"/>
                </a:solidFill>
              </a:rPr>
              <a:t>২। কার্যাবলি ও পরিধির প্রেক্ষিতে</a:t>
            </a:r>
          </a:p>
          <a:p>
            <a:endParaRPr lang="bn-BD" b="1" i="1" dirty="0" smtClean="0">
              <a:solidFill>
                <a:srgbClr val="FFFF00"/>
              </a:solidFill>
            </a:endParaRPr>
          </a:p>
          <a:p>
            <a:r>
              <a:rPr lang="bn-BD" b="1" i="1" dirty="0" smtClean="0">
                <a:solidFill>
                  <a:srgbClr val="FFFF00"/>
                </a:solidFill>
              </a:rPr>
              <a:t>৩। অঞ্চলের উপর ভিত্তি করে</a:t>
            </a:r>
          </a:p>
          <a:p>
            <a:endParaRPr lang="bn-BD" b="1" i="1" dirty="0" smtClean="0">
              <a:solidFill>
                <a:srgbClr val="FFFF00"/>
              </a:solidFill>
            </a:endParaRPr>
          </a:p>
          <a:p>
            <a:r>
              <a:rPr lang="bn-BD" b="1" i="1" dirty="0" smtClean="0">
                <a:solidFill>
                  <a:srgbClr val="FFFF00"/>
                </a:solidFill>
              </a:rPr>
              <a:t>৪। সময়ের প্রেক্ষিতে </a:t>
            </a:r>
            <a:endParaRPr lang="en-US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23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bn-BD" b="1" i="1" dirty="0" smtClean="0">
                <a:solidFill>
                  <a:srgbClr val="FFFF00"/>
                </a:solidFill>
              </a:rPr>
              <a:t>উন্নয়ন পরিকল্পনা  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bn-BD" b="1" i="1" dirty="0" smtClean="0">
              <a:solidFill>
                <a:srgbClr val="FFFF00"/>
              </a:solidFill>
            </a:endParaRPr>
          </a:p>
          <a:p>
            <a:r>
              <a:rPr lang="bn-BD" b="1" i="1" dirty="0" smtClean="0">
                <a:solidFill>
                  <a:srgbClr val="FFFF00"/>
                </a:solidFill>
              </a:rPr>
              <a:t>সম্পদ বণ্টনের প্রেক্ষিতেঃ-</a:t>
            </a:r>
          </a:p>
          <a:p>
            <a:endParaRPr lang="bn-BD" b="1" i="1" dirty="0" smtClean="0">
              <a:solidFill>
                <a:srgbClr val="FFFF00"/>
              </a:solidFill>
            </a:endParaRPr>
          </a:p>
          <a:p>
            <a:r>
              <a:rPr lang="bn-BD" b="1" i="1" dirty="0" smtClean="0">
                <a:solidFill>
                  <a:srgbClr val="FFFF00"/>
                </a:solidFill>
              </a:rPr>
              <a:t>ক) সমাজতান্ত্রিক পরিকল্পনা</a:t>
            </a:r>
          </a:p>
          <a:p>
            <a:endParaRPr lang="bn-BD" b="1" i="1" dirty="0" smtClean="0">
              <a:solidFill>
                <a:srgbClr val="FFFF00"/>
              </a:solidFill>
            </a:endParaRPr>
          </a:p>
          <a:p>
            <a:r>
              <a:rPr lang="bn-BD" b="1" i="1" dirty="0" smtClean="0">
                <a:solidFill>
                  <a:srgbClr val="FFFF00"/>
                </a:solidFill>
              </a:rPr>
              <a:t>খ) পুঁজিবাদি</a:t>
            </a:r>
          </a:p>
          <a:p>
            <a:endParaRPr lang="bn-BD" b="1" i="1" dirty="0" smtClean="0">
              <a:solidFill>
                <a:srgbClr val="FFFF00"/>
              </a:solidFill>
            </a:endParaRPr>
          </a:p>
          <a:p>
            <a:r>
              <a:rPr lang="bn-BD" b="1" i="1" dirty="0" smtClean="0">
                <a:solidFill>
                  <a:srgbClr val="FFFF00"/>
                </a:solidFill>
              </a:rPr>
              <a:t>গ) কেন্দ্রিয় ও বিকেন্দ্রিয়  </a:t>
            </a:r>
            <a:endParaRPr lang="en-US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96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bn-BD" b="1" i="1" dirty="0" smtClean="0">
                <a:solidFill>
                  <a:srgbClr val="FFFF00"/>
                </a:solidFill>
              </a:rPr>
              <a:t>উন্নয়ন পরিকল্পনা  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endParaRPr lang="bn-BD" b="1" i="1" dirty="0" smtClean="0">
              <a:solidFill>
                <a:srgbClr val="FFFF00"/>
              </a:solidFill>
            </a:endParaRPr>
          </a:p>
          <a:p>
            <a:r>
              <a:rPr lang="bn-BD" b="1" i="1" dirty="0" smtClean="0">
                <a:solidFill>
                  <a:srgbClr val="FFFF00"/>
                </a:solidFill>
              </a:rPr>
              <a:t>কার্যাবলি ও পরিধির ভিত্তিতেঃ-</a:t>
            </a:r>
          </a:p>
          <a:p>
            <a:endParaRPr lang="bn-BD" b="1" i="1" dirty="0" smtClean="0">
              <a:solidFill>
                <a:srgbClr val="FFFF00"/>
              </a:solidFill>
            </a:endParaRPr>
          </a:p>
          <a:p>
            <a:r>
              <a:rPr lang="bn-BD" b="1" i="1" dirty="0" smtClean="0">
                <a:solidFill>
                  <a:srgbClr val="FFFF00"/>
                </a:solidFill>
              </a:rPr>
              <a:t>ক) বস্তুগত ও আর্থিক পরিকল্পনা</a:t>
            </a:r>
          </a:p>
          <a:p>
            <a:endParaRPr lang="bn-BD" b="1" i="1" dirty="0" smtClean="0">
              <a:solidFill>
                <a:srgbClr val="FFFF00"/>
              </a:solidFill>
            </a:endParaRPr>
          </a:p>
          <a:p>
            <a:r>
              <a:rPr lang="bn-BD" b="1" i="1" dirty="0" smtClean="0">
                <a:solidFill>
                  <a:srgbClr val="FFFF00"/>
                </a:solidFill>
              </a:rPr>
              <a:t>খ) কাঠামোগত ও কার্যগত পরিকল্পনা</a:t>
            </a:r>
          </a:p>
          <a:p>
            <a:endParaRPr lang="bn-BD" b="1" i="1" dirty="0" smtClean="0">
              <a:solidFill>
                <a:srgbClr val="FFFF00"/>
              </a:solidFill>
            </a:endParaRPr>
          </a:p>
          <a:p>
            <a:r>
              <a:rPr lang="bn-BD" b="1" i="1" dirty="0" smtClean="0">
                <a:solidFill>
                  <a:srgbClr val="FFFF00"/>
                </a:solidFill>
              </a:rPr>
              <a:t>গ) সংশোধিত ও উন্নয়ন পরিকল্পনা</a:t>
            </a:r>
          </a:p>
          <a:p>
            <a:endParaRPr lang="bn-BD" b="1" i="1" dirty="0" smtClean="0">
              <a:solidFill>
                <a:srgbClr val="FFFF00"/>
              </a:solidFill>
            </a:endParaRPr>
          </a:p>
          <a:p>
            <a:r>
              <a:rPr lang="bn-BD" b="1" i="1" dirty="0" smtClean="0">
                <a:solidFill>
                  <a:srgbClr val="FFFF00"/>
                </a:solidFill>
              </a:rPr>
              <a:t>ঘ) সার্বিক ও আর্থিক পরিকল্পনা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28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bn-BD" b="1" i="1" dirty="0" smtClean="0">
                <a:solidFill>
                  <a:schemeClr val="bg1"/>
                </a:solidFill>
              </a:rPr>
              <a:t>উন্নয়ন পরিকল্পনা  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endParaRPr lang="bn-BD" b="1" i="1" dirty="0" smtClean="0">
              <a:solidFill>
                <a:schemeClr val="bg1"/>
              </a:solidFill>
            </a:endParaRPr>
          </a:p>
          <a:p>
            <a:r>
              <a:rPr lang="bn-BD" b="1" i="1" dirty="0" smtClean="0">
                <a:solidFill>
                  <a:schemeClr val="bg1"/>
                </a:solidFill>
              </a:rPr>
              <a:t>অঞ্চলের উপর ভিত্তি করেঃ-</a:t>
            </a:r>
          </a:p>
          <a:p>
            <a:endParaRPr lang="bn-BD" b="1" i="1" dirty="0" smtClean="0">
              <a:solidFill>
                <a:schemeClr val="bg1"/>
              </a:solidFill>
            </a:endParaRPr>
          </a:p>
          <a:p>
            <a:r>
              <a:rPr lang="bn-BD" b="1" i="1" dirty="0" smtClean="0">
                <a:solidFill>
                  <a:schemeClr val="bg1"/>
                </a:solidFill>
              </a:rPr>
              <a:t>ক) স্থানীয়</a:t>
            </a:r>
          </a:p>
          <a:p>
            <a:endParaRPr lang="bn-BD" b="1" i="1" dirty="0" smtClean="0">
              <a:solidFill>
                <a:schemeClr val="bg1"/>
              </a:solidFill>
            </a:endParaRPr>
          </a:p>
          <a:p>
            <a:r>
              <a:rPr lang="bn-BD" b="1" i="1" dirty="0" smtClean="0">
                <a:solidFill>
                  <a:schemeClr val="bg1"/>
                </a:solidFill>
              </a:rPr>
              <a:t>খ) আঞ্চলিক</a:t>
            </a:r>
          </a:p>
          <a:p>
            <a:endParaRPr lang="bn-BD" b="1" i="1" dirty="0" smtClean="0">
              <a:solidFill>
                <a:schemeClr val="bg1"/>
              </a:solidFill>
            </a:endParaRPr>
          </a:p>
          <a:p>
            <a:r>
              <a:rPr lang="bn-BD" b="1" i="1" dirty="0" smtClean="0">
                <a:solidFill>
                  <a:schemeClr val="bg1"/>
                </a:solidFill>
              </a:rPr>
              <a:t>গ) জাতীয়</a:t>
            </a:r>
          </a:p>
          <a:p>
            <a:endParaRPr lang="bn-BD" b="1" i="1" dirty="0" smtClean="0">
              <a:solidFill>
                <a:schemeClr val="bg1"/>
              </a:solidFill>
            </a:endParaRPr>
          </a:p>
          <a:p>
            <a:r>
              <a:rPr lang="bn-BD" b="1" i="1" dirty="0" smtClean="0">
                <a:solidFill>
                  <a:schemeClr val="bg1"/>
                </a:solidFill>
              </a:rPr>
              <a:t>ঘ) আন্তর্জাতিক</a:t>
            </a:r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72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bn-BD" b="1" i="1" dirty="0" smtClean="0"/>
              <a:t>উন্নয়ন পরিকল্পনা  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bn-BD" b="1" i="1" dirty="0" smtClean="0"/>
          </a:p>
          <a:p>
            <a:r>
              <a:rPr lang="bn-BD" b="1" i="1" dirty="0" smtClean="0"/>
              <a:t>সময়ের ভিত্তিতেঃ-</a:t>
            </a:r>
          </a:p>
          <a:p>
            <a:endParaRPr lang="bn-BD" b="1" i="1" dirty="0" smtClean="0"/>
          </a:p>
          <a:p>
            <a:r>
              <a:rPr lang="bn-BD" b="1" i="1" dirty="0" smtClean="0"/>
              <a:t>ক) দীর্ঘমেয়াদী পরিকল্পনা</a:t>
            </a:r>
          </a:p>
          <a:p>
            <a:endParaRPr lang="bn-BD" b="1" i="1" dirty="0" smtClean="0"/>
          </a:p>
          <a:p>
            <a:r>
              <a:rPr lang="bn-BD" b="1" i="1" dirty="0" smtClean="0"/>
              <a:t>খ) স্বল্পমেয়াদী পরিকল্পনা </a:t>
            </a:r>
          </a:p>
          <a:p>
            <a:endParaRPr lang="bn-BD" b="1" i="1" dirty="0" smtClean="0"/>
          </a:p>
          <a:p>
            <a:r>
              <a:rPr lang="bn-BD" b="1" i="1" dirty="0" smtClean="0"/>
              <a:t>গ) বার্ষিক পরিকল্পনা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68407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243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স্বাগতম এল১ </vt:lpstr>
      <vt:lpstr>উন্নয়ন পরিকল্পনা </vt:lpstr>
      <vt:lpstr>উন্নয়ন পরিকল্পনা  </vt:lpstr>
      <vt:lpstr>উন্নয়ন পরিকল্পনা  </vt:lpstr>
      <vt:lpstr>উন্নয়ন পরিকল্পনা  </vt:lpstr>
      <vt:lpstr>উন্নয়ন পরিকল্পনা  </vt:lpstr>
      <vt:lpstr>উন্নয়ন পরিকল্পনা  </vt:lpstr>
      <vt:lpstr>উন্নয়ন পরিকল্পনা  </vt:lpstr>
      <vt:lpstr>উন্নয়ন পরিকল্পনা  </vt:lpstr>
      <vt:lpstr>ধন্যবাদ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এল১ </dc:title>
  <dc:creator>personal</dc:creator>
  <cp:lastModifiedBy>personal</cp:lastModifiedBy>
  <cp:revision>25</cp:revision>
  <dcterms:created xsi:type="dcterms:W3CDTF">2020-01-24T11:53:07Z</dcterms:created>
  <dcterms:modified xsi:type="dcterms:W3CDTF">2020-01-24T12:44:50Z</dcterms:modified>
</cp:coreProperties>
</file>