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59" r:id="rId14"/>
    <p:sldId id="260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856001-065B-4815-B11D-FDCE40E61979}" type="doc">
      <dgm:prSet loTypeId="urn:microsoft.com/office/officeart/2005/8/layout/equation1" loCatId="process" qsTypeId="urn:microsoft.com/office/officeart/2005/8/quickstyle/3d9" qsCatId="3D" csTypeId="urn:microsoft.com/office/officeart/2005/8/colors/colorful4" csCatId="colorful" phldr="1"/>
      <dgm:spPr/>
    </dgm:pt>
    <dgm:pt modelId="{97B340FD-A28C-4F92-A45A-61F8849D5E88}">
      <dgm:prSet phldrT="[Text]"/>
      <dgm:spPr>
        <a:solidFill>
          <a:srgbClr val="00B0F0"/>
        </a:solidFill>
      </dgm:spPr>
      <dgm:t>
        <a:bodyPr/>
        <a:lstStyle/>
        <a:p>
          <a:r>
            <a:rPr lang="bn-IN" b="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চলতি দায়</a:t>
          </a:r>
          <a:endParaRPr lang="en-US" b="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6EB77EC-4404-4928-93AD-57772B255589}" type="parTrans" cxnId="{E869EB96-9D52-4F8E-BAAD-53A6AF21B0A8}">
      <dgm:prSet/>
      <dgm:spPr/>
      <dgm:t>
        <a:bodyPr/>
        <a:lstStyle/>
        <a:p>
          <a:endParaRPr lang="en-US"/>
        </a:p>
      </dgm:t>
    </dgm:pt>
    <dgm:pt modelId="{CBF30BB2-AF09-4064-89BA-5ADB12E789CD}" type="sibTrans" cxnId="{E869EB96-9D52-4F8E-BAAD-53A6AF21B0A8}">
      <dgm:prSet/>
      <dgm:spPr/>
      <dgm:t>
        <a:bodyPr/>
        <a:lstStyle/>
        <a:p>
          <a:endParaRPr lang="en-US"/>
        </a:p>
      </dgm:t>
    </dgm:pt>
    <dgm:pt modelId="{09113FE0-E431-4983-9102-F71D3C1D0EE6}">
      <dgm:prSet phldrT="[Text]" custT="1"/>
      <dgm:spPr>
        <a:solidFill>
          <a:srgbClr val="0070C0"/>
        </a:solidFill>
      </dgm:spPr>
      <dgm:t>
        <a:bodyPr/>
        <a:lstStyle/>
        <a:p>
          <a:r>
            <a:rPr lang="bn-IN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rPr>
            <a:t>দীর্ঘমেয়াদি দায়</a:t>
          </a:r>
          <a:endParaRPr lang="en-US" sz="2800" dirty="0">
            <a:solidFill>
              <a:schemeClr val="tx1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A20045E-E124-43D2-8077-3241594DC5C5}" type="parTrans" cxnId="{0598620B-B858-4304-BB43-AA4EB1BCDFA7}">
      <dgm:prSet/>
      <dgm:spPr/>
      <dgm:t>
        <a:bodyPr/>
        <a:lstStyle/>
        <a:p>
          <a:endParaRPr lang="en-US"/>
        </a:p>
      </dgm:t>
    </dgm:pt>
    <dgm:pt modelId="{B2C31790-C674-489A-B207-F67C922F73E4}" type="sibTrans" cxnId="{0598620B-B858-4304-BB43-AA4EB1BCDFA7}">
      <dgm:prSet/>
      <dgm:spPr/>
      <dgm:t>
        <a:bodyPr/>
        <a:lstStyle/>
        <a:p>
          <a:endParaRPr lang="en-US"/>
        </a:p>
      </dgm:t>
    </dgm:pt>
    <dgm:pt modelId="{11BC0530-F9A3-45D3-89A6-3ED1ED6981DF}">
      <dgm:prSet phldrT="[Text]"/>
      <dgm:spPr/>
      <dgm:t>
        <a:bodyPr/>
        <a:lstStyle/>
        <a:p>
          <a:r>
            <a:rPr lang="bn-IN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rPr>
            <a:t>মোট দায়</a:t>
          </a:r>
          <a:endParaRPr lang="en-US" dirty="0">
            <a:solidFill>
              <a:srgbClr val="0000FF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14A6A52-0826-4BD3-9A54-8B6DACCA1455}" type="parTrans" cxnId="{CB413569-C7E9-43B6-9D6D-3AD688A408E3}">
      <dgm:prSet/>
      <dgm:spPr/>
      <dgm:t>
        <a:bodyPr/>
        <a:lstStyle/>
        <a:p>
          <a:endParaRPr lang="en-US"/>
        </a:p>
      </dgm:t>
    </dgm:pt>
    <dgm:pt modelId="{C51C0982-78FD-4931-91E6-B895B94ACCD7}" type="sibTrans" cxnId="{CB413569-C7E9-43B6-9D6D-3AD688A408E3}">
      <dgm:prSet/>
      <dgm:spPr/>
      <dgm:t>
        <a:bodyPr/>
        <a:lstStyle/>
        <a:p>
          <a:endParaRPr lang="en-US"/>
        </a:p>
      </dgm:t>
    </dgm:pt>
    <dgm:pt modelId="{1E70A116-5DB0-4DCA-A4DB-29DC392F76AD}" type="pres">
      <dgm:prSet presAssocID="{4F856001-065B-4815-B11D-FDCE40E61979}" presName="linearFlow" presStyleCnt="0">
        <dgm:presLayoutVars>
          <dgm:dir/>
          <dgm:resizeHandles val="exact"/>
        </dgm:presLayoutVars>
      </dgm:prSet>
      <dgm:spPr/>
    </dgm:pt>
    <dgm:pt modelId="{7F42D633-8320-4BF1-9801-9CDD4C9CFF11}" type="pres">
      <dgm:prSet presAssocID="{97B340FD-A28C-4F92-A45A-61F8849D5E88}" presName="node" presStyleLbl="node1" presStyleIdx="0" presStyleCnt="3" custLinFactX="2001" custLinFactNeighborX="100000" custLinFactNeighborY="117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219F5-0077-4254-8F5A-003F8F635D39}" type="pres">
      <dgm:prSet presAssocID="{CBF30BB2-AF09-4064-89BA-5ADB12E789CD}" presName="spacerL" presStyleCnt="0"/>
      <dgm:spPr/>
    </dgm:pt>
    <dgm:pt modelId="{48D9BE02-BEC5-489C-BFD2-7DE05CD29CDF}" type="pres">
      <dgm:prSet presAssocID="{CBF30BB2-AF09-4064-89BA-5ADB12E789CD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AB34252-1651-4CBE-8B5A-1FBE5410E9B9}" type="pres">
      <dgm:prSet presAssocID="{CBF30BB2-AF09-4064-89BA-5ADB12E789CD}" presName="spacerR" presStyleCnt="0"/>
      <dgm:spPr/>
    </dgm:pt>
    <dgm:pt modelId="{A53B1B9A-4CCF-478E-A419-DEE79609123C}" type="pres">
      <dgm:prSet presAssocID="{09113FE0-E431-4983-9102-F71D3C1D0EE6}" presName="node" presStyleLbl="node1" presStyleIdx="1" presStyleCnt="3" custLinFactNeighborX="1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E3B1DA-E554-4184-82FD-243CD80D8F53}" type="pres">
      <dgm:prSet presAssocID="{B2C31790-C674-489A-B207-F67C922F73E4}" presName="spacerL" presStyleCnt="0"/>
      <dgm:spPr/>
    </dgm:pt>
    <dgm:pt modelId="{6B6442E1-AA42-4D00-B8A3-21E82AF0DA40}" type="pres">
      <dgm:prSet presAssocID="{B2C31790-C674-489A-B207-F67C922F73E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4A1CE1B4-4B80-4005-86F2-22EC9355A025}" type="pres">
      <dgm:prSet presAssocID="{B2C31790-C674-489A-B207-F67C922F73E4}" presName="spacerR" presStyleCnt="0"/>
      <dgm:spPr/>
    </dgm:pt>
    <dgm:pt modelId="{FB6F340E-886A-4FC7-89F4-59D1CC6A0094}" type="pres">
      <dgm:prSet presAssocID="{11BC0530-F9A3-45D3-89A6-3ED1ED6981D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1828D1-5E12-4049-AD01-3C30BDB010CB}" type="presOf" srcId="{09113FE0-E431-4983-9102-F71D3C1D0EE6}" destId="{A53B1B9A-4CCF-478E-A419-DEE79609123C}" srcOrd="0" destOrd="0" presId="urn:microsoft.com/office/officeart/2005/8/layout/equation1"/>
    <dgm:cxn modelId="{0E0C026D-D258-465C-ADF9-C1770E991574}" type="presOf" srcId="{B2C31790-C674-489A-B207-F67C922F73E4}" destId="{6B6442E1-AA42-4D00-B8A3-21E82AF0DA40}" srcOrd="0" destOrd="0" presId="urn:microsoft.com/office/officeart/2005/8/layout/equation1"/>
    <dgm:cxn modelId="{CB413569-C7E9-43B6-9D6D-3AD688A408E3}" srcId="{4F856001-065B-4815-B11D-FDCE40E61979}" destId="{11BC0530-F9A3-45D3-89A6-3ED1ED6981DF}" srcOrd="2" destOrd="0" parTransId="{714A6A52-0826-4BD3-9A54-8B6DACCA1455}" sibTransId="{C51C0982-78FD-4931-91E6-B895B94ACCD7}"/>
    <dgm:cxn modelId="{9389E54F-42E3-461F-A08B-014299F2D1D0}" type="presOf" srcId="{4F856001-065B-4815-B11D-FDCE40E61979}" destId="{1E70A116-5DB0-4DCA-A4DB-29DC392F76AD}" srcOrd="0" destOrd="0" presId="urn:microsoft.com/office/officeart/2005/8/layout/equation1"/>
    <dgm:cxn modelId="{C5057C4A-453E-40E7-BE4F-07AE790A845F}" type="presOf" srcId="{97B340FD-A28C-4F92-A45A-61F8849D5E88}" destId="{7F42D633-8320-4BF1-9801-9CDD4C9CFF11}" srcOrd="0" destOrd="0" presId="urn:microsoft.com/office/officeart/2005/8/layout/equation1"/>
    <dgm:cxn modelId="{E869EB96-9D52-4F8E-BAAD-53A6AF21B0A8}" srcId="{4F856001-065B-4815-B11D-FDCE40E61979}" destId="{97B340FD-A28C-4F92-A45A-61F8849D5E88}" srcOrd="0" destOrd="0" parTransId="{76EB77EC-4404-4928-93AD-57772B255589}" sibTransId="{CBF30BB2-AF09-4064-89BA-5ADB12E789CD}"/>
    <dgm:cxn modelId="{0598620B-B858-4304-BB43-AA4EB1BCDFA7}" srcId="{4F856001-065B-4815-B11D-FDCE40E61979}" destId="{09113FE0-E431-4983-9102-F71D3C1D0EE6}" srcOrd="1" destOrd="0" parTransId="{5A20045E-E124-43D2-8077-3241594DC5C5}" sibTransId="{B2C31790-C674-489A-B207-F67C922F73E4}"/>
    <dgm:cxn modelId="{4B475A5F-0325-4F1A-ABDB-AB9BC04872E7}" type="presOf" srcId="{CBF30BB2-AF09-4064-89BA-5ADB12E789CD}" destId="{48D9BE02-BEC5-489C-BFD2-7DE05CD29CDF}" srcOrd="0" destOrd="0" presId="urn:microsoft.com/office/officeart/2005/8/layout/equation1"/>
    <dgm:cxn modelId="{CBBBB3A1-0B89-4634-AD05-CEA2B63682CF}" type="presOf" srcId="{11BC0530-F9A3-45D3-89A6-3ED1ED6981DF}" destId="{FB6F340E-886A-4FC7-89F4-59D1CC6A0094}" srcOrd="0" destOrd="0" presId="urn:microsoft.com/office/officeart/2005/8/layout/equation1"/>
    <dgm:cxn modelId="{DA60D652-BD3F-467D-B4AC-C2CC18EAD7ED}" type="presParOf" srcId="{1E70A116-5DB0-4DCA-A4DB-29DC392F76AD}" destId="{7F42D633-8320-4BF1-9801-9CDD4C9CFF11}" srcOrd="0" destOrd="0" presId="urn:microsoft.com/office/officeart/2005/8/layout/equation1"/>
    <dgm:cxn modelId="{3DD3086A-6AA3-4EA5-B069-EDA65C8A4588}" type="presParOf" srcId="{1E70A116-5DB0-4DCA-A4DB-29DC392F76AD}" destId="{FAC219F5-0077-4254-8F5A-003F8F635D39}" srcOrd="1" destOrd="0" presId="urn:microsoft.com/office/officeart/2005/8/layout/equation1"/>
    <dgm:cxn modelId="{9A5BF130-79BA-4FA9-8DC5-A495439E1630}" type="presParOf" srcId="{1E70A116-5DB0-4DCA-A4DB-29DC392F76AD}" destId="{48D9BE02-BEC5-489C-BFD2-7DE05CD29CDF}" srcOrd="2" destOrd="0" presId="urn:microsoft.com/office/officeart/2005/8/layout/equation1"/>
    <dgm:cxn modelId="{8C751C61-B2E6-4607-BA87-75D61BA58A5B}" type="presParOf" srcId="{1E70A116-5DB0-4DCA-A4DB-29DC392F76AD}" destId="{7AB34252-1651-4CBE-8B5A-1FBE5410E9B9}" srcOrd="3" destOrd="0" presId="urn:microsoft.com/office/officeart/2005/8/layout/equation1"/>
    <dgm:cxn modelId="{0014549D-A9C2-4242-99B9-41B6C56DAF58}" type="presParOf" srcId="{1E70A116-5DB0-4DCA-A4DB-29DC392F76AD}" destId="{A53B1B9A-4CCF-478E-A419-DEE79609123C}" srcOrd="4" destOrd="0" presId="urn:microsoft.com/office/officeart/2005/8/layout/equation1"/>
    <dgm:cxn modelId="{9C3B2D5E-870C-4FE8-BD9B-410A3FFE283D}" type="presParOf" srcId="{1E70A116-5DB0-4DCA-A4DB-29DC392F76AD}" destId="{BBE3B1DA-E554-4184-82FD-243CD80D8F53}" srcOrd="5" destOrd="0" presId="urn:microsoft.com/office/officeart/2005/8/layout/equation1"/>
    <dgm:cxn modelId="{486DD169-11D1-443F-8224-872C2A3BE63B}" type="presParOf" srcId="{1E70A116-5DB0-4DCA-A4DB-29DC392F76AD}" destId="{6B6442E1-AA42-4D00-B8A3-21E82AF0DA40}" srcOrd="6" destOrd="0" presId="urn:microsoft.com/office/officeart/2005/8/layout/equation1"/>
    <dgm:cxn modelId="{478AFCAE-DB20-4642-887A-FFD1B00ABCED}" type="presParOf" srcId="{1E70A116-5DB0-4DCA-A4DB-29DC392F76AD}" destId="{4A1CE1B4-4B80-4005-86F2-22EC9355A025}" srcOrd="7" destOrd="0" presId="urn:microsoft.com/office/officeart/2005/8/layout/equation1"/>
    <dgm:cxn modelId="{6776A8F9-C11D-46AB-8451-1F07578975FC}" type="presParOf" srcId="{1E70A116-5DB0-4DCA-A4DB-29DC392F76AD}" destId="{FB6F340E-886A-4FC7-89F4-59D1CC6A0094}" srcOrd="8" destOrd="0" presId="urn:microsoft.com/office/officeart/2005/8/layout/equati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457200"/>
            <a:ext cx="2362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3600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4F0C8F66-AB91-444E-8178-2B00775202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2146550" y="1079955"/>
            <a:ext cx="5168650" cy="50516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2E6EDB17-06D6-4596-B458-5D6745079D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313678124"/>
              </p:ext>
            </p:extLst>
          </p:nvPr>
        </p:nvGraphicFramePr>
        <p:xfrm>
          <a:off x="1371600" y="228600"/>
          <a:ext cx="6705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F99FBEC-5550-4B3D-8D26-BB36D6DAC613}"/>
              </a:ext>
            </a:extLst>
          </p:cNvPr>
          <p:cNvSpPr txBox="1"/>
          <p:nvPr/>
        </p:nvSpPr>
        <p:spPr>
          <a:xfrm>
            <a:off x="381000" y="304800"/>
            <a:ext cx="467537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u="sng" dirty="0">
                <a:ln>
                  <a:solidFill>
                    <a:srgbClr val="0F0FA1"/>
                  </a:solidFill>
                </a:ln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 দায়ঃ </a:t>
            </a:r>
            <a:endParaRPr lang="bn-IN" sz="3600" u="sng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পাওনাদার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জমাতিরিক্ত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প্রদেয় বিল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প্রদেয় নোট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বকেয়া ঋনের সুদ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শিক্ষানবিশ সেলামি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বকেয়া খরচ(বকেয়া বেতন,বকেয়া ভাড়া,বকেয়া মুজরি,বকেয়া পরিবহন</a:t>
            </a:r>
            <a:endParaRPr lang="en-US" sz="3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51E1B6F-3C66-4AF0-8785-DAE1F579DFF2}"/>
              </a:ext>
            </a:extLst>
          </p:cNvPr>
          <p:cNvSpPr txBox="1"/>
          <p:nvPr/>
        </p:nvSpPr>
        <p:spPr>
          <a:xfrm>
            <a:off x="3962400" y="304800"/>
            <a:ext cx="482252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দীর্ঘমেয়াদি</a:t>
            </a:r>
            <a:r>
              <a:rPr lang="bn-IN" sz="3600" b="1" u="sng" baseline="0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দায়ঃ</a:t>
            </a:r>
          </a:p>
          <a:p>
            <a:endParaRPr lang="bn-IN" sz="3200" baseline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কর্জ,ঋণ,ঋণপত্র,বন্ধকী ঋণ গৃহিতঋণ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CB7C1BE-357C-4F04-B81C-11C7311599E0}"/>
              </a:ext>
            </a:extLst>
          </p:cNvPr>
          <p:cNvSpPr txBox="1"/>
          <p:nvPr/>
        </p:nvSpPr>
        <p:spPr>
          <a:xfrm>
            <a:off x="1143000" y="381000"/>
            <a:ext cx="67472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মিঃ রানা</a:t>
            </a:r>
            <a:endParaRPr lang="bn-IN" sz="24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</a:p>
          <a:p>
            <a:pPr algn="ctr"/>
            <a:r>
              <a:rPr lang="bn-IN" sz="24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24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শে জানুয়ারি</a:t>
            </a:r>
            <a:r>
              <a:rPr lang="bn-IN" sz="24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২০</a:t>
            </a:r>
            <a:r>
              <a:rPr lang="bn-BD" sz="24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IN" sz="24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সালের তারিখের</a:t>
            </a:r>
            <a:endParaRPr lang="en-US" sz="24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1" y="1905001"/>
          <a:ext cx="8458200" cy="304799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1242134"/>
                <a:gridCol w="2823032"/>
                <a:gridCol w="975861"/>
                <a:gridCol w="2029794"/>
                <a:gridCol w="1387379"/>
              </a:tblGrid>
              <a:tr h="10700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8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 </a:t>
                      </a:r>
                      <a:r>
                        <a:rPr lang="bn-BD" sz="18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নঃ</a:t>
                      </a:r>
                      <a:endParaRPr lang="en-US" sz="18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নাম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খঃ</a:t>
                      </a:r>
                      <a:r>
                        <a:rPr lang="bn-BD" sz="2000" baseline="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পৃঃ 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</a:p>
                    <a:p>
                      <a:pPr algn="ctr"/>
                      <a:r>
                        <a:rPr lang="as-IN" sz="2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bn-IN" sz="2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</a:t>
                      </a:r>
                      <a:r>
                        <a:rPr lang="as-IN" sz="2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টাকা)</a:t>
                      </a:r>
                    </a:p>
                    <a:p>
                      <a:pPr algn="ctr"/>
                      <a:endParaRPr lang="en-US" sz="2000" dirty="0">
                        <a:solidFill>
                          <a:schemeClr val="bg2">
                            <a:lumMod val="10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BD" sz="200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</a:p>
                    <a:p>
                      <a:pPr algn="ctr"/>
                      <a:r>
                        <a:rPr lang="bn-BD" sz="2000" baseline="0" dirty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( টাকা)</a:t>
                      </a:r>
                      <a:endParaRPr lang="en-US" sz="2000" dirty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</a:tr>
              <a:tr h="42153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91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91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91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8910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bn-BD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AA8D391-0C44-4A4E-820F-4306252C70E4}"/>
              </a:ext>
            </a:extLst>
          </p:cNvPr>
          <p:cNvSpPr txBox="1"/>
          <p:nvPr/>
        </p:nvSpPr>
        <p:spPr>
          <a:xfrm>
            <a:off x="2209800" y="762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IN" sz="36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4800" b="1" u="sng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19711087"/>
              </p:ext>
            </p:extLst>
          </p:nvPr>
        </p:nvGraphicFramePr>
        <p:xfrm>
          <a:off x="457200" y="762000"/>
          <a:ext cx="84582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219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78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64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695281">
                <a:tc>
                  <a:txBody>
                    <a:bodyPr/>
                    <a:lstStyle/>
                    <a:p>
                      <a:r>
                        <a:rPr lang="bn-IN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ক্রমিক নং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হিসাবের শিরোনাম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খ</a:t>
                      </a:r>
                    </a:p>
                    <a:p>
                      <a:r>
                        <a:rPr lang="bn-IN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পৃ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ক্রেডিট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85"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মূলধন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85"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২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বেতন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985"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৩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দেনাদার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2985"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৪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পাওনাদার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2985"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৫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অগ্রিম ভাড়া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2985"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৬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আসবাবপত্র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2985"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৭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দালানকোঠা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2985"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৮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বকেয়া</a:t>
                      </a:r>
                      <a:r>
                        <a:rPr lang="bn-IN" sz="20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বীমা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92985"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৯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প্রাপ্য বিল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2985"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১০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বিজ্ঞাপন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2985"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১২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প্রদেয়</a:t>
                      </a:r>
                      <a:r>
                        <a:rPr lang="bn-IN" sz="2000" b="1" baseline="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বিল</a:t>
                      </a:r>
                      <a:endParaRPr lang="en-US" sz="20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4A67DE30-7821-4B1A-B8F9-523D396DAB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33659682"/>
              </p:ext>
            </p:extLst>
          </p:nvPr>
        </p:nvGraphicFramePr>
        <p:xfrm>
          <a:off x="263888" y="6065520"/>
          <a:ext cx="8762135" cy="640080"/>
        </p:xfrm>
        <a:graphic>
          <a:graphicData uri="http://schemas.openxmlformats.org/drawingml/2006/table">
            <a:tbl>
              <a:tblPr/>
              <a:tblGrid>
                <a:gridCol w="87621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34822">
                <a:tc>
                  <a:txBody>
                    <a:bodyPr/>
                    <a:lstStyle/>
                    <a:p>
                      <a:pPr algn="ctr"/>
                      <a:r>
                        <a:rPr lang="bn-IN" sz="3600" b="1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ডেবিট</a:t>
                      </a:r>
                      <a:r>
                        <a:rPr lang="bn-IN" sz="3600" b="1" baseline="0" dirty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ও ক্রেডিট নির্ণয় কর ?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9904823"/>
              </p:ext>
            </p:extLst>
          </p:nvPr>
        </p:nvGraphicFramePr>
        <p:xfrm>
          <a:off x="381000" y="457200"/>
          <a:ext cx="7315200" cy="5715000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xmlns="" val="889423834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15000">
                <a:tc>
                  <a:txBody>
                    <a:bodyPr/>
                    <a:lstStyle/>
                    <a:p>
                      <a:r>
                        <a:rPr lang="bn-BD" sz="2000" b="1" dirty="0">
                          <a:latin typeface="NikoshBAN" pitchFamily="2" charset="0"/>
                          <a:cs typeface="NikoshBAN" pitchFamily="2" charset="0"/>
                        </a:rPr>
                        <a:t>দালানের মেরামত </a:t>
                      </a:r>
                    </a:p>
                    <a:p>
                      <a:r>
                        <a:rPr lang="bn-BD" sz="2000" b="1" dirty="0">
                          <a:latin typeface="NikoshBAN" pitchFamily="2" charset="0"/>
                          <a:cs typeface="NikoshBAN" pitchFamily="2" charset="0"/>
                        </a:rPr>
                        <a:t>জাহাজ ভাড়া </a:t>
                      </a:r>
                    </a:p>
                    <a:p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শুল্ক</a:t>
                      </a:r>
                      <a:r>
                        <a:rPr lang="bn-BD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বেতন </a:t>
                      </a:r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ও মজুরী </a:t>
                      </a:r>
                    </a:p>
                    <a:p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সাধারণ খরচ </a:t>
                      </a:r>
                    </a:p>
                    <a:p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বীমা প্রিমিয়াম </a:t>
                      </a:r>
                    </a:p>
                    <a:p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কুঋণ ও কুঋণ সঞ্চিতি </a:t>
                      </a:r>
                    </a:p>
                    <a:p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বিজ্ঞাপন </a:t>
                      </a:r>
                    </a:p>
                    <a:p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শিক্ষানোবিশ ভাতা </a:t>
                      </a:r>
                    </a:p>
                    <a:p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মূলধনের সুদ </a:t>
                      </a:r>
                    </a:p>
                    <a:p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উত্তোলনের সুদ </a:t>
                      </a:r>
                    </a:p>
                    <a:p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ভ্রমন খরচ </a:t>
                      </a:r>
                    </a:p>
                    <a:p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উপভাড়া </a:t>
                      </a:r>
                    </a:p>
                    <a:p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আয়কর </a:t>
                      </a:r>
                      <a:endParaRPr lang="en-US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b="1" dirty="0">
                          <a:latin typeface="NikoshBAN" pitchFamily="2" charset="0"/>
                          <a:cs typeface="NikoshBAN" pitchFamily="2" charset="0"/>
                        </a:rPr>
                        <a:t>৪,০০০ </a:t>
                      </a:r>
                    </a:p>
                    <a:p>
                      <a:r>
                        <a:rPr lang="bn-BD" sz="20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2000" b="1" dirty="0">
                          <a:latin typeface="NikoshBAN" pitchFamily="2" charset="0"/>
                          <a:cs typeface="NikoshBAN" pitchFamily="2" charset="0"/>
                        </a:rPr>
                        <a:t>১৮,০০০ </a:t>
                      </a:r>
                    </a:p>
                    <a:p>
                      <a:r>
                        <a:rPr lang="bn-BD" sz="2000" b="1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2000" b="1" dirty="0">
                          <a:latin typeface="NikoshBAN" pitchFamily="2" charset="0"/>
                          <a:cs typeface="NikoshBAN" pitchFamily="2" charset="0"/>
                        </a:rPr>
                        <a:t>১,৫০০ </a:t>
                      </a:r>
                    </a:p>
                    <a:p>
                      <a:r>
                        <a:rPr lang="bn-BD" sz="2000" b="1" dirty="0">
                          <a:latin typeface="NikoshBAN" pitchFamily="2" charset="0"/>
                          <a:cs typeface="NikoshBAN" pitchFamily="2" charset="0"/>
                        </a:rPr>
                        <a:t>৩,০০০ </a:t>
                      </a:r>
                    </a:p>
                    <a:p>
                      <a:endParaRPr lang="bn-BD" sz="2000" b="1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৫,৫০০</a:t>
                      </a:r>
                      <a:r>
                        <a:rPr lang="bn-BD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bn-BD" sz="2000" b="1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b="1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b="1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="1" baseline="0" dirty="0">
                          <a:latin typeface="NikoshBAN" pitchFamily="2" charset="0"/>
                          <a:cs typeface="NikoshBAN" pitchFamily="2" charset="0"/>
                        </a:rPr>
                        <a:t>৪,০০০</a:t>
                      </a:r>
                      <a:endParaRPr lang="bn-BD" sz="2000" b="1" baseline="0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b="1" baseline="0" dirty="0">
                          <a:latin typeface="NikoshBAN" pitchFamily="2" charset="0"/>
                          <a:cs typeface="NikoshBAN" pitchFamily="2" charset="0"/>
                        </a:rPr>
                        <a:t>৩,০০০ </a:t>
                      </a:r>
                    </a:p>
                    <a:p>
                      <a:r>
                        <a:rPr lang="bn-BD" sz="2000" b="1" baseline="0" dirty="0" smtClean="0">
                          <a:latin typeface="NikoshBAN" pitchFamily="2" charset="0"/>
                          <a:cs typeface="NikoshBAN" pitchFamily="2" charset="0"/>
                        </a:rPr>
                        <a:t>৫,০০০ </a:t>
                      </a:r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২,৬০০</a:t>
                      </a:r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১‌,৫০০</a:t>
                      </a:r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৫,০০০</a:t>
                      </a:r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b="1" dirty="0">
                          <a:latin typeface="NikoshBAN" pitchFamily="2" charset="0"/>
                          <a:cs typeface="NikoshBAN" pitchFamily="2" charset="0"/>
                        </a:rPr>
                        <a:t>২,৫০০ </a:t>
                      </a:r>
                    </a:p>
                    <a:p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b="1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="1" dirty="0" smtClean="0">
                          <a:latin typeface="NikoshBAN" pitchFamily="2" charset="0"/>
                          <a:cs typeface="NikoshBAN" pitchFamily="2" charset="0"/>
                        </a:rPr>
                        <a:t>৩,৬০০</a:t>
                      </a:r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en-US" sz="2000" b="1" dirty="0">
                          <a:latin typeface="NikoshBAN" pitchFamily="2" charset="0"/>
                          <a:cs typeface="NikoshBAN" pitchFamily="2" charset="0"/>
                        </a:rPr>
                        <a:t>১০,০০০</a:t>
                      </a:r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bn-BD" sz="2000" b="1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r>
                        <a:rPr lang="bn-BD" sz="2000" b="1" dirty="0" smtClean="0">
                          <a:latin typeface="NikoshBAN" pitchFamily="2" charset="0"/>
                          <a:cs typeface="NikoshBAN" pitchFamily="2" charset="0"/>
                        </a:rPr>
                        <a:t>১১,০০০ </a:t>
                      </a:r>
                      <a:endParaRPr lang="bn-BD" sz="2000" b="1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6754198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71800" y="48768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2400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381000" y="762000"/>
            <a:ext cx="7239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81000" y="1066800"/>
            <a:ext cx="731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1000" y="1371600"/>
            <a:ext cx="7391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1000" y="1676400"/>
            <a:ext cx="731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81000" y="1981200"/>
            <a:ext cx="731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381000" y="2286000"/>
            <a:ext cx="731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457200" y="2819400"/>
            <a:ext cx="7239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381000" y="3200400"/>
            <a:ext cx="731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81000" y="3505200"/>
            <a:ext cx="731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81000" y="3810000"/>
            <a:ext cx="731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81000" y="4419600"/>
            <a:ext cx="731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81000" y="4038600"/>
            <a:ext cx="731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81000" y="4724400"/>
            <a:ext cx="731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E6B925EB-AF76-4FB3-A1FB-58481BC94F3D}"/>
              </a:ext>
            </a:extLst>
          </p:cNvPr>
          <p:cNvSpPr txBox="1"/>
          <p:nvPr/>
        </p:nvSpPr>
        <p:spPr>
          <a:xfrm>
            <a:off x="1447596" y="6273225"/>
            <a:ext cx="64772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অশুদ্ধ রেওয়ামিলটি শুদ্ধ কর ?</a:t>
            </a:r>
            <a:endParaRPr lang="en-US" sz="12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2F55A03F-ECFE-4F3A-81F3-244CFF12891F}"/>
              </a:ext>
            </a:extLst>
          </p:cNvPr>
          <p:cNvSpPr txBox="1"/>
          <p:nvPr/>
        </p:nvSpPr>
        <p:spPr>
          <a:xfrm>
            <a:off x="2133601" y="1"/>
            <a:ext cx="4038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4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9AAD6A8-AC89-4E01-86B4-E711CE1CF531}"/>
              </a:ext>
            </a:extLst>
          </p:cNvPr>
          <p:cNvSpPr txBox="1"/>
          <p:nvPr/>
        </p:nvSpPr>
        <p:spPr>
          <a:xfrm>
            <a:off x="1905000" y="381000"/>
            <a:ext cx="52694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9600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u="sng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FB_IMG_157517967319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981200"/>
            <a:ext cx="5105399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19400" y="457200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2362200"/>
            <a:ext cx="71628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নামঃ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রানা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দাশ</a:t>
            </a:r>
            <a:endParaRPr lang="bn-IN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মধ্যম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আধার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মানিক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রাউজান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চট্টগ্রাম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০১৮১২-৮১১৩৮৪ </a:t>
            </a:r>
            <a:endParaRPr lang="bn-IN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7400" y="7620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শ্রেনিঃ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</a:p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হিসাব বিজ্ঞান</a:t>
            </a:r>
          </a:p>
          <a:p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 মিনিট</a:t>
            </a:r>
          </a:p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371600"/>
            <a:ext cx="7162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>
              <a:defRPr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২.রেওয়ামিলের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ডেবিট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ক্রেডিট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এছাড়াও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রেওয়ামিলের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সম্পদ ও দায় গুলো চিহ্নিত করতে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রেওয়ামিলের ছক তৈরি করতে পারবে।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0" y="4572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u="sng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14478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4572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রেওয়ামিল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19200"/>
            <a:ext cx="8610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হিসাবের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গানিতিক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শুদ্ধতা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যাচাই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জন্য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বিবরণী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প্রস্তুত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হয়</a:t>
            </a:r>
            <a:r>
              <a:rPr lang="en-US" sz="3600" dirty="0" smtClean="0"/>
              <a:t> </a:t>
            </a:r>
            <a:r>
              <a:rPr lang="en-US" sz="3600" dirty="0" err="1" smtClean="0"/>
              <a:t>তাকে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রেওয়ামিল</a:t>
            </a:r>
            <a:endParaRPr lang="en-US" sz="3600" dirty="0" smtClean="0"/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বলে</a:t>
            </a:r>
            <a:r>
              <a:rPr lang="en-US" dirty="0" smtClean="0"/>
              <a:t> </a:t>
            </a:r>
            <a:r>
              <a:rPr lang="en-US" sz="3600" dirty="0" smtClean="0"/>
              <a:t>।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971800"/>
            <a:ext cx="807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রেওয়ামিল</a:t>
            </a:r>
            <a:r>
              <a:rPr lang="en-US" sz="3600" dirty="0" smtClean="0"/>
              <a:t>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 </a:t>
            </a:r>
            <a:r>
              <a:rPr lang="en-US" sz="3600" dirty="0" err="1" smtClean="0"/>
              <a:t>সূত্রসমূহ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4191000" y="3657600"/>
            <a:ext cx="609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381000" y="4572000"/>
            <a:ext cx="762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47800" y="4572000"/>
            <a:ext cx="571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খরচ , ক্ষতি, সম্পত্তি - ডেবিট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0" y="5334000"/>
            <a:ext cx="594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আয় , লাভ , দায় - ক্রেডিট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>
            <a:off x="381000" y="5334000"/>
            <a:ext cx="762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593161" cy="301107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28600" y="3657600"/>
            <a:ext cx="4169799" cy="2537012"/>
          </a:xfrm>
          <a:prstGeom prst="ellipse">
            <a:avLst/>
          </a:prstGeom>
          <a:solidFill>
            <a:srgbClr val="CC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724400" y="255373"/>
            <a:ext cx="4211957" cy="2487827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সম্পদ</a:t>
            </a:r>
            <a:endParaRPr lang="en-US" sz="8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3628540"/>
            <a:ext cx="4013402" cy="26198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Diagram group"/>
          <p:cNvGrpSpPr/>
          <p:nvPr/>
        </p:nvGrpSpPr>
        <p:grpSpPr>
          <a:xfrm>
            <a:off x="530503" y="2438400"/>
            <a:ext cx="2898497" cy="3279961"/>
            <a:chOff x="509984" y="2136742"/>
            <a:chExt cx="2898497" cy="3279961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3" name="Group 2"/>
            <p:cNvGrpSpPr/>
            <p:nvPr/>
          </p:nvGrpSpPr>
          <p:grpSpPr>
            <a:xfrm>
              <a:off x="924619" y="2136742"/>
              <a:ext cx="1145182" cy="1145182"/>
              <a:chOff x="924619" y="2136742"/>
              <a:chExt cx="1145182" cy="1145182"/>
            </a:xfrm>
          </p:grpSpPr>
          <p:sp>
            <p:nvSpPr>
              <p:cNvPr id="10" name="Plus 9"/>
              <p:cNvSpPr/>
              <p:nvPr/>
            </p:nvSpPr>
            <p:spPr>
              <a:xfrm>
                <a:off x="924619" y="2136742"/>
                <a:ext cx="1145182" cy="1145182"/>
              </a:xfrm>
              <a:prstGeom prst="mathPlus">
                <a:avLst/>
              </a:prstGeom>
              <a:sp3d z="-110000">
                <a:bevelT w="40600" h="2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/>
            </p:style>
          </p:sp>
          <p:sp>
            <p:nvSpPr>
              <p:cNvPr id="11" name="Plus 4"/>
              <p:cNvSpPr/>
              <p:nvPr/>
            </p:nvSpPr>
            <p:spPr>
              <a:xfrm>
                <a:off x="1076413" y="2574660"/>
                <a:ext cx="841594" cy="269346"/>
              </a:xfrm>
              <a:prstGeom prst="rect">
                <a:avLst/>
              </a:prstGeom>
              <a:sp3d z="-11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8445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900" kern="1200"/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509984" y="3442250"/>
              <a:ext cx="1974453" cy="1974453"/>
              <a:chOff x="509984" y="3442250"/>
              <a:chExt cx="1974453" cy="1974453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509984" y="3442250"/>
                <a:ext cx="1974453" cy="1974453"/>
              </a:xfrm>
              <a:prstGeom prst="ellipse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4900445"/>
                  <a:satOff val="-20388"/>
                  <a:lumOff val="4804"/>
                  <a:alphaOff val="0"/>
                </a:schemeClr>
              </a:fillRef>
              <a:effectRef idx="1">
                <a:schemeClr val="accent4">
                  <a:hueOff val="4900445"/>
                  <a:satOff val="-20388"/>
                  <a:lumOff val="4804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9" name="Oval 6"/>
              <p:cNvSpPr/>
              <p:nvPr/>
            </p:nvSpPr>
            <p:spPr>
              <a:xfrm>
                <a:off x="799136" y="3731402"/>
                <a:ext cx="1396149" cy="1396149"/>
              </a:xfrm>
              <a:prstGeom prst="rect">
                <a:avLst/>
              </a:prstGeom>
              <a:solidFill>
                <a:srgbClr val="00B050"/>
              </a:solidFill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48260" tIns="48260" rIns="48260" bIns="48260" numCol="1" spcCol="1270" anchor="ctr" anchorCtr="0">
                <a:noAutofit/>
              </a:bodyPr>
              <a:lstStyle/>
              <a:p>
                <a:pPr lvl="0" algn="ctr" defTabSz="1689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IN" sz="3800" kern="1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স্থায়ী সম্পদ</a:t>
                </a:r>
                <a:endParaRPr lang="en-US" sz="3800" kern="1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2780605" y="2342085"/>
              <a:ext cx="627876" cy="734496"/>
              <a:chOff x="2780605" y="2342085"/>
              <a:chExt cx="627876" cy="734496"/>
            </a:xfrm>
          </p:grpSpPr>
          <p:sp>
            <p:nvSpPr>
              <p:cNvPr id="6" name="Right Arrow 5"/>
              <p:cNvSpPr/>
              <p:nvPr/>
            </p:nvSpPr>
            <p:spPr>
              <a:xfrm>
                <a:off x="2780605" y="2342085"/>
                <a:ext cx="627876" cy="734496"/>
              </a:xfrm>
              <a:prstGeom prst="rightArrow">
                <a:avLst>
                  <a:gd name="adj1" fmla="val 60000"/>
                  <a:gd name="adj2" fmla="val 50000"/>
                </a:avLst>
              </a:prstGeom>
              <a:sp3d z="-110000">
                <a:bevelT w="40600" h="2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9800891"/>
                  <a:satOff val="-40777"/>
                  <a:lumOff val="9608"/>
                  <a:alphaOff val="0"/>
                </a:schemeClr>
              </a:fillRef>
              <a:effectRef idx="2">
                <a:schemeClr val="accent4">
                  <a:hueOff val="9800891"/>
                  <a:satOff val="-40777"/>
                  <a:lumOff val="9608"/>
                  <a:alphaOff val="0"/>
                </a:schemeClr>
              </a:effectRef>
              <a:fontRef idx="minor"/>
            </p:style>
          </p:sp>
          <p:sp>
            <p:nvSpPr>
              <p:cNvPr id="7" name="Right Arrow 8"/>
              <p:cNvSpPr/>
              <p:nvPr/>
            </p:nvSpPr>
            <p:spPr>
              <a:xfrm>
                <a:off x="2780605" y="2488984"/>
                <a:ext cx="439513" cy="440698"/>
              </a:xfrm>
              <a:prstGeom prst="rect">
                <a:avLst/>
              </a:prstGeom>
              <a:sp3d z="-110000"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spcFirstLastPara="0" vert="horz" wrap="square" lIns="0" tIns="0" rIns="0" bIns="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3000" kern="1200"/>
              </a:p>
            </p:txBody>
          </p:sp>
        </p:grpSp>
      </p:grpSp>
      <p:grpSp>
        <p:nvGrpSpPr>
          <p:cNvPr id="12" name="Diagram group"/>
          <p:cNvGrpSpPr/>
          <p:nvPr/>
        </p:nvGrpSpPr>
        <p:grpSpPr>
          <a:xfrm>
            <a:off x="609600" y="533400"/>
            <a:ext cx="1974453" cy="1974453"/>
            <a:chOff x="509984" y="1963"/>
            <a:chExt cx="1974453" cy="1974453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13" name="Group 12"/>
            <p:cNvGrpSpPr/>
            <p:nvPr/>
          </p:nvGrpSpPr>
          <p:grpSpPr>
            <a:xfrm>
              <a:off x="509984" y="1963"/>
              <a:ext cx="1974453" cy="1974453"/>
              <a:chOff x="509984" y="1963"/>
              <a:chExt cx="1974453" cy="1974453"/>
            </a:xfrm>
          </p:grpSpPr>
          <p:sp>
            <p:nvSpPr>
              <p:cNvPr id="14" name="Oval 13"/>
              <p:cNvSpPr/>
              <p:nvPr/>
            </p:nvSpPr>
            <p:spPr>
              <a:xfrm>
                <a:off x="509984" y="1963"/>
                <a:ext cx="1974453" cy="1974453"/>
              </a:xfrm>
              <a:prstGeom prst="ellipse">
                <a:avLst/>
              </a:prstGeom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5" name="Oval 4"/>
              <p:cNvSpPr/>
              <p:nvPr/>
            </p:nvSpPr>
            <p:spPr>
              <a:xfrm>
                <a:off x="799136" y="291115"/>
                <a:ext cx="1396149" cy="1396149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48260" tIns="48260" rIns="48260" bIns="48260" numCol="1" spcCol="1270" anchor="ctr" anchorCtr="0">
                <a:noAutofit/>
              </a:bodyPr>
              <a:lstStyle/>
              <a:p>
                <a:pPr lvl="0" algn="ctr" defTabSz="1689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IN" sz="3600" kern="1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চলতি সম্পদ</a:t>
                </a:r>
                <a:endParaRPr lang="en-US" sz="3600" kern="1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  <p:grpSp>
        <p:nvGrpSpPr>
          <p:cNvPr id="16" name="Diagram group"/>
          <p:cNvGrpSpPr/>
          <p:nvPr/>
        </p:nvGrpSpPr>
        <p:grpSpPr>
          <a:xfrm>
            <a:off x="3518694" y="1454547"/>
            <a:ext cx="4177506" cy="3041253"/>
            <a:chOff x="3669109" y="734880"/>
            <a:chExt cx="3948906" cy="3948906"/>
          </a:xfrm>
          <a:solidFill>
            <a:srgbClr val="00B050"/>
          </a:solidFill>
          <a:scene3d>
            <a:camera prst="perspectiveLeft" zoom="91000"/>
            <a:lightRig rig="threePt" dir="t">
              <a:rot lat="0" lon="0" rev="20640000"/>
            </a:lightRig>
          </a:scene3d>
        </p:grpSpPr>
        <p:grpSp>
          <p:nvGrpSpPr>
            <p:cNvPr id="17" name="Group 16"/>
            <p:cNvGrpSpPr/>
            <p:nvPr/>
          </p:nvGrpSpPr>
          <p:grpSpPr>
            <a:xfrm>
              <a:off x="3669109" y="734880"/>
              <a:ext cx="3948906" cy="3948906"/>
              <a:chOff x="3669109" y="734880"/>
              <a:chExt cx="3948906" cy="3948906"/>
            </a:xfrm>
            <a:grpFill/>
          </p:grpSpPr>
          <p:sp>
            <p:nvSpPr>
              <p:cNvPr id="18" name="Oval 17"/>
              <p:cNvSpPr/>
              <p:nvPr/>
            </p:nvSpPr>
            <p:spPr>
              <a:xfrm>
                <a:off x="3669109" y="734880"/>
                <a:ext cx="3948906" cy="3948906"/>
              </a:xfrm>
              <a:prstGeom prst="ellipse">
                <a:avLst/>
              </a:prstGeom>
              <a:grpFill/>
              <a:sp3d extrusionH="50600" prstMaterial="metal">
                <a:bevelT w="101600" h="80600" prst="relaxedInset"/>
                <a:bevelB w="80600" h="80600" prst="relaxedInset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9800891"/>
                  <a:satOff val="-40777"/>
                  <a:lumOff val="9608"/>
                  <a:alphaOff val="0"/>
                </a:schemeClr>
              </a:fillRef>
              <a:effectRef idx="1">
                <a:schemeClr val="accent4">
                  <a:hueOff val="9800891"/>
                  <a:satOff val="-40777"/>
                  <a:lumOff val="9608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19" name="Oval 4"/>
              <p:cNvSpPr/>
              <p:nvPr/>
            </p:nvSpPr>
            <p:spPr>
              <a:xfrm>
                <a:off x="4247413" y="1313183"/>
                <a:ext cx="2792298" cy="2792300"/>
              </a:xfrm>
              <a:prstGeom prst="rect">
                <a:avLst/>
              </a:prstGeom>
              <a:grpFill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82550" tIns="82550" rIns="82550" bIns="82550" numCol="1" spcCol="1270" anchor="ctr" anchorCtr="0">
                <a:noAutofit/>
              </a:bodyPr>
              <a:lstStyle/>
              <a:p>
                <a:pPr lvl="0" algn="ctr" defTabSz="2889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bn-IN" sz="3600" kern="12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মোট সম্পদ</a:t>
                </a:r>
                <a:endParaRPr lang="en-US" sz="3600" kern="1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04800" y="381000"/>
            <a:ext cx="3576918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 সম্পদ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060577" y="3429000"/>
            <a:ext cx="3092823" cy="23263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 সম্পদ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2761690"/>
            <a:ext cx="4329471" cy="2877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8200" y="304800"/>
            <a:ext cx="4046412" cy="2909939"/>
          </a:xfrm>
          <a:prstGeom prst="rect">
            <a:avLst/>
          </a:prstGeom>
          <a:solidFill>
            <a:srgbClr val="FFFF99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2819400"/>
            <a:ext cx="3392098" cy="17773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799" y="2661723"/>
            <a:ext cx="3568201" cy="175787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" y="2057400"/>
            <a:ext cx="1600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তৈজসপত্র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1905000" y="2029968"/>
            <a:ext cx="5334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14600" y="1905000"/>
            <a:ext cx="20574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স্থায়ী সম্পদ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24400" y="1752600"/>
            <a:ext cx="1613263" cy="7229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অফিস সরন্জাম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477000" y="1757877"/>
            <a:ext cx="731520" cy="5281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239000" y="1676400"/>
            <a:ext cx="1600200" cy="6096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স্থায়ী সম্পদ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728322" y="4495800"/>
            <a:ext cx="2319678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স্থায়ী সম্পদ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ight Arrow 14"/>
          <p:cNvSpPr/>
          <p:nvPr/>
        </p:nvSpPr>
        <p:spPr>
          <a:xfrm rot="5400000">
            <a:off x="1756345" y="5413945"/>
            <a:ext cx="457200" cy="4497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90600" y="58674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ভূমি ও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দালানকোঠা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191001" y="4724400"/>
            <a:ext cx="2362199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অর্থ /নগদ টাকা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6629400" y="4800600"/>
            <a:ext cx="503465" cy="5903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7115754" y="4648200"/>
            <a:ext cx="1952046" cy="786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চলতি সম্পদ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" y="152400"/>
            <a:ext cx="3204672" cy="1905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43400" y="76200"/>
            <a:ext cx="3769895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00ABBB8-372E-4420-B852-DABF52184189}"/>
              </a:ext>
            </a:extLst>
          </p:cNvPr>
          <p:cNvSpPr txBox="1"/>
          <p:nvPr/>
        </p:nvSpPr>
        <p:spPr>
          <a:xfrm>
            <a:off x="228600" y="879931"/>
            <a:ext cx="412405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b="1" u="sng" dirty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চলতি সম্পদঃ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হাতে নগদ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ব্যাংক জমা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দেনাদার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বিল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প্রাপ্য নোট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সমাপনী মজুদ পন্য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বিনি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য়োগের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বকেয়া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সুদ</a:t>
            </a:r>
          </a:p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অগ্রিম খরচ(অগ্রিম ভাড়া,অগ্রিম বেতন ,অগ্রিম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,অগ্রিম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পরিবহন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0" y="838200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4800" b="1" u="sng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স্থায়ী সম্পদঃ</a:t>
            </a:r>
            <a:endParaRPr lang="bn-IN" sz="28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আসবাবপত্র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অফিস সরঞ্জাম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মেশিন ও যন্ত্রপাতি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বিনিয়োগ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ইজারা সম্পত্তি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ভূমিওদালান কোঠা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মোটর গাড়ি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ভ্যান গাড়ি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ট্রেডমার্ক ও প্যাটেন্ড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তৈজস্পত্র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সাজসজ্জা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করন</a:t>
            </a:r>
            <a:endParaRPr lang="bn-IN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345</Words>
  <Application>Microsoft Office PowerPoint</Application>
  <PresentationFormat>On-screen Show (4:3)</PresentationFormat>
  <Paragraphs>160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Rana</dc:creator>
  <cp:lastModifiedBy>Rana</cp:lastModifiedBy>
  <cp:revision>44</cp:revision>
  <dcterms:created xsi:type="dcterms:W3CDTF">2006-08-16T00:00:00Z</dcterms:created>
  <dcterms:modified xsi:type="dcterms:W3CDTF">2020-01-24T14:49:15Z</dcterms:modified>
</cp:coreProperties>
</file>