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3" r:id="rId9"/>
    <p:sldId id="284" r:id="rId10"/>
    <p:sldId id="265" r:id="rId11"/>
    <p:sldId id="266" r:id="rId12"/>
    <p:sldId id="281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82" r:id="rId21"/>
    <p:sldId id="276" r:id="rId22"/>
    <p:sldId id="278" r:id="rId23"/>
    <p:sldId id="280" r:id="rId24"/>
  </p:sldIdLst>
  <p:sldSz cx="18288000" cy="91440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8" y="-210"/>
      </p:cViewPr>
      <p:guideLst>
        <p:guide orient="horz" pos="288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840569"/>
            <a:ext cx="155448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181600"/>
            <a:ext cx="12801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66187"/>
            <a:ext cx="411480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66187"/>
            <a:ext cx="1203960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7" y="5875867"/>
            <a:ext cx="15544800" cy="181610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7" y="3875620"/>
            <a:ext cx="15544800" cy="2000249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133603"/>
            <a:ext cx="8077200" cy="603461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133603"/>
            <a:ext cx="8077200" cy="603461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46817"/>
            <a:ext cx="8080376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899833"/>
            <a:ext cx="8080376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046817"/>
            <a:ext cx="8083551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2899833"/>
            <a:ext cx="8083551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64067"/>
            <a:ext cx="6016627" cy="154940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1" y="364069"/>
            <a:ext cx="10223500" cy="780415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1913469"/>
            <a:ext cx="6016627" cy="6254751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6400802"/>
            <a:ext cx="10972800" cy="755651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817033"/>
            <a:ext cx="10972800" cy="548640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7156453"/>
            <a:ext cx="10972800" cy="1073149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66184"/>
            <a:ext cx="16459200" cy="15240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133603"/>
            <a:ext cx="16459200" cy="6034617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8475136"/>
            <a:ext cx="4267200" cy="486833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8475136"/>
            <a:ext cx="5791200" cy="486833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8475136"/>
            <a:ext cx="4267200" cy="486833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../&#2477;&#2495;&#2465;&#2495;&#2451;/&#2458;&#2494;&#2453;&#2478;&#2494;&#2470;&#2503;&#2480;%20&#2441;&#2510;&#2488;&#2476;&#2404;%20&#2476;&#2494;&#2434;&#2482;&#2494;&#2470;&#2503;&#2486;&#2503;&#2480;%20&#2458;&#2494;&#2453;&#2478;&#2494;%20&#2404;%20&#2458;&#2494;&#2453;&#2478;&#2494;%20&#2488;&#2434;&#2488;&#2509;&#2453;&#2499;&#2468;&#2495;.mp4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1524000" y="-152400"/>
            <a:ext cx="14478000" cy="1349633"/>
          </a:xfrm>
          <a:prstGeom prst="horizontalScroll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সবাইকে বাংলাদেশ ও বিশ্ব পরিচয়ের পাঠে স্বাগতম </a:t>
            </a:r>
            <a:endParaRPr lang="en-US" sz="6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hak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18288000" cy="8077200"/>
          </a:xfrm>
          <a:prstGeom prst="round2Diag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934200"/>
            <a:ext cx="17221200" cy="76944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নিজস্ব ভাষা ও বর্ণমালা আছে। তাদের নিজেদের ভাষায় রচিত গান আছে, নাচ আছে।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image_80_14993.jpg"/>
          <p:cNvPicPr>
            <a:picLocks noChangeAspect="1"/>
          </p:cNvPicPr>
          <p:nvPr/>
        </p:nvPicPr>
        <p:blipFill>
          <a:blip r:embed="rId2" cstate="print"/>
          <a:srcRect l="44172" b="8333"/>
          <a:stretch>
            <a:fillRect/>
          </a:stretch>
        </p:blipFill>
        <p:spPr>
          <a:xfrm>
            <a:off x="1752600" y="1143000"/>
            <a:ext cx="6400800" cy="5334000"/>
          </a:xfrm>
          <a:prstGeom prst="round2Diag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943600" y="76200"/>
            <a:ext cx="81884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চাকমাদের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বর্ণমালা</a:t>
            </a:r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নাচ ও গান</a:t>
            </a:r>
            <a:endParaRPr lang="en-US" sz="5400" dirty="0"/>
          </a:p>
        </p:txBody>
      </p:sp>
      <p:pic>
        <p:nvPicPr>
          <p:cNvPr id="6" name="Picture 5" descr="চাকমা নাচ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77400" y="1295400"/>
            <a:ext cx="7162800" cy="4970508"/>
          </a:xfrm>
          <a:prstGeom prst="round2Diag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152400"/>
            <a:ext cx="8915400" cy="1349633"/>
          </a:xfrm>
          <a:prstGeom prst="horizontalScroll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নিজেদের রাজা আছেন। 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7932003"/>
            <a:ext cx="14859000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 গ্রামে একজন করে গ্রামপ্রধান থাকেন, যাকে চাকমারা ‘কারবারি’ বলে। 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ndexkarba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2600" y="2057400"/>
            <a:ext cx="7620000" cy="5181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2009-12-27-16-25-55-043718700-b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2057400"/>
            <a:ext cx="7315200" cy="5181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6096000" y="152400"/>
            <a:ext cx="5867400" cy="1143000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05200" y="2895600"/>
            <a:ext cx="12115800" cy="3204333"/>
            <a:chOff x="1857374" y="2886905"/>
            <a:chExt cx="6875809" cy="1299333"/>
          </a:xfrm>
        </p:grpSpPr>
        <p:sp>
          <p:nvSpPr>
            <p:cNvPr id="5" name="Rounded Rectangle 4"/>
            <p:cNvSpPr/>
            <p:nvPr/>
          </p:nvSpPr>
          <p:spPr>
            <a:xfrm>
              <a:off x="1857375" y="2886905"/>
              <a:ext cx="6457950" cy="500059"/>
            </a:xfrm>
            <a:prstGeom prst="roundRect">
              <a:avLst/>
            </a:prstGeom>
            <a:ln w="28575"/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1.</a:t>
              </a:r>
              <a:r>
                <a:rPr lang="bn-BD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চাকমা নৃ-গোষ্ঠী কোথায় বাস করেন</a:t>
              </a:r>
              <a:r>
                <a:rPr lang="en-US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857374" y="3611631"/>
              <a:ext cx="6875809" cy="574607"/>
            </a:xfrm>
            <a:prstGeom prst="roundRect">
              <a:avLst/>
            </a:prstGeom>
            <a:ln w="28575"/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2.</a:t>
              </a:r>
              <a:r>
                <a:rPr lang="bn-BD" sz="6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চাকমারা তাদের গ্রামপ্রধানকে কী বলে?</a:t>
              </a:r>
              <a:endPara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 descr="একক কাজ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01725" y="86805"/>
            <a:ext cx="4333875" cy="2884995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7315200"/>
            <a:ext cx="13106400" cy="1015663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চাকমারা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বাশঁ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মাচার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চাকমা বাড়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53600" y="533400"/>
            <a:ext cx="7467600" cy="6324600"/>
          </a:xfrm>
          <a:prstGeom prst="round2Diag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Picture 5" descr="চাকমা বাড়ি ২২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533400"/>
            <a:ext cx="7620000" cy="6361938"/>
          </a:xfrm>
          <a:prstGeom prst="round2Diag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6248400"/>
            <a:ext cx="8991600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তারাঁ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জুম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কৃষিকাজ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4461A1D-3547-4E16-816C-DFEB773770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609600"/>
            <a:ext cx="5410200" cy="510540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Screenshot (47).png"/>
          <p:cNvPicPr>
            <a:picLocks noChangeAspect="1"/>
          </p:cNvPicPr>
          <p:nvPr/>
        </p:nvPicPr>
        <p:blipFill>
          <a:blip r:embed="rId3" cstate="print"/>
          <a:srcRect l="21889" t="12500" r="24817" b="12500"/>
          <a:stretch>
            <a:fillRect/>
          </a:stretch>
        </p:blipFill>
        <p:spPr>
          <a:xfrm>
            <a:off x="76200" y="533400"/>
            <a:ext cx="6019800" cy="525780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0" y="685800"/>
            <a:ext cx="6096000" cy="51816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4F685EE-1457-49C2-B85E-6DB4E77BB2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5486400" cy="434340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CD777EF-9F24-48AE-B245-9957F3CDC7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67" t="21371" r="16662" b="6040"/>
          <a:stretch/>
        </p:blipFill>
        <p:spPr>
          <a:xfrm>
            <a:off x="6324600" y="990600"/>
            <a:ext cx="4876800" cy="4485141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4EFDE60-F6C4-401F-8578-264BAFC710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0" y="914400"/>
            <a:ext cx="5379458" cy="45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0000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2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Rectangle 9"/>
          <p:cNvSpPr/>
          <p:nvPr/>
        </p:nvSpPr>
        <p:spPr>
          <a:xfrm>
            <a:off x="2514600" y="7391400"/>
            <a:ext cx="1379220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জুম পদ্ধতিতে পুরাতন ফসল পুড়িয়ে </a:t>
            </a:r>
            <a:r>
              <a:rPr lang="bn-IN" sz="4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গর্ত করে নতুন বীজ লাগানো হয়।</a:t>
            </a:r>
            <a:r>
              <a:rPr lang="bn-IN" sz="4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7239000"/>
            <a:ext cx="12801600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চাকমারা</a:t>
            </a:r>
            <a:r>
              <a:rPr 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নিজেরা</a:t>
            </a:r>
            <a:r>
              <a:rPr 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তাঁতে</a:t>
            </a:r>
            <a:r>
              <a:rPr 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নকসার</a:t>
            </a:r>
            <a:r>
              <a:rPr 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bn-BD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বুনন</a:t>
            </a:r>
            <a:r>
              <a:rPr 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চাকমাদের পোশাক তৈরি ২২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143000"/>
            <a:ext cx="7429500" cy="5181600"/>
          </a:xfrm>
          <a:prstGeom prst="round2Diag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Picture 4" descr="চাকমাদের পোশাক তৈরি ২২২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5000" y="1295400"/>
            <a:ext cx="7620000" cy="5029200"/>
          </a:xfrm>
          <a:prstGeom prst="round2Diag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7269540"/>
            <a:ext cx="1684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 মেয়েদের কোমর থেকে নীচ পর্যন্ত এক ধরণের কাপড় পরেন, যাকে পিনোন বলা হয়। শরীরের উপরের অংশে যে ওড়না পরেন তাকে হাদি বলা হয়।</a:t>
            </a:r>
            <a:endParaRPr lang="en-US" sz="4800" dirty="0"/>
          </a:p>
        </p:txBody>
      </p:sp>
      <p:pic>
        <p:nvPicPr>
          <p:cNvPr id="3" name="Picture 2" descr="Screenshot (50).png"/>
          <p:cNvPicPr>
            <a:picLocks noChangeAspect="1"/>
          </p:cNvPicPr>
          <p:nvPr/>
        </p:nvPicPr>
        <p:blipFill>
          <a:blip r:embed="rId2" cstate="print"/>
          <a:srcRect l="21889" t="12500" r="23060" b="12500"/>
          <a:stretch>
            <a:fillRect/>
          </a:stretch>
        </p:blipFill>
        <p:spPr>
          <a:xfrm>
            <a:off x="6553200" y="990600"/>
            <a:ext cx="5638800" cy="4953000"/>
          </a:xfrm>
          <a:prstGeom prst="round2Diag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5486400" cy="50292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990600"/>
            <a:ext cx="5181600" cy="4953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shot (52).png"/>
          <p:cNvPicPr>
            <a:picLocks noChangeAspect="1"/>
          </p:cNvPicPr>
          <p:nvPr/>
        </p:nvPicPr>
        <p:blipFill>
          <a:blip r:embed="rId5" cstate="print"/>
          <a:srcRect l="21303" t="12500" r="24231" b="12500"/>
          <a:stretch>
            <a:fillRect/>
          </a:stretch>
        </p:blipFill>
        <p:spPr>
          <a:xfrm>
            <a:off x="6705600" y="1295400"/>
            <a:ext cx="5410200" cy="4188542"/>
          </a:xfrm>
          <a:prstGeom prst="round2Diag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505200" y="6324600"/>
            <a:ext cx="1097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 পুরুষেরা সাধারণত ফতুয়া ও লুঙ্গি পরে থাকেন।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315200"/>
            <a:ext cx="16916400" cy="156966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 জনগোষ্ঠী বৌদ্ধদের মূল ধর্মীয় উৎসবগুলো পালন করে। বিশেষকরে বৈশাখ মাসে পালিত হয় বৌদ্ধ পূর্ণিমা।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shot (54).png"/>
          <p:cNvPicPr>
            <a:picLocks noChangeAspect="1"/>
          </p:cNvPicPr>
          <p:nvPr/>
        </p:nvPicPr>
        <p:blipFill>
          <a:blip r:embed="rId2" cstate="print"/>
          <a:srcRect l="22255" t="13542" r="21523" b="14583"/>
          <a:stretch>
            <a:fillRect/>
          </a:stretch>
        </p:blipFill>
        <p:spPr>
          <a:xfrm>
            <a:off x="685800" y="1066800"/>
            <a:ext cx="8305800" cy="5562600"/>
          </a:xfrm>
          <a:prstGeom prst="round2Diag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Picture 5" descr="বৌদ্ধ পুর্নিমা উতসব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87000" y="990600"/>
            <a:ext cx="6934200" cy="5562600"/>
          </a:xfrm>
          <a:prstGeom prst="round2Diag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391400"/>
            <a:ext cx="17449800" cy="156966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নববর্ষের সময় তিনদিন ধরে পালিত হয় বিজু উৎসব। উৎসবের সময় তারা বাড়িঘর ফুলদিয়ে সাজান এবং পস্পরের সাথে শুভেচ্ছা বিনিময় করেন।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shot (58).png"/>
          <p:cNvPicPr>
            <a:picLocks noChangeAspect="1"/>
          </p:cNvPicPr>
          <p:nvPr/>
        </p:nvPicPr>
        <p:blipFill>
          <a:blip r:embed="rId2" cstate="print"/>
          <a:srcRect l="18375" t="9375" r="19546" b="11458"/>
          <a:stretch>
            <a:fillRect/>
          </a:stretch>
        </p:blipFill>
        <p:spPr>
          <a:xfrm>
            <a:off x="1295400" y="1066800"/>
            <a:ext cx="7239000" cy="5791200"/>
          </a:xfrm>
          <a:prstGeom prst="round2Diag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844D1F-0078-40BA-B4AA-334513109E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1800" y="1104900"/>
            <a:ext cx="7391400" cy="5829300"/>
          </a:xfrm>
          <a:prstGeom prst="round2DiagRect">
            <a:avLst/>
          </a:prstGeom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Callout 1"/>
          <p:cNvSpPr/>
          <p:nvPr/>
        </p:nvSpPr>
        <p:spPr>
          <a:xfrm>
            <a:off x="1066800" y="2895600"/>
            <a:ext cx="8229600" cy="6019800"/>
          </a:xfrm>
          <a:prstGeom prst="rightArrowCallou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সবাই পাঠ্যবইয়ের ১০ ও ১১ নং পৃষ্ঠাটি খু</a:t>
            </a:r>
            <a:r>
              <a:rPr lang="en-US" sz="8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1143000"/>
            <a:ext cx="7717630" cy="760736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172200" y="152400"/>
            <a:ext cx="5867400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ছাত্রছাত্রীদের নিরব পাঠ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s rea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50" y="0"/>
            <a:ext cx="4933950" cy="2819400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21778" y="335281"/>
            <a:ext cx="6556022" cy="1229273"/>
          </a:xfrm>
          <a:prstGeom prst="wedgeRoundRectCallou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65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266" y="2719554"/>
            <a:ext cx="9262534" cy="5281446"/>
          </a:xfrm>
          <a:prstGeom prst="rightArrowCallou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লু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ৎফর রহমান,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সহকারি শিক্ষক, 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কুন্দারাম পুর সরকারি প্রাথমিক বিদ্যালয়,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ঘোড়াঘাট, দিনাজপুর।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মেইলঃ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mlutfor81@gmail.com</a:t>
            </a:r>
            <a:endParaRPr lang="bn-IN" sz="4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lutfor round pic with bad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06668" y="2590800"/>
            <a:ext cx="6718116" cy="5562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6600" y="3276600"/>
            <a:ext cx="11582400" cy="2590800"/>
          </a:xfrm>
          <a:prstGeom prst="roundRect">
            <a:avLst/>
          </a:prstGeom>
          <a:ln w="28575"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চাকমা নৃ-গোষ্ঠীর জীবনের সাথে তোমার জীবনের একটি মিল ও একটি ভিন্নতা খুঁজে বের কর এবং লেখ। </a:t>
            </a:r>
            <a:endParaRPr lang="en-US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Ribbon 2"/>
          <p:cNvSpPr/>
          <p:nvPr/>
        </p:nvSpPr>
        <p:spPr>
          <a:xfrm>
            <a:off x="4495800" y="76200"/>
            <a:ext cx="8458200" cy="2514600"/>
          </a:xfrm>
          <a:prstGeom prst="ribb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629400" y="-184934"/>
            <a:ext cx="2971800" cy="148033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66801" y="1143000"/>
            <a:ext cx="15849600" cy="1689588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উল্লেখযোগ্য কিছু বিষয় নিচের তালিকায় দেওয়া আছে। বাড়ি, খাবার ও কৃষি নিয়ে একই ধরণের ছক তৈরী কর ও উল্লেখযোগ্য দিকগুলো লেখ। 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1682378"/>
              </p:ext>
            </p:extLst>
          </p:nvPr>
        </p:nvGraphicFramePr>
        <p:xfrm>
          <a:off x="1219200" y="3048000"/>
          <a:ext cx="15544799" cy="274695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6634450"/>
                <a:gridCol w="4551792"/>
                <a:gridCol w="4358557"/>
              </a:tblGrid>
              <a:tr h="589499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জীবনধারা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পোশাক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উৎসব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2045910">
                <a:tc>
                  <a:txBody>
                    <a:bodyPr/>
                    <a:lstStyle/>
                    <a:p>
                      <a:pPr algn="ctr"/>
                      <a:endParaRPr lang="bn-BD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নিজেদের ভাষা, বর্ণমালা ও গান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আছে। রাজা দ্বারা পরিচালিত ও গ্রাম প্রধান আছেন।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নিজেরা তাঁতে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পোশাক তৈরী করেন।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বৌদ্ধ</a:t>
                      </a:r>
                      <a:r>
                        <a:rPr lang="bn-BD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ধর্মীয় উৎসব।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1682378"/>
              </p:ext>
            </p:extLst>
          </p:nvPr>
        </p:nvGraphicFramePr>
        <p:xfrm>
          <a:off x="1295400" y="6019800"/>
          <a:ext cx="15392401" cy="274695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6569407"/>
                <a:gridCol w="4507167"/>
                <a:gridCol w="4315827"/>
              </a:tblGrid>
              <a:tr h="589499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বাড়ি</a:t>
                      </a:r>
                      <a:r>
                        <a:rPr lang="bn-IN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খাবার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কৃষি</a:t>
                      </a:r>
                      <a:r>
                        <a:rPr lang="bn-IN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045910">
                <a:tc>
                  <a:txBody>
                    <a:bodyPr/>
                    <a:lstStyle/>
                    <a:p>
                      <a:pPr algn="ctr"/>
                      <a:endParaRPr lang="bn-BD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n-BD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bn-BD" sz="2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3200" y="381000"/>
            <a:ext cx="6019800" cy="1107996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bn-BD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মূল্যায়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35200" y="228600"/>
            <a:ext cx="3048000" cy="2209800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Right Arrow Callout 3"/>
          <p:cNvSpPr/>
          <p:nvPr/>
        </p:nvSpPr>
        <p:spPr>
          <a:xfrm>
            <a:off x="304800" y="1600200"/>
            <a:ext cx="9448800" cy="7162800"/>
          </a:xfrm>
          <a:prstGeom prst="rightArrowCallou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chemeClr val="accent5">
                    <a:lumMod val="50000"/>
                  </a:schemeClr>
                </a:solidFill>
              </a:rPr>
              <a:t>বাংলাদেশ এ কয়টি ক্ষুদ্র নৃ-জনগোষ্ঠী বসবাস করে?</a:t>
            </a:r>
          </a:p>
          <a:p>
            <a:pPr marL="571500" indent="-571500"/>
            <a:endParaRPr lang="bn-IN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chemeClr val="accent5">
                    <a:lumMod val="50000"/>
                  </a:schemeClr>
                </a:solidFill>
              </a:rPr>
              <a:t>চাকমাদের কোন উৎসবের সময় বাড়িঘর সাজানো হয়?</a:t>
            </a:r>
          </a:p>
          <a:p>
            <a:pPr marL="571500" indent="-571500"/>
            <a:endParaRPr lang="bn-IN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chemeClr val="accent5">
                    <a:lumMod val="50000"/>
                  </a:schemeClr>
                </a:solidFill>
              </a:rPr>
              <a:t>চাকমাদের ওড়নার নাম কি?</a:t>
            </a:r>
          </a:p>
          <a:p>
            <a:pPr marL="571500" indent="-571500"/>
            <a:r>
              <a:rPr lang="bn-IN" sz="3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chemeClr val="accent5">
                    <a:lumMod val="50000"/>
                  </a:schemeClr>
                </a:solidFill>
              </a:rPr>
              <a:t>সাধারণত চাকমা ছেলেরা কোন ধরনের কাপড় পরে?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314358" y="2743199"/>
            <a:ext cx="7135442" cy="5943601"/>
            <a:chOff x="6375400" y="1223889"/>
            <a:chExt cx="5687642" cy="5486400"/>
          </a:xfrm>
          <a:solidFill>
            <a:srgbClr val="92D050"/>
          </a:solidFill>
        </p:grpSpPr>
        <p:sp>
          <p:nvSpPr>
            <p:cNvPr id="6" name="Vertical Scroll 5"/>
            <p:cNvSpPr/>
            <p:nvPr/>
          </p:nvSpPr>
          <p:spPr>
            <a:xfrm>
              <a:off x="6375400" y="1223889"/>
              <a:ext cx="5687642" cy="5486400"/>
            </a:xfrm>
            <a:prstGeom prst="verticalScroll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3600" dirty="0" smtClean="0"/>
                <a:t> </a:t>
              </a:r>
            </a:p>
            <a:p>
              <a:pPr marL="571500" indent="-571500">
                <a:buFont typeface="Wingdings" panose="05000000000000000000" pitchFamily="2" charset="2"/>
                <a:buChar char="v"/>
              </a:pPr>
              <a:endParaRPr lang="en-US" sz="36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343332" y="2025747"/>
              <a:ext cx="3882683" cy="787791"/>
            </a:xfrm>
            <a:prstGeom prst="roundRect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3600" dirty="0" smtClean="0"/>
                <a:t>উত্তরঃ ৪৫</a:t>
              </a:r>
              <a:r>
                <a:rPr lang="en-US" sz="3600" dirty="0"/>
                <a:t> </a:t>
              </a:r>
              <a:r>
                <a:rPr lang="en-US" sz="3600" dirty="0" err="1" smtClean="0"/>
                <a:t>টি</a:t>
              </a:r>
              <a:endParaRPr lang="en-US" sz="36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343331" y="2883877"/>
              <a:ext cx="3882683" cy="787791"/>
            </a:xfrm>
            <a:prstGeom prst="roundRect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3600" dirty="0" smtClean="0"/>
                <a:t>উত্তরঃ বিজু উৎসব</a:t>
              </a:r>
              <a:endParaRPr lang="en-US" sz="36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343334" y="3742007"/>
              <a:ext cx="3882683" cy="787791"/>
            </a:xfrm>
            <a:prstGeom prst="roundRect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3600" dirty="0" smtClean="0"/>
                <a:t>উত্তরঃ হাদি </a:t>
              </a:r>
              <a:endParaRPr lang="en-US" sz="36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343331" y="4600137"/>
              <a:ext cx="3882683" cy="787791"/>
            </a:xfrm>
            <a:prstGeom prst="roundRect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3600" dirty="0" smtClean="0"/>
                <a:t>উত্তরঃ ফতুয়া ও লুঙ্গি</a:t>
              </a:r>
              <a:endParaRPr lang="en-US" sz="3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20950" y="3200401"/>
            <a:ext cx="52472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n-IN" sz="540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চাকমা২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2208"/>
            <a:ext cx="17983200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জানিয়ে আমার পাঠ শেষ করলাম।</a:t>
            </a:r>
          </a:p>
          <a:p>
            <a:pPr algn="ctr"/>
            <a:r>
              <a:rPr lang="bn-IN" sz="60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বিদায় 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0" y="304800"/>
            <a:ext cx="6578600" cy="1754326"/>
          </a:xfrm>
          <a:prstGeom prst="wedgeRectCallou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2060"/>
                </a:solidFill>
              </a:rPr>
              <a:t>চলো আমরা একটি ভিডিও দেখি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2200" y="3505200"/>
            <a:ext cx="662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ভিডিও</a:t>
            </a:r>
            <a:r>
              <a:rPr lang="bn-IN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লিঙ্কঃ</a:t>
            </a:r>
            <a:r>
              <a:rPr lang="bn-IN" dirty="0" smtClean="0"/>
              <a:t> </a:t>
            </a:r>
            <a:r>
              <a:rPr lang="en-US" dirty="0" smtClean="0">
                <a:hlinkClick r:id="rId2" action="ppaction://hlinkfile"/>
              </a:rPr>
              <a:t>https://youtu.be/CJKwf9MYNZE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81800" y="152400"/>
            <a:ext cx="4495800" cy="1555909"/>
          </a:xfrm>
          <a:prstGeom prst="down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পূর্ব জ্ঞান যাচাই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447800" y="2057400"/>
            <a:ext cx="15316200" cy="579120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এই ভিডিও তে কি কি দেখতে পেয়েছ?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কোন কোন ক্ষুদ্র নৃ-গোষ্ঠী দেখতে পেয়েছ? 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তোমার আশেপাশে কোন ক্ষুদ্র নৃ-গোষ্ঠী ছেলে মেয়ে আছে কিনা? অথবা কোন নৃ-গোষ্ঠীর পরিবার আছে কিনা?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বলতো আজ আমরা কোন বিষয় সম্পর্কে জানবো?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0" y="76200"/>
            <a:ext cx="6019800" cy="1371600"/>
          </a:xfrm>
          <a:prstGeom prst="horizontalScroll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" y="1981200"/>
            <a:ext cx="11506200" cy="66294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◊</a:t>
            </a:r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 ও বিশপরিচয়</a:t>
            </a:r>
          </a:p>
          <a:p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◊ </a:t>
            </a:r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চতুর্থ </a:t>
            </a:r>
            <a:endParaRPr lang="en-US" sz="54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◊ 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১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◊ </a:t>
            </a:r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IN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শিরোনামঃ বাংলাদেশের ক্ষুদ্র নৃ-গোষ্ঠী।   </a:t>
            </a:r>
          </a:p>
          <a:p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◊ 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 ৪৫ টি.................. শুভেচ্ছা বিনিময় করেন।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5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3400" y="228600"/>
            <a:ext cx="6257925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9100" y="76200"/>
            <a:ext cx="7915701" cy="121879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09728" tIns="54864" rIns="109728" bIns="54864" rtlCol="0">
            <a:prstTxWarp prst="textWave1">
              <a:avLst/>
            </a:prstTxWarp>
            <a:spAutoFit/>
          </a:bodyPr>
          <a:lstStyle/>
          <a:p>
            <a:r>
              <a:rPr lang="bn-BD" sz="79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79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397000" y="1295400"/>
            <a:ext cx="15824200" cy="3942976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2.3.1 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নৃ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397000" y="4940300"/>
            <a:ext cx="15824200" cy="40513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২.৩.২  চাকমা, মারমা, সাঁওতাল ও মনিপুরিদের            সংস্কৃতি ( পোশাক, খাদ্য ও উৎসব ইত্যাদি ) বর্ণনা করতে পারবে।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4800600" y="-7203"/>
            <a:ext cx="7620000" cy="1683603"/>
          </a:xfrm>
          <a:prstGeom prst="flowChartPunchedTape">
            <a:avLst/>
          </a:prstGeom>
          <a:ln w="38100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533400" y="7253644"/>
            <a:ext cx="17373600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৪৫টিরও অধিক ক্ষুদ্র নৃ-গোষ্ঠী আছে। এদের মধ্যে চাকমা হচ্ছে সংখ্যাগরিষ্ঠ। </a:t>
            </a:r>
            <a:endParaRPr lang="en-US" sz="4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chak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905000"/>
            <a:ext cx="7315200" cy="4905375"/>
          </a:xfrm>
          <a:prstGeom prst="round2Diag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9" name="Picture 8" descr="চাকমা২২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72600" y="1828800"/>
            <a:ext cx="6858000" cy="4876800"/>
          </a:xfrm>
          <a:prstGeom prst="round2Diag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68191" y="152400"/>
            <a:ext cx="8038209" cy="1104245"/>
          </a:xfrm>
          <a:prstGeom prst="horizontalScroll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চাকমা নৃ-গোষ্ঠী কোথায় বাস করেন? 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19372" y="1524000"/>
            <a:ext cx="12215828" cy="6273800"/>
            <a:chOff x="2338372" y="2080614"/>
            <a:chExt cx="7513586" cy="3153526"/>
          </a:xfrm>
        </p:grpSpPr>
        <p:sp>
          <p:nvSpPr>
            <p:cNvPr id="8" name="TextBox 7"/>
            <p:cNvSpPr txBox="1"/>
            <p:nvPr/>
          </p:nvSpPr>
          <p:spPr>
            <a:xfrm>
              <a:off x="2338372" y="4816439"/>
              <a:ext cx="7513586" cy="417701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 smtClean="0"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তারা বেশিরভাগ বাস করেন রাঙামাটি ও খাগড়াছড়ি অঞ্চলে। </a:t>
              </a:r>
              <a:endParaRPr lang="en-US" sz="48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372" y="2080614"/>
              <a:ext cx="3748101" cy="211046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799" y="2103829"/>
              <a:ext cx="3451159" cy="20640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228600"/>
            <a:ext cx="10820400" cy="707886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কী জান চাকমা </a:t>
            </a:r>
            <a:r>
              <a:rPr lang="en-US" sz="4000" b="1" dirty="0" err="1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জনগোষ্ঠীর</a:t>
            </a:r>
            <a:r>
              <a:rPr lang="bn-BD" sz="40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অধিকাংশ কোন ধর্মাবলম্বী? </a:t>
            </a:r>
            <a:endParaRPr lang="en-US" sz="4000" b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57600" y="1524000"/>
            <a:ext cx="13487399" cy="6629400"/>
            <a:chOff x="2498755" y="908979"/>
            <a:chExt cx="7802533" cy="4893207"/>
          </a:xfrm>
        </p:grpSpPr>
        <p:sp>
          <p:nvSpPr>
            <p:cNvPr id="4" name="TextBox 3"/>
            <p:cNvSpPr txBox="1"/>
            <p:nvPr/>
          </p:nvSpPr>
          <p:spPr>
            <a:xfrm>
              <a:off x="2498755" y="3383704"/>
              <a:ext cx="3249004" cy="749668"/>
            </a:xfrm>
            <a:prstGeom prst="homePlate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বৌদ্ধ ধর্মা</a:t>
              </a:r>
              <a:r>
                <a:rPr lang="en-US" sz="6000" b="1" dirty="0" smtClean="0"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bn-BD" sz="6000" b="1" dirty="0" smtClean="0"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লম্বী </a:t>
              </a:r>
              <a:endParaRPr lang="en-US" sz="60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626" y="908979"/>
              <a:ext cx="3268662" cy="48932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000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526</Words>
  <Application>Microsoft Office PowerPoint</Application>
  <PresentationFormat>Custom</PresentationFormat>
  <Paragraphs>77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lutfor rahman</dc:creator>
  <cp:lastModifiedBy>Home</cp:lastModifiedBy>
  <cp:revision>102</cp:revision>
  <dcterms:created xsi:type="dcterms:W3CDTF">2006-08-16T00:00:00Z</dcterms:created>
  <dcterms:modified xsi:type="dcterms:W3CDTF">2020-01-24T16:06:36Z</dcterms:modified>
</cp:coreProperties>
</file>