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3" r:id="rId2"/>
    <p:sldId id="266" r:id="rId3"/>
    <p:sldId id="290" r:id="rId4"/>
    <p:sldId id="277" r:id="rId5"/>
    <p:sldId id="278" r:id="rId6"/>
    <p:sldId id="285" r:id="rId7"/>
    <p:sldId id="286" r:id="rId8"/>
    <p:sldId id="287" r:id="rId9"/>
    <p:sldId id="282" r:id="rId10"/>
    <p:sldId id="283" r:id="rId11"/>
    <p:sldId id="268" r:id="rId12"/>
    <p:sldId id="269" r:id="rId13"/>
    <p:sldId id="279" r:id="rId14"/>
    <p:sldId id="280" r:id="rId15"/>
    <p:sldId id="288" r:id="rId16"/>
    <p:sldId id="281" r:id="rId17"/>
    <p:sldId id="276" r:id="rId18"/>
    <p:sldId id="284" r:id="rId19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6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5CEC4-F0E9-465E-B294-6B60D16CBE65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E3110-D357-4FBE-B41B-1DB785CB0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23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ABD5A-7F00-4456-92F1-60325B269B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0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DCFF-C63A-4569-9633-87ADDCE55FE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9178-DE11-45D5-976A-BFB299E51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9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DCFF-C63A-4569-9633-87ADDCE55FE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9178-DE11-45D5-976A-BFB299E51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62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DCFF-C63A-4569-9633-87ADDCE55FE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9178-DE11-45D5-976A-BFB299E51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5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DCFF-C63A-4569-9633-87ADDCE55FE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9178-DE11-45D5-976A-BFB299E51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4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DCFF-C63A-4569-9633-87ADDCE55FE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9178-DE11-45D5-976A-BFB299E51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1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DCFF-C63A-4569-9633-87ADDCE55FE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9178-DE11-45D5-976A-BFB299E51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2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DCFF-C63A-4569-9633-87ADDCE55FE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9178-DE11-45D5-976A-BFB299E51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59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DCFF-C63A-4569-9633-87ADDCE55FE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9178-DE11-45D5-976A-BFB299E51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0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DCFF-C63A-4569-9633-87ADDCE55FE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9178-DE11-45D5-976A-BFB299E51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1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DCFF-C63A-4569-9633-87ADDCE55FE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9178-DE11-45D5-976A-BFB299E51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8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DCFF-C63A-4569-9633-87ADDCE55FE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9178-DE11-45D5-976A-BFB299E51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8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D415657D-AC76-4127-A7A6-825A62ECE4B9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1452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A421B-8BDA-46A1-930D-AE994C6BE630}"/>
              </a:ext>
            </a:extLst>
          </p:cNvPr>
          <p:cNvSpPr txBox="1"/>
          <p:nvPr userDrawn="1"/>
        </p:nvSpPr>
        <p:spPr>
          <a:xfrm>
            <a:off x="2057400" y="6340324"/>
            <a:ext cx="7654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 ,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ক (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ংআ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ড্ডা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চুয়া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31083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AC505A-987D-4C5E-8E84-181386FDEEA9}"/>
              </a:ext>
            </a:extLst>
          </p:cNvPr>
          <p:cNvSpPr/>
          <p:nvPr/>
        </p:nvSpPr>
        <p:spPr>
          <a:xfrm>
            <a:off x="2370975" y="221775"/>
            <a:ext cx="66880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bn-BD" sz="6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 শ্রেণিতে</a:t>
            </a:r>
            <a:r>
              <a:rPr lang="en-US" sz="6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6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7D8210-D14E-492A-8850-3CF05D7D8C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2"/>
          <a:stretch/>
        </p:blipFill>
        <p:spPr>
          <a:xfrm>
            <a:off x="2546535" y="1237438"/>
            <a:ext cx="6336928" cy="48767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88238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EA88D7-2A73-4535-9095-CB547EA558DE}"/>
              </a:ext>
            </a:extLst>
          </p:cNvPr>
          <p:cNvSpPr/>
          <p:nvPr/>
        </p:nvSpPr>
        <p:spPr>
          <a:xfrm>
            <a:off x="4610369" y="98254"/>
            <a:ext cx="22092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n w="11430"/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1430"/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8F733C-82BA-45F8-9EC4-F82E343E6091}"/>
              </a:ext>
            </a:extLst>
          </p:cNvPr>
          <p:cNvSpPr/>
          <p:nvPr/>
        </p:nvSpPr>
        <p:spPr>
          <a:xfrm>
            <a:off x="2030335" y="5562377"/>
            <a:ext cx="7369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পরিবর্তনে নারীর ভুমিকা বর্ণনা করে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লেখ।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273366-97C3-4474-A5C2-3227DB911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78" y="867695"/>
            <a:ext cx="6376843" cy="45107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07473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EECF22-8D4F-48AF-861E-180A78144BF3}"/>
              </a:ext>
            </a:extLst>
          </p:cNvPr>
          <p:cNvSpPr/>
          <p:nvPr/>
        </p:nvSpPr>
        <p:spPr>
          <a:xfrm>
            <a:off x="2493604" y="3011873"/>
            <a:ext cx="6442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 পাশাপাশি নারীর বিভিন্ন কর্মক্ষেত্র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B0707E-FE41-4F76-92E6-9619C6AED97B}"/>
              </a:ext>
            </a:extLst>
          </p:cNvPr>
          <p:cNvGrpSpPr/>
          <p:nvPr/>
        </p:nvGrpSpPr>
        <p:grpSpPr>
          <a:xfrm>
            <a:off x="11430000" y="3849835"/>
            <a:ext cx="10824346" cy="2412920"/>
            <a:chOff x="262083" y="3582644"/>
            <a:chExt cx="10824346" cy="24129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956B67F-DC15-4A90-BD76-7E317B0FB4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65" t="8417"/>
            <a:stretch/>
          </p:blipFill>
          <p:spPr>
            <a:xfrm>
              <a:off x="262083" y="3582644"/>
              <a:ext cx="3482788" cy="241292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6D0AFF-EC1C-492E-AFEC-7A6F0A928A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96" t="17882"/>
            <a:stretch/>
          </p:blipFill>
          <p:spPr>
            <a:xfrm>
              <a:off x="3903107" y="3582644"/>
              <a:ext cx="3545379" cy="241292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D59F76D-4C29-4843-BF1B-677C4A718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30" t="10383" r="15411" b="26883"/>
            <a:stretch/>
          </p:blipFill>
          <p:spPr>
            <a:xfrm>
              <a:off x="7606722" y="3582644"/>
              <a:ext cx="3479707" cy="241292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1DB01D-CA75-42D8-83DA-8B4B8C9B85A9}"/>
              </a:ext>
            </a:extLst>
          </p:cNvPr>
          <p:cNvGrpSpPr/>
          <p:nvPr/>
        </p:nvGrpSpPr>
        <p:grpSpPr>
          <a:xfrm>
            <a:off x="-10986655" y="385655"/>
            <a:ext cx="10906986" cy="2413394"/>
            <a:chOff x="350963" y="362066"/>
            <a:chExt cx="10680173" cy="241339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FAEFC31-1FB7-4B00-BD2D-E65CDE065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963" y="383516"/>
              <a:ext cx="3482789" cy="2391944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AEB6026-FD62-46C5-AFD2-3E0E410EB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72"/>
            <a:stretch/>
          </p:blipFill>
          <p:spPr>
            <a:xfrm>
              <a:off x="3961110" y="383514"/>
              <a:ext cx="3415790" cy="2370495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5CE1290-41C4-4FFD-A348-12A6E1BCA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257" y="362066"/>
              <a:ext cx="3526879" cy="2370495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5D86C0B-5FD0-41A5-BAB3-6D871ABDACC2}"/>
              </a:ext>
            </a:extLst>
          </p:cNvPr>
          <p:cNvSpPr txBox="1"/>
          <p:nvPr/>
        </p:nvSpPr>
        <p:spPr>
          <a:xfrm>
            <a:off x="2050595" y="3042650"/>
            <a:ext cx="7677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 পাশাপাশি নারীর কর্মক্ষেত্র গুলো কি কি?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33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98834 -0.00348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17" y="-18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-0.98153 0.02592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83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0FF810-0B37-4C8C-A753-BCB95A92DA99}"/>
              </a:ext>
            </a:extLst>
          </p:cNvPr>
          <p:cNvSpPr txBox="1"/>
          <p:nvPr/>
        </p:nvSpPr>
        <p:spPr>
          <a:xfrm>
            <a:off x="1850358" y="3075057"/>
            <a:ext cx="8732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বলতো শিক্ষিত নারীরা কি কি পেশায় কাজ করে?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F48BAF-4E99-4057-94E7-0EBA40389061}"/>
              </a:ext>
            </a:extLst>
          </p:cNvPr>
          <p:cNvSpPr txBox="1"/>
          <p:nvPr/>
        </p:nvSpPr>
        <p:spPr>
          <a:xfrm>
            <a:off x="2757190" y="115825"/>
            <a:ext cx="630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দেখ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40A9C00-D826-4EED-9866-5F209C815230}"/>
              </a:ext>
            </a:extLst>
          </p:cNvPr>
          <p:cNvGrpSpPr/>
          <p:nvPr/>
        </p:nvGrpSpPr>
        <p:grpSpPr>
          <a:xfrm>
            <a:off x="293093" y="695207"/>
            <a:ext cx="10843813" cy="5275693"/>
            <a:chOff x="348460" y="749555"/>
            <a:chExt cx="10843813" cy="5275693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5E81819-71D8-43FB-B02B-6ACBBCF06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459" y="749555"/>
              <a:ext cx="3561223" cy="239183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E8DC03B-8601-4F47-94E6-32F839956C41}"/>
                </a:ext>
              </a:extLst>
            </p:cNvPr>
            <p:cNvGrpSpPr/>
            <p:nvPr/>
          </p:nvGrpSpPr>
          <p:grpSpPr>
            <a:xfrm>
              <a:off x="348460" y="768744"/>
              <a:ext cx="10843813" cy="5256504"/>
              <a:chOff x="378402" y="741121"/>
              <a:chExt cx="10843813" cy="5256504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94F8DC43-56E7-4454-A82C-3AB0D4FC4D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402" y="741121"/>
                <a:ext cx="3383280" cy="240026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D8146B33-BB1A-4E02-8D44-CD314ABF4A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0767" y="749556"/>
                <a:ext cx="3694119" cy="239183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A25F486A-32D8-437A-AFD8-AD26D1EC5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403" y="3597358"/>
                <a:ext cx="3383279" cy="240026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43A44FC1-8E15-4229-A3AF-A09570BADD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0767" y="3597358"/>
                <a:ext cx="3694119" cy="239183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A9266F8F-8C15-4792-A840-3D22A6A3BA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622" r="18976"/>
              <a:stretch/>
            </p:blipFill>
            <p:spPr>
              <a:xfrm>
                <a:off x="7660992" y="3597358"/>
                <a:ext cx="3561223" cy="233393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B75ACE82-2679-4CD7-A91A-C60E92D38B68}"/>
              </a:ext>
            </a:extLst>
          </p:cNvPr>
          <p:cNvSpPr txBox="1"/>
          <p:nvPr/>
        </p:nvSpPr>
        <p:spPr>
          <a:xfrm>
            <a:off x="586872" y="3110274"/>
            <a:ext cx="252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শিক্ষকতা পেশা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62BDF49-D766-4849-939C-55CDC3903392}"/>
              </a:ext>
            </a:extLst>
          </p:cNvPr>
          <p:cNvSpPr txBox="1"/>
          <p:nvPr/>
        </p:nvSpPr>
        <p:spPr>
          <a:xfrm>
            <a:off x="4690935" y="3047759"/>
            <a:ext cx="200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ডাক্তারি পেশা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3A4F64-5DCB-4180-A80C-CE47BEB86C20}"/>
              </a:ext>
            </a:extLst>
          </p:cNvPr>
          <p:cNvSpPr txBox="1"/>
          <p:nvPr/>
        </p:nvSpPr>
        <p:spPr>
          <a:xfrm>
            <a:off x="8262986" y="3047759"/>
            <a:ext cx="2113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গার্মেন্টস ফ্যাক্টরি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BBBD23F-2F54-4C06-939B-07DF00811391}"/>
              </a:ext>
            </a:extLst>
          </p:cNvPr>
          <p:cNvSpPr txBox="1"/>
          <p:nvPr/>
        </p:nvSpPr>
        <p:spPr>
          <a:xfrm>
            <a:off x="1136976" y="5962119"/>
            <a:ext cx="2031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পুলিশবাহিনী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31BEC0E-CE4F-4B3B-9B7B-9DFD28BFA405}"/>
              </a:ext>
            </a:extLst>
          </p:cNvPr>
          <p:cNvSpPr txBox="1"/>
          <p:nvPr/>
        </p:nvSpPr>
        <p:spPr>
          <a:xfrm>
            <a:off x="4832947" y="5920585"/>
            <a:ext cx="2031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অফিসে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7022FA-B4B5-4CFD-8CB9-66C9C3E17D9B}"/>
              </a:ext>
            </a:extLst>
          </p:cNvPr>
          <p:cNvSpPr txBox="1"/>
          <p:nvPr/>
        </p:nvSpPr>
        <p:spPr>
          <a:xfrm>
            <a:off x="8262986" y="5895789"/>
            <a:ext cx="2580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আইনজীবী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50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56" grpId="0"/>
      <p:bldP spid="59" grpId="0"/>
      <p:bldP spid="60" grpId="0"/>
      <p:bldP spid="61" grpId="0"/>
      <p:bldP spid="62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E594E6-71C3-41EB-9A2B-AF0774647743}"/>
              </a:ext>
            </a:extLst>
          </p:cNvPr>
          <p:cNvSpPr/>
          <p:nvPr/>
        </p:nvSpPr>
        <p:spPr>
          <a:xfrm>
            <a:off x="3362258" y="167624"/>
            <a:ext cx="60580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নারীরা কি কি করছে?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D533AB-B4D0-4D33-89F1-0752B799E2A0}"/>
              </a:ext>
            </a:extLst>
          </p:cNvPr>
          <p:cNvGrpSpPr/>
          <p:nvPr/>
        </p:nvGrpSpPr>
        <p:grpSpPr>
          <a:xfrm>
            <a:off x="258735" y="917369"/>
            <a:ext cx="10912529" cy="4890860"/>
            <a:chOff x="212671" y="889889"/>
            <a:chExt cx="10912529" cy="489086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21AD1BA-28D5-4EF5-861C-6703B0A81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9756" y="905313"/>
              <a:ext cx="3746973" cy="219451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D73B6FB-4235-4FAA-87FE-BF9D569C0561}"/>
                </a:ext>
              </a:extLst>
            </p:cNvPr>
            <p:cNvGrpSpPr/>
            <p:nvPr/>
          </p:nvGrpSpPr>
          <p:grpSpPr>
            <a:xfrm>
              <a:off x="212671" y="889889"/>
              <a:ext cx="10912529" cy="4890860"/>
              <a:chOff x="368526" y="839116"/>
              <a:chExt cx="10912529" cy="489086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53C908E-6E56-4801-A365-8FDCA06771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95274" y="839116"/>
                <a:ext cx="3385781" cy="218205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CFBEA31-534C-432A-B422-7DDE0ADE08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928" y="854540"/>
                <a:ext cx="3545993" cy="215120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EAD72B8-79A9-4490-9C2B-4453F39E0C26}"/>
                  </a:ext>
                </a:extLst>
              </p:cNvPr>
              <p:cNvGrpSpPr/>
              <p:nvPr/>
            </p:nvGrpSpPr>
            <p:grpSpPr>
              <a:xfrm>
                <a:off x="368526" y="3665168"/>
                <a:ext cx="10912529" cy="2064808"/>
                <a:chOff x="212671" y="3601140"/>
                <a:chExt cx="10912529" cy="2064808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D1DE2C57-08D3-46BA-994A-A29C4512E7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98606" y="3613613"/>
                  <a:ext cx="3638123" cy="2052335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55CC02C7-E125-45A8-AAF3-D32C941E05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4541" y="3613613"/>
                  <a:ext cx="3340659" cy="2052335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11EA73E2-6F26-4490-9483-99EFF74D99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5382" r="29827"/>
                <a:stretch/>
              </p:blipFill>
              <p:spPr>
                <a:xfrm>
                  <a:off x="212671" y="3601140"/>
                  <a:ext cx="3638123" cy="2064808"/>
                </a:xfrm>
                <a:prstGeom prst="rect">
                  <a:avLst/>
                </a:prstGeom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/>
                  <a:contourClr>
                    <a:srgbClr val="FFFFFF"/>
                  </a:contourClr>
                </a:sp3d>
              </p:spPr>
            </p:pic>
          </p:grp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F06952D-96C7-4CC3-8FDE-B4DCF674203E}"/>
              </a:ext>
            </a:extLst>
          </p:cNvPr>
          <p:cNvSpPr txBox="1"/>
          <p:nvPr/>
        </p:nvSpPr>
        <p:spPr>
          <a:xfrm>
            <a:off x="419521" y="3179186"/>
            <a:ext cx="320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পাথর বহন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D669E7-4DA5-4CE4-B88F-184810B42476}"/>
              </a:ext>
            </a:extLst>
          </p:cNvPr>
          <p:cNvSpPr txBox="1"/>
          <p:nvPr/>
        </p:nvSpPr>
        <p:spPr>
          <a:xfrm>
            <a:off x="4259656" y="3179186"/>
            <a:ext cx="320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কৃষি কাজ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DA8C73-0047-441F-B829-83E186B5BF0F}"/>
              </a:ext>
            </a:extLst>
          </p:cNvPr>
          <p:cNvSpPr txBox="1"/>
          <p:nvPr/>
        </p:nvSpPr>
        <p:spPr>
          <a:xfrm>
            <a:off x="8663553" y="3222865"/>
            <a:ext cx="1968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হস্ত শিল্পের 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E96B73-37D8-466C-97F3-0D43CA68694D}"/>
              </a:ext>
            </a:extLst>
          </p:cNvPr>
          <p:cNvSpPr txBox="1"/>
          <p:nvPr/>
        </p:nvSpPr>
        <p:spPr>
          <a:xfrm>
            <a:off x="853473" y="5914098"/>
            <a:ext cx="234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মাছ ধরছে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F59033-25AC-48AB-97AC-380F6C9578F7}"/>
              </a:ext>
            </a:extLst>
          </p:cNvPr>
          <p:cNvSpPr txBox="1"/>
          <p:nvPr/>
        </p:nvSpPr>
        <p:spPr>
          <a:xfrm>
            <a:off x="5005953" y="5867390"/>
            <a:ext cx="212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খামারি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946994-914E-4215-94F9-78BAE530F8E7}"/>
              </a:ext>
            </a:extLst>
          </p:cNvPr>
          <p:cNvSpPr txBox="1"/>
          <p:nvPr/>
        </p:nvSpPr>
        <p:spPr>
          <a:xfrm>
            <a:off x="8393839" y="5918298"/>
            <a:ext cx="250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চা-বাগানের 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C4A477-22F7-4A13-B23B-3C1444CC0700}"/>
              </a:ext>
            </a:extLst>
          </p:cNvPr>
          <p:cNvSpPr txBox="1"/>
          <p:nvPr/>
        </p:nvSpPr>
        <p:spPr>
          <a:xfrm>
            <a:off x="3627670" y="147928"/>
            <a:ext cx="5181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আত্ম-কর্মসংস্থাপনে নারী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73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/>
      <p:bldP spid="25" grpId="0"/>
      <p:bldP spid="26" grpId="0"/>
      <p:bldP spid="27" grpId="0"/>
      <p:bldP spid="28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904574D-8BB7-4C28-A9ED-DBC570F08114}"/>
              </a:ext>
            </a:extLst>
          </p:cNvPr>
          <p:cNvSpPr/>
          <p:nvPr/>
        </p:nvSpPr>
        <p:spPr>
          <a:xfrm>
            <a:off x="1856935" y="970671"/>
            <a:ext cx="7779433" cy="4962378"/>
          </a:xfrm>
          <a:prstGeom prst="frame">
            <a:avLst>
              <a:gd name="adj1" fmla="val 408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77D0D1C9-8D57-4077-875F-07363A4D21D6}"/>
              </a:ext>
            </a:extLst>
          </p:cNvPr>
          <p:cNvSpPr/>
          <p:nvPr/>
        </p:nvSpPr>
        <p:spPr>
          <a:xfrm>
            <a:off x="5176912" y="182880"/>
            <a:ext cx="1350497" cy="787791"/>
          </a:xfrm>
          <a:prstGeom prst="triangle">
            <a:avLst>
              <a:gd name="adj" fmla="val 4807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nn2">
            <a:hlinkClick r:id="" action="ppaction://media"/>
            <a:extLst>
              <a:ext uri="{FF2B5EF4-FFF2-40B4-BE49-F238E27FC236}">
                <a16:creationId xmlns:a16="http://schemas.microsoft.com/office/drawing/2014/main" id="{81FE547A-12F7-46E7-89BA-51384A334F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3883" y="1139483"/>
            <a:ext cx="7385539" cy="46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5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4F4E54-30F8-4605-97AC-C111E828E98D}"/>
              </a:ext>
            </a:extLst>
          </p:cNvPr>
          <p:cNvSpPr/>
          <p:nvPr/>
        </p:nvSpPr>
        <p:spPr>
          <a:xfrm>
            <a:off x="2119061" y="5570026"/>
            <a:ext cx="7132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আত্ম-কর্মসংস্থানে নারীর ভূমিকা ব্যাখ্যা করে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লেখ।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FD9326-BDCF-416F-9D1C-302EC594B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02" y="992944"/>
            <a:ext cx="6283584" cy="43773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089B9E-D98C-48AE-91CF-ADA8C7C934B9}"/>
              </a:ext>
            </a:extLst>
          </p:cNvPr>
          <p:cNvSpPr/>
          <p:nvPr/>
        </p:nvSpPr>
        <p:spPr>
          <a:xfrm>
            <a:off x="4356294" y="69614"/>
            <a:ext cx="27174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ln w="11430"/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5400" dirty="0" err="1">
                <a:ln w="11430"/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4644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07E9FA-F6BC-4AC2-83EF-4108F8649023}"/>
              </a:ext>
            </a:extLst>
          </p:cNvPr>
          <p:cNvSpPr txBox="1"/>
          <p:nvPr/>
        </p:nvSpPr>
        <p:spPr>
          <a:xfrm>
            <a:off x="3193365" y="234257"/>
            <a:ext cx="5416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5D255C-76F9-4A5E-9610-0BB63C1F7D0D}"/>
              </a:ext>
            </a:extLst>
          </p:cNvPr>
          <p:cNvSpPr txBox="1"/>
          <p:nvPr/>
        </p:nvSpPr>
        <p:spPr>
          <a:xfrm>
            <a:off x="2194561" y="828288"/>
            <a:ext cx="842654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আগেকার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নারীরা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গুলো কি কি?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 নারীরা শিক্ষার পাশাপাশি কোথায় নিয়োজিত আছে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ln w="0"/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৪।</a:t>
            </a:r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 বেসরকারী সংস্থা থেকে ঋণ নিয়ে নারীরা কী করছ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ে?</a:t>
            </a:r>
            <a:endParaRPr lang="bn-IN" sz="3200" dirty="0">
              <a:ln w="0"/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৫।</a:t>
            </a:r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 নারী শিক্ষার জন্য সরকারের পদক্ষেপ কী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ln w="0"/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৬। </a:t>
            </a:r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উচ্চ শিক্ষার জন্য নারীরা কোথায় যাচ্ছে?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সম্মেলন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বেইজিং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কত সালে অনুষ্ঠিত হয়</a:t>
            </a:r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D31A6-41A9-4860-85E1-4967ADAF75F0}"/>
              </a:ext>
            </a:extLst>
          </p:cNvPr>
          <p:cNvSpPr txBox="1"/>
          <p:nvPr/>
        </p:nvSpPr>
        <p:spPr>
          <a:xfrm>
            <a:off x="689317" y="2767280"/>
            <a:ext cx="10860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49E07A-FA81-4AD4-8927-A3EAF3341A63}"/>
              </a:ext>
            </a:extLst>
          </p:cNvPr>
          <p:cNvSpPr/>
          <p:nvPr/>
        </p:nvSpPr>
        <p:spPr>
          <a:xfrm>
            <a:off x="837536" y="5562496"/>
            <a:ext cx="9390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পরিবারে গৃহস্থালির পাশাপাশি নারীরা কী করে, তা লিখে নিয়ে আসবে।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37623A-81D7-4583-AF3C-6A23AAF76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14" y="1152422"/>
            <a:ext cx="6296176" cy="42829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FC3B4D-943A-4A86-B123-970A553C3AD7}"/>
              </a:ext>
            </a:extLst>
          </p:cNvPr>
          <p:cNvSpPr/>
          <p:nvPr/>
        </p:nvSpPr>
        <p:spPr>
          <a:xfrm>
            <a:off x="4692539" y="202457"/>
            <a:ext cx="23535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ln w="11430"/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02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C1D6E7-FDCE-4D91-A412-CE762AD1A712}"/>
              </a:ext>
            </a:extLst>
          </p:cNvPr>
          <p:cNvSpPr/>
          <p:nvPr/>
        </p:nvSpPr>
        <p:spPr>
          <a:xfrm>
            <a:off x="4050764" y="389468"/>
            <a:ext cx="36599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dirty="0">
                <a:ln w="11430"/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E6122B-D94E-4AA1-ACC5-DF4780079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2" y="1312798"/>
            <a:ext cx="6635299" cy="46246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81716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2E5726F3-32B3-43A4-B58B-EA8CB33D69A2}"/>
              </a:ext>
            </a:extLst>
          </p:cNvPr>
          <p:cNvSpPr txBox="1"/>
          <p:nvPr/>
        </p:nvSpPr>
        <p:spPr>
          <a:xfrm>
            <a:off x="5520665" y="1566974"/>
            <a:ext cx="1674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CEB6D7-3EC1-4AD5-8DA7-1FCDBAAE36C3}"/>
              </a:ext>
            </a:extLst>
          </p:cNvPr>
          <p:cNvSpPr/>
          <p:nvPr/>
        </p:nvSpPr>
        <p:spPr>
          <a:xfrm>
            <a:off x="6211238" y="3721348"/>
            <a:ext cx="46009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১৫</a:t>
            </a:r>
          </a:p>
          <a:p>
            <a:pPr algn="ctr">
              <a:defRPr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24/01/2020</a:t>
            </a:r>
          </a:p>
          <a:p>
            <a:pPr algn="ctr">
              <a:defRPr/>
            </a:pP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AC44C6-D935-4B70-B5D1-42B337F039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6" t="10924" r="33154" b="12032"/>
          <a:stretch/>
        </p:blipFill>
        <p:spPr>
          <a:xfrm>
            <a:off x="7374794" y="785491"/>
            <a:ext cx="2043952" cy="250146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FA33E15-1509-4396-A481-FABB239C3575}"/>
              </a:ext>
            </a:extLst>
          </p:cNvPr>
          <p:cNvGrpSpPr/>
          <p:nvPr/>
        </p:nvGrpSpPr>
        <p:grpSpPr>
          <a:xfrm>
            <a:off x="161778" y="147710"/>
            <a:ext cx="11106444" cy="6562580"/>
            <a:chOff x="161778" y="147710"/>
            <a:chExt cx="11106444" cy="6562580"/>
          </a:xfrm>
        </p:grpSpPr>
        <p:sp>
          <p:nvSpPr>
            <p:cNvPr id="18" name="Frame 17">
              <a:extLst>
                <a:ext uri="{FF2B5EF4-FFF2-40B4-BE49-F238E27FC236}">
                  <a16:creationId xmlns:a16="http://schemas.microsoft.com/office/drawing/2014/main" id="{60052D0E-E391-4CA8-931D-407F9779B74B}"/>
                </a:ext>
              </a:extLst>
            </p:cNvPr>
            <p:cNvSpPr/>
            <p:nvPr/>
          </p:nvSpPr>
          <p:spPr>
            <a:xfrm>
              <a:off x="161778" y="147712"/>
              <a:ext cx="11106444" cy="6562578"/>
            </a:xfrm>
            <a:prstGeom prst="frame">
              <a:avLst>
                <a:gd name="adj1" fmla="val 1139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9246379-CD5C-42E1-B32B-E12D9402BC83}"/>
                </a:ext>
              </a:extLst>
            </p:cNvPr>
            <p:cNvSpPr/>
            <p:nvPr/>
          </p:nvSpPr>
          <p:spPr>
            <a:xfrm>
              <a:off x="5799620" y="147710"/>
              <a:ext cx="45719" cy="627848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0274B79-9F5F-43D8-A0E9-8A99AF386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883" y="453254"/>
            <a:ext cx="2528282" cy="2975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55B4D9C-2434-4E7B-9F91-9DD1F7506C6C}"/>
              </a:ext>
            </a:extLst>
          </p:cNvPr>
          <p:cNvSpPr/>
          <p:nvPr/>
        </p:nvSpPr>
        <p:spPr>
          <a:xfrm>
            <a:off x="686776" y="3734542"/>
            <a:ext cx="448759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সালমা আ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ক্তার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(আইসিটি)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সিংআড্ডা উচ্চ বিদ্যালয়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কচুয়া,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01850768250</a:t>
            </a:r>
          </a:p>
        </p:txBody>
      </p:sp>
    </p:spTree>
    <p:extLst>
      <p:ext uri="{BB962C8B-B14F-4D97-AF65-F5344CB8AC3E}">
        <p14:creationId xmlns:p14="http://schemas.microsoft.com/office/powerpoint/2010/main" val="368411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0F57EE9-6B84-4B93-8CCD-17FE1B3906B4}"/>
              </a:ext>
            </a:extLst>
          </p:cNvPr>
          <p:cNvSpPr txBox="1"/>
          <p:nvPr/>
        </p:nvSpPr>
        <p:spPr>
          <a:xfrm>
            <a:off x="2191043" y="705423"/>
            <a:ext cx="7047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EE3AA0-3E81-4C91-B6D9-13410A9FB69E}"/>
              </a:ext>
            </a:extLst>
          </p:cNvPr>
          <p:cNvSpPr txBox="1"/>
          <p:nvPr/>
        </p:nvSpPr>
        <p:spPr>
          <a:xfrm>
            <a:off x="2922564" y="4398667"/>
            <a:ext cx="6316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D3D58-BE8F-47AB-A9FA-271884A052CD}"/>
              </a:ext>
            </a:extLst>
          </p:cNvPr>
          <p:cNvSpPr txBox="1"/>
          <p:nvPr/>
        </p:nvSpPr>
        <p:spPr>
          <a:xfrm>
            <a:off x="2813538" y="613091"/>
            <a:ext cx="6013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EA7C9E04-3059-477E-BD39-6519C6B020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6146" y="2283583"/>
          <a:ext cx="2328723" cy="1964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914570" imgH="771690" progId="Package">
                  <p:embed/>
                </p:oleObj>
              </mc:Choice>
              <mc:Fallback>
                <p:oleObj name="Packager Shell Object" showAsIcon="1" r:id="rId3" imgW="914570" imgH="771690" progId="Package">
                  <p:embed/>
                  <p:pic>
                    <p:nvPicPr>
                      <p:cNvPr id="3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EA7C9E04-3059-477E-BD39-6519C6B020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6146" y="2283583"/>
                        <a:ext cx="2328723" cy="1964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9928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59F5D1-BBCC-4675-B459-BB1B2C721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28" y="1510029"/>
            <a:ext cx="7015083" cy="47611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E1FC26-B884-4DD8-ADA0-1ECCDF51E726}"/>
              </a:ext>
            </a:extLst>
          </p:cNvPr>
          <p:cNvSpPr txBox="1"/>
          <p:nvPr/>
        </p:nvSpPr>
        <p:spPr>
          <a:xfrm>
            <a:off x="798342" y="220590"/>
            <a:ext cx="10311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</p:spTree>
    <p:extLst>
      <p:ext uri="{BB962C8B-B14F-4D97-AF65-F5344CB8AC3E}">
        <p14:creationId xmlns:p14="http://schemas.microsoft.com/office/powerpoint/2010/main" val="337816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C475C0-3048-482A-933F-6B9B3CC93785}"/>
              </a:ext>
            </a:extLst>
          </p:cNvPr>
          <p:cNvSpPr txBox="1"/>
          <p:nvPr/>
        </p:nvSpPr>
        <p:spPr>
          <a:xfrm>
            <a:off x="1477108" y="1636312"/>
            <a:ext cx="5711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B99423-A2DD-4DD4-A9FE-7DBE8B1AF992}"/>
              </a:ext>
            </a:extLst>
          </p:cNvPr>
          <p:cNvGrpSpPr/>
          <p:nvPr/>
        </p:nvGrpSpPr>
        <p:grpSpPr>
          <a:xfrm>
            <a:off x="1477108" y="2176285"/>
            <a:ext cx="8385026" cy="2448187"/>
            <a:chOff x="1589650" y="1736699"/>
            <a:chExt cx="8385026" cy="244818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951E073-7EB3-4276-8845-0A38E5320133}"/>
                </a:ext>
              </a:extLst>
            </p:cNvPr>
            <p:cNvSpPr txBox="1"/>
            <p:nvPr/>
          </p:nvSpPr>
          <p:spPr>
            <a:xfrm>
              <a:off x="1589650" y="1736699"/>
              <a:ext cx="58521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শিক্ষাক্ষেত্রে নারী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বদান বলতে পারবে;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F7C5C2-E374-4179-928E-E898CE6CCD4F}"/>
                </a:ext>
              </a:extLst>
            </p:cNvPr>
            <p:cNvSpPr/>
            <p:nvPr/>
          </p:nvSpPr>
          <p:spPr>
            <a:xfrm>
              <a:off x="2053912" y="2878399"/>
              <a:ext cx="749435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 পরিবর্তনে নারীর ভূমিকা বর্ণনা করতে পারবে;</a:t>
              </a:r>
              <a:endParaRPr lang="en-US" sz="32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E68A589-D894-49A5-828A-7F01EC16EEED}"/>
                </a:ext>
              </a:extLst>
            </p:cNvPr>
            <p:cNvSpPr/>
            <p:nvPr/>
          </p:nvSpPr>
          <p:spPr>
            <a:xfrm>
              <a:off x="2465889" y="3230779"/>
              <a:ext cx="7508787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৩।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ত্ম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-কর্মসংস্থাপনে নারীর ভূমিকা ব্যাখ্যা করতে পারবে।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90B9123-C361-4D8B-BB05-AF6DB54E4E32}"/>
              </a:ext>
            </a:extLst>
          </p:cNvPr>
          <p:cNvSpPr txBox="1"/>
          <p:nvPr/>
        </p:nvSpPr>
        <p:spPr>
          <a:xfrm>
            <a:off x="4434839" y="373064"/>
            <a:ext cx="256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8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486CF6-38D3-496E-8CF9-2C393491A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0" y="1102556"/>
            <a:ext cx="5505449" cy="42290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159599-FD70-4CC7-9F12-54400894B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20" y="1114081"/>
            <a:ext cx="5385730" cy="42175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04B05C-80F1-4B5C-80B6-1D2B01E6E20B}"/>
              </a:ext>
            </a:extLst>
          </p:cNvPr>
          <p:cNvSpPr txBox="1"/>
          <p:nvPr/>
        </p:nvSpPr>
        <p:spPr>
          <a:xfrm>
            <a:off x="2711547" y="220059"/>
            <a:ext cx="6006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পরিবর্তনে নারীর ভূমিকা  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4B91F2-FB35-4BE5-935D-DA5061294DB3}"/>
              </a:ext>
            </a:extLst>
          </p:cNvPr>
          <p:cNvSpPr txBox="1"/>
          <p:nvPr/>
        </p:nvSpPr>
        <p:spPr>
          <a:xfrm>
            <a:off x="11430000" y="5676260"/>
            <a:ext cx="11174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শিল্পের ক্রমোন্নতি নারীর সামাজিক জীবন ও মর্যাদা ক্ষেত্রকে প্রভূত পরিবর্তন সাধন করেছে।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29B3F7-1E54-4C0A-8EF9-E401DD2FB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6" y="1114081"/>
            <a:ext cx="5453743" cy="42291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99BC30-327E-4D1D-8AF5-AE815DCEB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20" y="1114081"/>
            <a:ext cx="5337807" cy="422909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7576F12-DD2F-498E-A2B3-81BEC17B8209}"/>
              </a:ext>
            </a:extLst>
          </p:cNvPr>
          <p:cNvGrpSpPr/>
          <p:nvPr/>
        </p:nvGrpSpPr>
        <p:grpSpPr>
          <a:xfrm>
            <a:off x="11430000" y="5645482"/>
            <a:ext cx="15838895" cy="615553"/>
            <a:chOff x="-1537715" y="9858759"/>
            <a:chExt cx="15838895" cy="61555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F4085B-E82F-4F99-B174-20CA7EEFA2DC}"/>
                </a:ext>
              </a:extLst>
            </p:cNvPr>
            <p:cNvSpPr txBox="1"/>
            <p:nvPr/>
          </p:nvSpPr>
          <p:spPr>
            <a:xfrm>
              <a:off x="-1537715" y="9889537"/>
              <a:ext cx="94956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শিক্ষাক্ষেত্রে নারী আগের তুলনায় অনেক অগ্রসর।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3B377C-5D0C-4979-A62B-D254C9BA5429}"/>
                </a:ext>
              </a:extLst>
            </p:cNvPr>
            <p:cNvSpPr txBox="1"/>
            <p:nvPr/>
          </p:nvSpPr>
          <p:spPr>
            <a:xfrm>
              <a:off x="4256848" y="9858759"/>
              <a:ext cx="100443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নারীরা এখন প্রাথমিক বিদ্যালয় বা মাধ্যমিক বিদ্যালয়ের গন্ডিতে আবদ্ধ নয়।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077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1.99389 0.01042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94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7 -0.01945 L -2.40973 0.01875 " pathEditMode="relative" rAng="0" ptsTypes="AA">
                                      <p:cBhvr>
                                        <p:cTn id="37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50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AF783A-67A3-4AE9-B963-4BEE05D066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" b="3715"/>
          <a:stretch/>
        </p:blipFill>
        <p:spPr>
          <a:xfrm>
            <a:off x="5930152" y="1230407"/>
            <a:ext cx="5254112" cy="41551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9138AC-DA26-42B6-B64E-A76D223E0F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6" y="1230407"/>
            <a:ext cx="5454695" cy="41551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233056-3C4D-41C5-A7F4-F7E3F879B3E7}"/>
              </a:ext>
            </a:extLst>
          </p:cNvPr>
          <p:cNvSpPr txBox="1"/>
          <p:nvPr/>
        </p:nvSpPr>
        <p:spPr>
          <a:xfrm>
            <a:off x="2926699" y="336075"/>
            <a:ext cx="6006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পরিবর্তনে নারীর ভূমিকা  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32C89D-AFF7-4D15-82D5-2B4AFE2BA9D9}"/>
              </a:ext>
            </a:extLst>
          </p:cNvPr>
          <p:cNvSpPr txBox="1"/>
          <p:nvPr/>
        </p:nvSpPr>
        <p:spPr>
          <a:xfrm>
            <a:off x="11430000" y="5586507"/>
            <a:ext cx="17804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নারীরা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 জন্য মেডিকেল কলেজ,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বিশ্ববিদ্যালয়,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প্রকৌশল বিশ্ববিদ্যালয় ও ইসলামি বিশ্ববিদ্যালয়সহ বিভিন্ন প্রতিষ্ঠানে পড়াশোনা করছে।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74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-2.56208 0.00046 " pathEditMode="relative" rAng="0" ptsTypes="AA">
                                      <p:cBhvr>
                                        <p:cTn id="13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1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DBD112-F68A-46F7-9BBC-3A7F349E2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13" y="968836"/>
            <a:ext cx="5741567" cy="42947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FB302D-7198-43AA-8501-6E478DA54DEA}"/>
              </a:ext>
            </a:extLst>
          </p:cNvPr>
          <p:cNvSpPr txBox="1"/>
          <p:nvPr/>
        </p:nvSpPr>
        <p:spPr>
          <a:xfrm>
            <a:off x="3964574" y="172115"/>
            <a:ext cx="3500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9175F7-39E8-4DEF-B952-32C9F14FF479}"/>
              </a:ext>
            </a:extLst>
          </p:cNvPr>
          <p:cNvSpPr txBox="1"/>
          <p:nvPr/>
        </p:nvSpPr>
        <p:spPr>
          <a:xfrm>
            <a:off x="2947562" y="5529247"/>
            <a:ext cx="6819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 নারীর অবদান গুলো লেখ।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9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0D100C-5152-40BD-898F-4F895297D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75" y="291581"/>
            <a:ext cx="7893424" cy="484806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EED3AB-E8C7-48D9-843E-6CA56FE7B3EC}"/>
              </a:ext>
            </a:extLst>
          </p:cNvPr>
          <p:cNvSpPr txBox="1"/>
          <p:nvPr/>
        </p:nvSpPr>
        <p:spPr>
          <a:xfrm>
            <a:off x="140678" y="5552897"/>
            <a:ext cx="1128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 বিশ্ব নারী সন্মেলন,বেইজিং ১৯৯৫ এ বাংলাদেশ প্রনীত প্রতিবেদনে নারী শিক্ষার হার শতকরা ২৩।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8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343</Words>
  <Application>Microsoft Office PowerPoint</Application>
  <PresentationFormat>Custom</PresentationFormat>
  <Paragraphs>61</Paragraphs>
  <Slides>18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 Akter</dc:creator>
  <cp:lastModifiedBy>Salma Akter</cp:lastModifiedBy>
  <cp:revision>10</cp:revision>
  <dcterms:created xsi:type="dcterms:W3CDTF">2020-01-09T04:44:05Z</dcterms:created>
  <dcterms:modified xsi:type="dcterms:W3CDTF">2020-01-25T05:41:37Z</dcterms:modified>
</cp:coreProperties>
</file>