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4" r:id="rId10"/>
    <p:sldId id="264" r:id="rId11"/>
    <p:sldId id="265" r:id="rId12"/>
    <p:sldId id="275" r:id="rId13"/>
    <p:sldId id="267" r:id="rId14"/>
    <p:sldId id="268" r:id="rId15"/>
    <p:sldId id="266" r:id="rId16"/>
    <p:sldId id="276" r:id="rId17"/>
    <p:sldId id="269" r:id="rId18"/>
    <p:sldId id="273" r:id="rId19"/>
    <p:sldId id="277" r:id="rId20"/>
    <p:sldId id="278" r:id="rId21"/>
    <p:sldId id="279" r:id="rId22"/>
  </p:sldIdLst>
  <p:sldSz cx="100584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8" d="100"/>
          <a:sy n="68" d="100"/>
        </p:scale>
        <p:origin x="12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197187"/>
            <a:ext cx="8549640" cy="2546773"/>
          </a:xfrm>
        </p:spPr>
        <p:txBody>
          <a:bodyPr anchor="b"/>
          <a:lstStyle>
            <a:lvl1pPr algn="ctr">
              <a:defRPr sz="6400"/>
            </a:lvl1pPr>
          </a:lstStyle>
          <a:p>
            <a:r>
              <a:rPr lang="en-US"/>
              <a:t>Click to edit Master title style</a:t>
            </a:r>
            <a:endParaRPr lang="en-US" dirty="0"/>
          </a:p>
        </p:txBody>
      </p:sp>
      <p:sp>
        <p:nvSpPr>
          <p:cNvPr id="3" name="Subtitle 2"/>
          <p:cNvSpPr>
            <a:spLocks noGrp="1"/>
          </p:cNvSpPr>
          <p:nvPr>
            <p:ph type="subTitle" idx="1"/>
          </p:nvPr>
        </p:nvSpPr>
        <p:spPr>
          <a:xfrm>
            <a:off x="1257300" y="3842174"/>
            <a:ext cx="75438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E2BF5D-1FFC-4A3D-8911-BEB74AF545B6}"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5B5C2-6C48-4E50-8B75-B2C6A860EEEB}" type="slidenum">
              <a:rPr lang="en-US" smtClean="0"/>
              <a:t>‹#›</a:t>
            </a:fld>
            <a:endParaRPr lang="en-US"/>
          </a:p>
        </p:txBody>
      </p:sp>
    </p:spTree>
    <p:extLst>
      <p:ext uri="{BB962C8B-B14F-4D97-AF65-F5344CB8AC3E}">
        <p14:creationId xmlns:p14="http://schemas.microsoft.com/office/powerpoint/2010/main" val="188074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2BF5D-1FFC-4A3D-8911-BEB74AF545B6}"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5B5C2-6C48-4E50-8B75-B2C6A860EEEB}" type="slidenum">
              <a:rPr lang="en-US" smtClean="0"/>
              <a:t>‹#›</a:t>
            </a:fld>
            <a:endParaRPr lang="en-US"/>
          </a:p>
        </p:txBody>
      </p:sp>
    </p:spTree>
    <p:extLst>
      <p:ext uri="{BB962C8B-B14F-4D97-AF65-F5344CB8AC3E}">
        <p14:creationId xmlns:p14="http://schemas.microsoft.com/office/powerpoint/2010/main" val="3613356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389467"/>
            <a:ext cx="2168843"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389467"/>
            <a:ext cx="6380798"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2BF5D-1FFC-4A3D-8911-BEB74AF545B6}"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5B5C2-6C48-4E50-8B75-B2C6A860EEEB}" type="slidenum">
              <a:rPr lang="en-US" smtClean="0"/>
              <a:t>‹#›</a:t>
            </a:fld>
            <a:endParaRPr lang="en-US"/>
          </a:p>
        </p:txBody>
      </p:sp>
    </p:spTree>
    <p:extLst>
      <p:ext uri="{BB962C8B-B14F-4D97-AF65-F5344CB8AC3E}">
        <p14:creationId xmlns:p14="http://schemas.microsoft.com/office/powerpoint/2010/main" val="98376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2BF5D-1FFC-4A3D-8911-BEB74AF545B6}"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5B5C2-6C48-4E50-8B75-B2C6A860EEEB}" type="slidenum">
              <a:rPr lang="en-US" smtClean="0"/>
              <a:t>‹#›</a:t>
            </a:fld>
            <a:endParaRPr lang="en-US"/>
          </a:p>
        </p:txBody>
      </p:sp>
    </p:spTree>
    <p:extLst>
      <p:ext uri="{BB962C8B-B14F-4D97-AF65-F5344CB8AC3E}">
        <p14:creationId xmlns:p14="http://schemas.microsoft.com/office/powerpoint/2010/main" val="65826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823722"/>
            <a:ext cx="8675370" cy="3042919"/>
          </a:xfrm>
        </p:spPr>
        <p:txBody>
          <a:bodyPr anchor="b"/>
          <a:lstStyle>
            <a:lvl1pPr>
              <a:defRPr sz="6400"/>
            </a:lvl1pPr>
          </a:lstStyle>
          <a:p>
            <a:r>
              <a:rPr lang="en-US"/>
              <a:t>Click to edit Master title style</a:t>
            </a:r>
            <a:endParaRPr lang="en-US" dirty="0"/>
          </a:p>
        </p:txBody>
      </p:sp>
      <p:sp>
        <p:nvSpPr>
          <p:cNvPr id="3" name="Text Placeholder 2"/>
          <p:cNvSpPr>
            <a:spLocks noGrp="1"/>
          </p:cNvSpPr>
          <p:nvPr>
            <p:ph type="body" idx="1"/>
          </p:nvPr>
        </p:nvSpPr>
        <p:spPr>
          <a:xfrm>
            <a:off x="686277" y="4895429"/>
            <a:ext cx="8675370" cy="1600199"/>
          </a:xfrm>
        </p:spPr>
        <p:txBody>
          <a:bodyPr/>
          <a:lstStyle>
            <a:lvl1pPr marL="0" indent="0">
              <a:buNone/>
              <a:defRPr sz="2560">
                <a:solidFill>
                  <a:schemeClr val="tx1"/>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E2BF5D-1FFC-4A3D-8911-BEB74AF545B6}"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5B5C2-6C48-4E50-8B75-B2C6A860EEEB}" type="slidenum">
              <a:rPr lang="en-US" smtClean="0"/>
              <a:t>‹#›</a:t>
            </a:fld>
            <a:endParaRPr lang="en-US"/>
          </a:p>
        </p:txBody>
      </p:sp>
    </p:spTree>
    <p:extLst>
      <p:ext uri="{BB962C8B-B14F-4D97-AF65-F5344CB8AC3E}">
        <p14:creationId xmlns:p14="http://schemas.microsoft.com/office/powerpoint/2010/main" val="141924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E2BF5D-1FFC-4A3D-8911-BEB74AF545B6}"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5B5C2-6C48-4E50-8B75-B2C6A860EEEB}" type="slidenum">
              <a:rPr lang="en-US" smtClean="0"/>
              <a:t>‹#›</a:t>
            </a:fld>
            <a:endParaRPr lang="en-US"/>
          </a:p>
        </p:txBody>
      </p:sp>
    </p:spTree>
    <p:extLst>
      <p:ext uri="{BB962C8B-B14F-4D97-AF65-F5344CB8AC3E}">
        <p14:creationId xmlns:p14="http://schemas.microsoft.com/office/powerpoint/2010/main" val="423272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389468"/>
            <a:ext cx="867537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793241"/>
            <a:ext cx="4255174"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692826" y="2672080"/>
            <a:ext cx="425517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793241"/>
            <a:ext cx="4276130"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5092066" y="2672080"/>
            <a:ext cx="42761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E2BF5D-1FFC-4A3D-8911-BEB74AF545B6}" type="datetimeFigureOut">
              <a:rPr lang="en-US" smtClean="0"/>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5B5C2-6C48-4E50-8B75-B2C6A860EEEB}" type="slidenum">
              <a:rPr lang="en-US" smtClean="0"/>
              <a:t>‹#›</a:t>
            </a:fld>
            <a:endParaRPr lang="en-US"/>
          </a:p>
        </p:txBody>
      </p:sp>
    </p:spTree>
    <p:extLst>
      <p:ext uri="{BB962C8B-B14F-4D97-AF65-F5344CB8AC3E}">
        <p14:creationId xmlns:p14="http://schemas.microsoft.com/office/powerpoint/2010/main" val="404389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E2BF5D-1FFC-4A3D-8911-BEB74AF545B6}" type="datetimeFigureOut">
              <a:rPr lang="en-US" smtClean="0"/>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5B5C2-6C48-4E50-8B75-B2C6A860EEEB}" type="slidenum">
              <a:rPr lang="en-US" smtClean="0"/>
              <a:t>‹#›</a:t>
            </a:fld>
            <a:endParaRPr lang="en-US"/>
          </a:p>
        </p:txBody>
      </p:sp>
    </p:spTree>
    <p:extLst>
      <p:ext uri="{BB962C8B-B14F-4D97-AF65-F5344CB8AC3E}">
        <p14:creationId xmlns:p14="http://schemas.microsoft.com/office/powerpoint/2010/main" val="286373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2BF5D-1FFC-4A3D-8911-BEB74AF545B6}" type="datetimeFigureOut">
              <a:rPr lang="en-US" smtClean="0"/>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5B5C2-6C48-4E50-8B75-B2C6A860EEEB}" type="slidenum">
              <a:rPr lang="en-US" smtClean="0"/>
              <a:t>‹#›</a:t>
            </a:fld>
            <a:endParaRPr lang="en-US"/>
          </a:p>
        </p:txBody>
      </p:sp>
    </p:spTree>
    <p:extLst>
      <p:ext uri="{BB962C8B-B14F-4D97-AF65-F5344CB8AC3E}">
        <p14:creationId xmlns:p14="http://schemas.microsoft.com/office/powerpoint/2010/main" val="3974627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3413"/>
            </a:lvl1pPr>
          </a:lstStyle>
          <a:p>
            <a:r>
              <a:rPr lang="en-US"/>
              <a:t>Click to edit Master title style</a:t>
            </a:r>
            <a:endParaRPr lang="en-US" dirty="0"/>
          </a:p>
        </p:txBody>
      </p:sp>
      <p:sp>
        <p:nvSpPr>
          <p:cNvPr id="3" name="Content Placeholder 2"/>
          <p:cNvSpPr>
            <a:spLocks noGrp="1"/>
          </p:cNvSpPr>
          <p:nvPr>
            <p:ph idx="1"/>
          </p:nvPr>
        </p:nvSpPr>
        <p:spPr>
          <a:xfrm>
            <a:off x="4276130" y="1053255"/>
            <a:ext cx="5092065"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8AE2BF5D-1FFC-4A3D-8911-BEB74AF545B6}"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5B5C2-6C48-4E50-8B75-B2C6A860EEEB}" type="slidenum">
              <a:rPr lang="en-US" smtClean="0"/>
              <a:t>‹#›</a:t>
            </a:fld>
            <a:endParaRPr lang="en-US"/>
          </a:p>
        </p:txBody>
      </p:sp>
    </p:spTree>
    <p:extLst>
      <p:ext uri="{BB962C8B-B14F-4D97-AF65-F5344CB8AC3E}">
        <p14:creationId xmlns:p14="http://schemas.microsoft.com/office/powerpoint/2010/main" val="276717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3413"/>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053255"/>
            <a:ext cx="5092065" cy="5198533"/>
          </a:xfrm>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8AE2BF5D-1FFC-4A3D-8911-BEB74AF545B6}"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5B5C2-6C48-4E50-8B75-B2C6A860EEEB}" type="slidenum">
              <a:rPr lang="en-US" smtClean="0"/>
              <a:t>‹#›</a:t>
            </a:fld>
            <a:endParaRPr lang="en-US"/>
          </a:p>
        </p:txBody>
      </p:sp>
    </p:spTree>
    <p:extLst>
      <p:ext uri="{BB962C8B-B14F-4D97-AF65-F5344CB8AC3E}">
        <p14:creationId xmlns:p14="http://schemas.microsoft.com/office/powerpoint/2010/main" val="184585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389468"/>
            <a:ext cx="867537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1947333"/>
            <a:ext cx="867537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6780108"/>
            <a:ext cx="2263140" cy="389467"/>
          </a:xfrm>
          <a:prstGeom prst="rect">
            <a:avLst/>
          </a:prstGeom>
        </p:spPr>
        <p:txBody>
          <a:bodyPr vert="horz" lIns="91440" tIns="45720" rIns="91440" bIns="45720" rtlCol="0" anchor="ctr"/>
          <a:lstStyle>
            <a:lvl1pPr algn="l">
              <a:defRPr sz="1280">
                <a:solidFill>
                  <a:schemeClr val="tx1">
                    <a:tint val="75000"/>
                  </a:schemeClr>
                </a:solidFill>
              </a:defRPr>
            </a:lvl1pPr>
          </a:lstStyle>
          <a:p>
            <a:fld id="{8AE2BF5D-1FFC-4A3D-8911-BEB74AF545B6}" type="datetimeFigureOut">
              <a:rPr lang="en-US" smtClean="0"/>
              <a:t>1/11/2020</a:t>
            </a:fld>
            <a:endParaRPr lang="en-US"/>
          </a:p>
        </p:txBody>
      </p:sp>
      <p:sp>
        <p:nvSpPr>
          <p:cNvPr id="5" name="Footer Placeholder 4"/>
          <p:cNvSpPr>
            <a:spLocks noGrp="1"/>
          </p:cNvSpPr>
          <p:nvPr>
            <p:ph type="ftr" sz="quarter" idx="3"/>
          </p:nvPr>
        </p:nvSpPr>
        <p:spPr>
          <a:xfrm>
            <a:off x="3331845" y="6780108"/>
            <a:ext cx="3394710"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6780108"/>
            <a:ext cx="2263140"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55A5B5C2-6C48-4E50-8B75-B2C6A860EEEB}" type="slidenum">
              <a:rPr lang="en-US" smtClean="0"/>
              <a:t>‹#›</a:t>
            </a:fld>
            <a:endParaRPr lang="en-US"/>
          </a:p>
        </p:txBody>
      </p:sp>
    </p:spTree>
    <p:extLst>
      <p:ext uri="{BB962C8B-B14F-4D97-AF65-F5344CB8AC3E}">
        <p14:creationId xmlns:p14="http://schemas.microsoft.com/office/powerpoint/2010/main" val="2099849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F99DC82-92ED-4D60-B0D7-BE23FDF7E957}"/>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6C5CA182-3F19-4B9D-B9CB-242AEC9DDAA2}"/>
              </a:ext>
            </a:extLst>
          </p:cNvPr>
          <p:cNvSpPr txBox="1"/>
          <p:nvPr/>
        </p:nvSpPr>
        <p:spPr>
          <a:xfrm>
            <a:off x="635084" y="429369"/>
            <a:ext cx="8867866" cy="5815949"/>
          </a:xfrm>
          <a:prstGeom prst="rect">
            <a:avLst/>
          </a:prstGeom>
          <a:noFill/>
        </p:spPr>
        <p:txBody>
          <a:bodyPr wrap="square" rtlCol="0">
            <a:prstTxWarp prst="textArchUpPour">
              <a:avLst>
                <a:gd name="adj1" fmla="val 10799999"/>
                <a:gd name="adj2" fmla="val 43724"/>
              </a:avLst>
            </a:prstTxWarp>
            <a:spAutoFit/>
          </a:bodyPr>
          <a:lstStyle/>
          <a:p>
            <a:pPr algn="ctr"/>
            <a:r>
              <a:rPr lang="en-US" sz="6600" b="1" dirty="0">
                <a:ln>
                  <a:solidFill>
                    <a:srgbClr val="C0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আজকের</a:t>
            </a:r>
            <a:r>
              <a:rPr lang="en-US" sz="6600"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ক্লাসে</a:t>
            </a:r>
            <a:r>
              <a:rPr lang="en-US" sz="6600"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সবাইকে</a:t>
            </a:r>
            <a:r>
              <a:rPr lang="en-US" sz="6600"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শুভেচ্ছা</a:t>
            </a:r>
            <a:endParaRPr lang="en-US" sz="6600"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endParaRPr>
          </a:p>
        </p:txBody>
      </p:sp>
      <p:pic>
        <p:nvPicPr>
          <p:cNvPr id="17" name="Picture 16">
            <a:extLst>
              <a:ext uri="{FF2B5EF4-FFF2-40B4-BE49-F238E27FC236}">
                <a16:creationId xmlns:a16="http://schemas.microsoft.com/office/drawing/2014/main" id="{04E81FEC-8EDC-4ECC-AA6C-25583A662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8730" y="2331464"/>
            <a:ext cx="2781352" cy="3576903"/>
          </a:xfrm>
          <a:prstGeom prst="rect">
            <a:avLst/>
          </a:prstGeom>
        </p:spPr>
      </p:pic>
    </p:spTree>
    <p:extLst>
      <p:ext uri="{BB962C8B-B14F-4D97-AF65-F5344CB8AC3E}">
        <p14:creationId xmlns:p14="http://schemas.microsoft.com/office/powerpoint/2010/main" val="402938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1+#ppt_w/2"/>
                                          </p:val>
                                        </p:tav>
                                        <p:tav tm="100000">
                                          <p:val>
                                            <p:strVal val="#ppt_x"/>
                                          </p:val>
                                        </p:tav>
                                      </p:tavLst>
                                    </p:anim>
                                    <p:anim calcmode="lin" valueType="num">
                                      <p:cBhvr additive="base">
                                        <p:cTn id="8"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2157C29-18CF-48EB-B7E7-A8E0FB633DBF}"/>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66234EC1-35B0-4505-9D1D-AAF9E171F3F9}"/>
              </a:ext>
            </a:extLst>
          </p:cNvPr>
          <p:cNvSpPr/>
          <p:nvPr/>
        </p:nvSpPr>
        <p:spPr>
          <a:xfrm>
            <a:off x="105507" y="4999988"/>
            <a:ext cx="9551963" cy="1815882"/>
          </a:xfrm>
          <a:prstGeom prst="rect">
            <a:avLst/>
          </a:prstGeom>
        </p:spPr>
        <p:txBody>
          <a:bodyPr wrap="square">
            <a:spAutoFit/>
          </a:bodyPr>
          <a:lstStyle/>
          <a:p>
            <a:pPr marL="457200" indent="-457200" algn="ctr">
              <a:buFont typeface="Wingdings" panose="05000000000000000000" pitchFamily="2" charset="2"/>
              <a:buChar char="v"/>
            </a:pPr>
            <a:r>
              <a:rPr lang="as-IN" sz="2800" dirty="0">
                <a:latin typeface="NikoshBAN" panose="02000000000000000000" pitchFamily="2" charset="0"/>
                <a:cs typeface="NikoshBAN" panose="02000000000000000000" pitchFamily="2" charset="0"/>
              </a:rPr>
              <a:t>মিষ্টি কুমড়া চাষের জন্য </a:t>
            </a:r>
            <a:r>
              <a:rPr lang="en-US" sz="2800" dirty="0">
                <a:latin typeface="NikoshBAN" panose="02000000000000000000" pitchFamily="2" charset="0"/>
                <a:cs typeface="NikoshBAN" panose="02000000000000000000" pitchFamily="2" charset="0"/>
              </a:rPr>
              <a:t>৩-৪ </a:t>
            </a:r>
            <a:r>
              <a:rPr lang="en-US" sz="2800" dirty="0" err="1">
                <a:latin typeface="NikoshBAN" panose="02000000000000000000" pitchFamily="2" charset="0"/>
                <a:cs typeface="NikoshBAN" panose="02000000000000000000" pitchFamily="2" charset="0"/>
              </a:rPr>
              <a:t>মিটার</a:t>
            </a:r>
            <a:r>
              <a:rPr lang="en-US" sz="2800" dirty="0">
                <a:latin typeface="NikoshBAN" panose="02000000000000000000" pitchFamily="2" charset="0"/>
                <a:cs typeface="NikoshBAN" panose="02000000000000000000" pitchFamily="2" charset="0"/>
              </a:rPr>
              <a:t> দূরত্বে৮০-১০০ </a:t>
            </a:r>
            <a:r>
              <a:rPr lang="en-US" sz="2800" dirty="0" err="1">
                <a:latin typeface="NikoshBAN" panose="02000000000000000000" pitchFamily="2" charset="0"/>
                <a:cs typeface="NikoshBAN" panose="02000000000000000000" pitchFamily="2" charset="0"/>
              </a:rPr>
              <a:t>ঘন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আকারের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গত</a:t>
            </a:r>
            <a:r>
              <a:rPr lang="en-US" sz="2800" dirty="0">
                <a:latin typeface="SutonnyMJ" pitchFamily="2" charset="0"/>
                <a:cs typeface="SutonnyMJ" pitchFamily="2" charset="0"/>
              </a:rPr>
              <a:t>©</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হবে</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দূরত্বে প্রতি মাদায় ৪-৫ টি বীজ / চারা বোনা বা রোপন করা উচিত। চারা রোপনের ক্ষেত্রে বীজ গজানোর পর ১৫-১৬ দিন বয়সের চারা মূল জমিতে লাগানোর উত্তম।</a:t>
            </a:r>
            <a:endParaRPr lang="en-US" sz="2800" dirty="0">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09462246-DC04-4A76-9AE2-0F6B8C5FB8A3}"/>
              </a:ext>
            </a:extLst>
          </p:cNvPr>
          <p:cNvSpPr/>
          <p:nvPr/>
        </p:nvSpPr>
        <p:spPr>
          <a:xfrm>
            <a:off x="3270739" y="279568"/>
            <a:ext cx="3516923" cy="646331"/>
          </a:xfrm>
          <a:prstGeom prst="rect">
            <a:avLst/>
          </a:prstGeom>
          <a:solidFill>
            <a:schemeClr val="accent2">
              <a:lumMod val="60000"/>
              <a:lumOff val="40000"/>
            </a:schemeClr>
          </a:solidFill>
          <a:ln w="38100">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as-IN" sz="3600" dirty="0">
                <a:latin typeface="NikoshBAN" panose="02000000000000000000" pitchFamily="2" charset="0"/>
                <a:cs typeface="NikoshBAN" panose="02000000000000000000" pitchFamily="2" charset="0"/>
              </a:rPr>
              <a:t>মাদা তৈরী</a:t>
            </a:r>
            <a:r>
              <a:rPr lang="en-US" sz="3600" dirty="0">
                <a:latin typeface="NikoshBAN" panose="02000000000000000000" pitchFamily="2" charset="0"/>
                <a:cs typeface="NikoshBAN" panose="02000000000000000000" pitchFamily="2" charset="0"/>
              </a:rPr>
              <a:t> ও ব</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জ </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প</a:t>
            </a:r>
            <a:r>
              <a:rPr lang="as-IN" sz="3600" dirty="0">
                <a:latin typeface="NikoshBAN" panose="02000000000000000000" pitchFamily="2" charset="0"/>
                <a:cs typeface="NikoshBAN" panose="02000000000000000000" pitchFamily="2" charset="0"/>
              </a:rPr>
              <a:t>ন </a:t>
            </a:r>
            <a:endParaRPr lang="en-US" sz="36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F3EE1A06-4422-40B8-9746-164E062F8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318" y="1282083"/>
            <a:ext cx="3379763" cy="2435822"/>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Rounded Corners 7">
            <a:extLst>
              <a:ext uri="{FF2B5EF4-FFF2-40B4-BE49-F238E27FC236}">
                <a16:creationId xmlns:a16="http://schemas.microsoft.com/office/drawing/2014/main" id="{AD1DE7BA-448F-40E3-90F5-A00EDE17737C}"/>
              </a:ext>
            </a:extLst>
          </p:cNvPr>
          <p:cNvSpPr/>
          <p:nvPr/>
        </p:nvSpPr>
        <p:spPr>
          <a:xfrm>
            <a:off x="4380327" y="3911524"/>
            <a:ext cx="1434905" cy="350688"/>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800" b="1">
                <a:solidFill>
                  <a:sysClr val="windowText" lastClr="000000"/>
                </a:solidFill>
                <a:latin typeface="NikoshBAN" panose="02000000000000000000" pitchFamily="2" charset="0"/>
                <a:cs typeface="NikoshBAN" panose="02000000000000000000" pitchFamily="2" charset="0"/>
              </a:rPr>
              <a:t>মাদা তৈরী</a:t>
            </a:r>
            <a:endParaRPr lang="en-US" sz="2800" b="1">
              <a:solidFill>
                <a:sysClr val="windowText" lastClr="000000"/>
              </a:solidFill>
            </a:endParaRPr>
          </a:p>
        </p:txBody>
      </p:sp>
    </p:spTree>
    <p:extLst>
      <p:ext uri="{BB962C8B-B14F-4D97-AF65-F5344CB8AC3E}">
        <p14:creationId xmlns:p14="http://schemas.microsoft.com/office/powerpoint/2010/main" val="84270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9712441-7985-4347-B983-AC2F3C0D5F83}"/>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C84308FC-8AC7-46B1-98BD-A5E37F2F2D9C}"/>
              </a:ext>
            </a:extLst>
          </p:cNvPr>
          <p:cNvSpPr/>
          <p:nvPr/>
        </p:nvSpPr>
        <p:spPr>
          <a:xfrm>
            <a:off x="4013316" y="237365"/>
            <a:ext cx="2440092" cy="646331"/>
          </a:xfrm>
          <a:prstGeom prst="rect">
            <a:avLst/>
          </a:prstGeom>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as-IN" sz="3600" dirty="0">
                <a:latin typeface="NikoshBAN" panose="02000000000000000000" pitchFamily="2" charset="0"/>
                <a:cs typeface="NikoshBAN" panose="02000000000000000000" pitchFamily="2" charset="0"/>
              </a:rPr>
              <a:t>সার ব্যবস্থাপনাঃ</a:t>
            </a:r>
            <a:endParaRPr lang="en-US" sz="3600" dirty="0">
              <a:latin typeface="NikoshBAN" panose="02000000000000000000" pitchFamily="2" charset="0"/>
              <a:cs typeface="NikoshBAN" panose="02000000000000000000" pitchFamily="2" charset="0"/>
            </a:endParaRPr>
          </a:p>
        </p:txBody>
      </p:sp>
      <p:sp>
        <p:nvSpPr>
          <p:cNvPr id="5" name="Rectangle 1">
            <a:extLst>
              <a:ext uri="{FF2B5EF4-FFF2-40B4-BE49-F238E27FC236}">
                <a16:creationId xmlns:a16="http://schemas.microsoft.com/office/drawing/2014/main" id="{F6438E56-DB96-4559-9F42-9FB3E8C6781C}"/>
              </a:ext>
            </a:extLst>
          </p:cNvPr>
          <p:cNvSpPr>
            <a:spLocks noChangeArrowheads="1"/>
          </p:cNvSpPr>
          <p:nvPr/>
        </p:nvSpPr>
        <p:spPr bwMode="auto">
          <a:xfrm>
            <a:off x="692149" y="2702997"/>
            <a:ext cx="98659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p>
        </p:txBody>
      </p:sp>
      <p:graphicFrame>
        <p:nvGraphicFramePr>
          <p:cNvPr id="6" name="Table 3">
            <a:extLst>
              <a:ext uri="{FF2B5EF4-FFF2-40B4-BE49-F238E27FC236}">
                <a16:creationId xmlns:a16="http://schemas.microsoft.com/office/drawing/2014/main" id="{552BE718-692F-4722-B030-AF719810CE3D}"/>
              </a:ext>
            </a:extLst>
          </p:cNvPr>
          <p:cNvGraphicFramePr>
            <a:graphicFrameLocks noGrp="1"/>
          </p:cNvGraphicFramePr>
          <p:nvPr>
            <p:extLst>
              <p:ext uri="{D42A27DB-BD31-4B8C-83A1-F6EECF244321}">
                <p14:modId xmlns:p14="http://schemas.microsoft.com/office/powerpoint/2010/main" val="1712167046"/>
              </p:ext>
            </p:extLst>
          </p:nvPr>
        </p:nvGraphicFramePr>
        <p:xfrm>
          <a:off x="309488" y="986302"/>
          <a:ext cx="9439424" cy="4079240"/>
        </p:xfrm>
        <a:graphic>
          <a:graphicData uri="http://schemas.openxmlformats.org/drawingml/2006/table">
            <a:tbl>
              <a:tblPr firstRow="1" bandRow="1">
                <a:tableStyleId>{21E4AEA4-8DFA-4A89-87EB-49C32662AFE0}</a:tableStyleId>
              </a:tblPr>
              <a:tblGrid>
                <a:gridCol w="2359856">
                  <a:extLst>
                    <a:ext uri="{9D8B030D-6E8A-4147-A177-3AD203B41FA5}">
                      <a16:colId xmlns:a16="http://schemas.microsoft.com/office/drawing/2014/main" val="4291324058"/>
                    </a:ext>
                  </a:extLst>
                </a:gridCol>
                <a:gridCol w="2359856">
                  <a:extLst>
                    <a:ext uri="{9D8B030D-6E8A-4147-A177-3AD203B41FA5}">
                      <a16:colId xmlns:a16="http://schemas.microsoft.com/office/drawing/2014/main" val="448546173"/>
                    </a:ext>
                  </a:extLst>
                </a:gridCol>
                <a:gridCol w="2359856">
                  <a:extLst>
                    <a:ext uri="{9D8B030D-6E8A-4147-A177-3AD203B41FA5}">
                      <a16:colId xmlns:a16="http://schemas.microsoft.com/office/drawing/2014/main" val="531493716"/>
                    </a:ext>
                  </a:extLst>
                </a:gridCol>
                <a:gridCol w="2359856">
                  <a:extLst>
                    <a:ext uri="{9D8B030D-6E8A-4147-A177-3AD203B41FA5}">
                      <a16:colId xmlns:a16="http://schemas.microsoft.com/office/drawing/2014/main" val="3510585858"/>
                    </a:ext>
                  </a:extLst>
                </a:gridCol>
              </a:tblGrid>
              <a:tr h="370840">
                <a:tc rowSpan="2">
                  <a:txBody>
                    <a:bodyPr/>
                    <a:lstStyle/>
                    <a:p>
                      <a:pPr algn="ctr"/>
                      <a:r>
                        <a:rPr lang="as-IN" sz="2400" dirty="0">
                          <a:effectLst/>
                          <a:latin typeface="NikoshBAN" panose="02000000000000000000" pitchFamily="2" charset="0"/>
                          <a:cs typeface="NikoshBAN" panose="02000000000000000000" pitchFamily="2" charset="0"/>
                        </a:rPr>
                        <a:t>সারের নাম</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কম উর্বর</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মধ্যম উর্বর</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বেশি উর্বর</a:t>
                      </a:r>
                    </a:p>
                  </a:txBody>
                  <a:tcPr marL="0" marR="0" marT="0" marB="0">
                    <a:cell3D prstMaterial="dkEdge">
                      <a:bevel/>
                      <a:lightRig rig="flood" dir="t"/>
                    </a:cell3D>
                  </a:tcPr>
                </a:tc>
                <a:extLst>
                  <a:ext uri="{0D108BD9-81ED-4DB2-BD59-A6C34878D82A}">
                    <a16:rowId xmlns:a16="http://schemas.microsoft.com/office/drawing/2014/main" val="2454341108"/>
                  </a:ext>
                </a:extLst>
              </a:tr>
              <a:tr h="370840">
                <a:tc vMerge="1">
                  <a:txBody>
                    <a:bodyPr/>
                    <a:lstStyle/>
                    <a:p>
                      <a:endParaRPr lang="en-US"/>
                    </a:p>
                  </a:txBody>
                  <a:tcPr/>
                </a:tc>
                <a:tc gridSpan="3">
                  <a: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lang="as-IN" sz="2400" dirty="0">
                          <a:latin typeface="NikoshBAN" panose="02000000000000000000" pitchFamily="2" charset="0"/>
                          <a:cs typeface="NikoshBAN" panose="02000000000000000000" pitchFamily="2" charset="0"/>
                        </a:rPr>
                        <a:t>কেজি/ শতাংশ</a:t>
                      </a:r>
                    </a:p>
                  </a:txBody>
                  <a:tcPr marL="0" marR="0" marT="0" marB="0">
                    <a:cell3D prstMaterial="dkEdge">
                      <a:bevel/>
                      <a:lightRig rig="flood" dir="t"/>
                    </a:cell3D>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7466148"/>
                  </a:ext>
                </a:extLst>
              </a:tr>
              <a:tr h="370840">
                <a:tc>
                  <a:txBody>
                    <a:bodyPr/>
                    <a:lstStyle/>
                    <a:p>
                      <a:pPr algn="ctr"/>
                      <a:r>
                        <a:rPr lang="as-IN" sz="2400" dirty="0">
                          <a:effectLst/>
                          <a:latin typeface="NikoshBAN" panose="02000000000000000000" pitchFamily="2" charset="0"/>
                          <a:cs typeface="NikoshBAN" panose="02000000000000000000" pitchFamily="2" charset="0"/>
                        </a:rPr>
                        <a:t>পঁচাগোবর / কম্পোষ্ট</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৩২</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২৪</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১৬</a:t>
                      </a:r>
                    </a:p>
                  </a:txBody>
                  <a:tcPr marL="0" marR="0" marT="0" marB="0">
                    <a:cell3D prstMaterial="dkEdge">
                      <a:bevel/>
                      <a:lightRig rig="flood" dir="t"/>
                    </a:cell3D>
                  </a:tcPr>
                </a:tc>
                <a:extLst>
                  <a:ext uri="{0D108BD9-81ED-4DB2-BD59-A6C34878D82A}">
                    <a16:rowId xmlns:a16="http://schemas.microsoft.com/office/drawing/2014/main" val="2503220186"/>
                  </a:ext>
                </a:extLst>
              </a:tr>
              <a:tr h="370840">
                <a:tc>
                  <a:txBody>
                    <a:bodyPr/>
                    <a:lstStyle/>
                    <a:p>
                      <a:pPr algn="ctr"/>
                      <a:r>
                        <a:rPr lang="as-IN" sz="2400" dirty="0">
                          <a:effectLst/>
                          <a:latin typeface="NikoshBAN" panose="02000000000000000000" pitchFamily="2" charset="0"/>
                          <a:cs typeface="NikoshBAN" panose="02000000000000000000" pitchFamily="2" charset="0"/>
                        </a:rPr>
                        <a:t>ইউরিয়া</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০.৫২</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০.৪৪</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০.৩৬</a:t>
                      </a:r>
                    </a:p>
                  </a:txBody>
                  <a:tcPr marL="0" marR="0" marT="0" marB="0">
                    <a:cell3D prstMaterial="dkEdge">
                      <a:bevel/>
                      <a:lightRig rig="flood" dir="t"/>
                    </a:cell3D>
                  </a:tcPr>
                </a:tc>
                <a:extLst>
                  <a:ext uri="{0D108BD9-81ED-4DB2-BD59-A6C34878D82A}">
                    <a16:rowId xmlns:a16="http://schemas.microsoft.com/office/drawing/2014/main" val="732619302"/>
                  </a:ext>
                </a:extLst>
              </a:tr>
              <a:tr h="370840">
                <a:tc>
                  <a:txBody>
                    <a:bodyPr/>
                    <a:lstStyle/>
                    <a:p>
                      <a:pPr algn="ctr"/>
                      <a:r>
                        <a:rPr lang="as-IN" sz="2400" dirty="0">
                          <a:effectLst/>
                          <a:latin typeface="NikoshBAN" panose="02000000000000000000" pitchFamily="2" charset="0"/>
                          <a:cs typeface="NikoshBAN" panose="02000000000000000000" pitchFamily="2" charset="0"/>
                        </a:rPr>
                        <a:t>টিএসপি</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০.৮</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০.৭</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০.৬</a:t>
                      </a:r>
                    </a:p>
                  </a:txBody>
                  <a:tcPr marL="0" marR="0" marT="0" marB="0">
                    <a:cell3D prstMaterial="dkEdge">
                      <a:bevel/>
                      <a:lightRig rig="flood" dir="t"/>
                    </a:cell3D>
                  </a:tcPr>
                </a:tc>
                <a:extLst>
                  <a:ext uri="{0D108BD9-81ED-4DB2-BD59-A6C34878D82A}">
                    <a16:rowId xmlns:a16="http://schemas.microsoft.com/office/drawing/2014/main" val="2278672994"/>
                  </a:ext>
                </a:extLst>
              </a:tr>
              <a:tr h="370840">
                <a:tc>
                  <a:txBody>
                    <a:bodyPr/>
                    <a:lstStyle/>
                    <a:p>
                      <a:pPr algn="ctr"/>
                      <a:r>
                        <a:rPr lang="as-IN" sz="2400" dirty="0">
                          <a:effectLst/>
                          <a:latin typeface="NikoshBAN" panose="02000000000000000000" pitchFamily="2" charset="0"/>
                          <a:cs typeface="NikoshBAN" panose="02000000000000000000" pitchFamily="2" charset="0"/>
                        </a:rPr>
                        <a:t>এমওপি</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০.৬০</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০.৫২</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০.৪৪</a:t>
                      </a:r>
                    </a:p>
                  </a:txBody>
                  <a:tcPr marL="0" marR="0" marT="0" marB="0">
                    <a:cell3D prstMaterial="dkEdge">
                      <a:bevel/>
                      <a:lightRig rig="flood" dir="t"/>
                    </a:cell3D>
                  </a:tcPr>
                </a:tc>
                <a:extLst>
                  <a:ext uri="{0D108BD9-81ED-4DB2-BD59-A6C34878D82A}">
                    <a16:rowId xmlns:a16="http://schemas.microsoft.com/office/drawing/2014/main" val="2637081806"/>
                  </a:ext>
                </a:extLst>
              </a:tr>
              <a:tr h="370840">
                <a:tc>
                  <a:txBody>
                    <a:bodyPr/>
                    <a:lstStyle/>
                    <a:p>
                      <a:pPr algn="ctr"/>
                      <a:r>
                        <a:rPr lang="as-IN" sz="2400" dirty="0">
                          <a:effectLst/>
                          <a:latin typeface="NikoshBAN" panose="02000000000000000000" pitchFamily="2" charset="0"/>
                          <a:cs typeface="NikoshBAN" panose="02000000000000000000" pitchFamily="2" charset="0"/>
                        </a:rPr>
                        <a:t>জিপসাম</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০.৪৪</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০.৩২</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০.২৪</a:t>
                      </a:r>
                    </a:p>
                  </a:txBody>
                  <a:tcPr marL="0" marR="0" marT="0" marB="0">
                    <a:cell3D prstMaterial="dkEdge">
                      <a:bevel/>
                      <a:lightRig rig="flood" dir="t"/>
                    </a:cell3D>
                  </a:tcPr>
                </a:tc>
                <a:extLst>
                  <a:ext uri="{0D108BD9-81ED-4DB2-BD59-A6C34878D82A}">
                    <a16:rowId xmlns:a16="http://schemas.microsoft.com/office/drawing/2014/main" val="1587136549"/>
                  </a:ext>
                </a:extLst>
              </a:tr>
              <a:tr h="370840">
                <a:tc>
                  <a:txBody>
                    <a:bodyPr/>
                    <a:lstStyle/>
                    <a:p>
                      <a:pPr algn="ctr"/>
                      <a:r>
                        <a:rPr lang="as-IN" sz="2400" dirty="0">
                          <a:effectLst/>
                          <a:latin typeface="NikoshBAN" panose="02000000000000000000" pitchFamily="2" charset="0"/>
                          <a:cs typeface="NikoshBAN" panose="02000000000000000000" pitchFamily="2" charset="0"/>
                        </a:rPr>
                        <a:t>দস্তা</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০.০৫</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০.০৩</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০.০২</a:t>
                      </a:r>
                    </a:p>
                  </a:txBody>
                  <a:tcPr marL="0" marR="0" marT="0" marB="0">
                    <a:cell3D prstMaterial="dkEdge">
                      <a:bevel/>
                      <a:lightRig rig="flood" dir="t"/>
                    </a:cell3D>
                  </a:tcPr>
                </a:tc>
                <a:extLst>
                  <a:ext uri="{0D108BD9-81ED-4DB2-BD59-A6C34878D82A}">
                    <a16:rowId xmlns:a16="http://schemas.microsoft.com/office/drawing/2014/main" val="1450465603"/>
                  </a:ext>
                </a:extLst>
              </a:tr>
              <a:tr h="370840">
                <a:tc>
                  <a:txBody>
                    <a:bodyPr/>
                    <a:lstStyle/>
                    <a:p>
                      <a:pPr algn="ctr"/>
                      <a:r>
                        <a:rPr lang="as-IN" sz="2400" dirty="0">
                          <a:effectLst/>
                          <a:latin typeface="NikoshBAN" panose="02000000000000000000" pitchFamily="2" charset="0"/>
                          <a:cs typeface="NikoshBAN" panose="02000000000000000000" pitchFamily="2" charset="0"/>
                        </a:rPr>
                        <a:t>বোরিক এসিড</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০.০৪</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০.০৩</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০.০২</a:t>
                      </a:r>
                    </a:p>
                  </a:txBody>
                  <a:tcPr marL="0" marR="0" marT="0" marB="0">
                    <a:cell3D prstMaterial="dkEdge">
                      <a:bevel/>
                      <a:lightRig rig="flood" dir="t"/>
                    </a:cell3D>
                  </a:tcPr>
                </a:tc>
                <a:extLst>
                  <a:ext uri="{0D108BD9-81ED-4DB2-BD59-A6C34878D82A}">
                    <a16:rowId xmlns:a16="http://schemas.microsoft.com/office/drawing/2014/main" val="218420825"/>
                  </a:ext>
                </a:extLst>
              </a:tr>
              <a:tr h="370840">
                <a:tc>
                  <a:txBody>
                    <a:bodyPr/>
                    <a:lstStyle/>
                    <a:p>
                      <a:pPr algn="ctr"/>
                      <a:r>
                        <a:rPr lang="as-IN" sz="2400" dirty="0">
                          <a:effectLst/>
                          <a:latin typeface="NikoshBAN" panose="02000000000000000000" pitchFamily="2" charset="0"/>
                          <a:cs typeface="NikoshBAN" panose="02000000000000000000" pitchFamily="2" charset="0"/>
                        </a:rPr>
                        <a:t>ম্যাগনেশিয়াম</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০.২</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০.১</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০.০৮</a:t>
                      </a:r>
                    </a:p>
                  </a:txBody>
                  <a:tcPr marL="0" marR="0" marT="0" marB="0">
                    <a:cell3D prstMaterial="dkEdge">
                      <a:bevel/>
                      <a:lightRig rig="flood" dir="t"/>
                    </a:cell3D>
                  </a:tcPr>
                </a:tc>
                <a:extLst>
                  <a:ext uri="{0D108BD9-81ED-4DB2-BD59-A6C34878D82A}">
                    <a16:rowId xmlns:a16="http://schemas.microsoft.com/office/drawing/2014/main" val="3954582480"/>
                  </a:ext>
                </a:extLst>
              </a:tr>
              <a:tr h="370840">
                <a:tc>
                  <a:txBody>
                    <a:bodyPr/>
                    <a:lstStyle/>
                    <a:p>
                      <a:pPr algn="ctr"/>
                      <a:r>
                        <a:rPr lang="as-IN" sz="2400" dirty="0">
                          <a:effectLst/>
                          <a:latin typeface="NikoshBAN" panose="02000000000000000000" pitchFamily="2" charset="0"/>
                          <a:cs typeface="NikoshBAN" panose="02000000000000000000" pitchFamily="2" charset="0"/>
                        </a:rPr>
                        <a:t>খৈল </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২.০</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১.৬</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১.২</a:t>
                      </a:r>
                    </a:p>
                  </a:txBody>
                  <a:tcPr marL="0" marR="0" marT="0" marB="0">
                    <a:cell3D prstMaterial="dkEdge">
                      <a:bevel/>
                      <a:lightRig rig="flood" dir="t"/>
                    </a:cell3D>
                  </a:tcPr>
                </a:tc>
                <a:extLst>
                  <a:ext uri="{0D108BD9-81ED-4DB2-BD59-A6C34878D82A}">
                    <a16:rowId xmlns:a16="http://schemas.microsoft.com/office/drawing/2014/main" val="3343200985"/>
                  </a:ext>
                </a:extLst>
              </a:tr>
            </a:tbl>
          </a:graphicData>
        </a:graphic>
      </p:graphicFrame>
      <p:sp>
        <p:nvSpPr>
          <p:cNvPr id="7" name="Rectangle 6">
            <a:extLst>
              <a:ext uri="{FF2B5EF4-FFF2-40B4-BE49-F238E27FC236}">
                <a16:creationId xmlns:a16="http://schemas.microsoft.com/office/drawing/2014/main" id="{A75D29DF-8EC8-4D9A-809E-62C0F6D6A4BB}"/>
              </a:ext>
            </a:extLst>
          </p:cNvPr>
          <p:cNvSpPr/>
          <p:nvPr/>
        </p:nvSpPr>
        <p:spPr>
          <a:xfrm>
            <a:off x="232116" y="5205513"/>
            <a:ext cx="9594167" cy="1938992"/>
          </a:xfrm>
          <a:prstGeom prst="rect">
            <a:avLst/>
          </a:prstGeom>
        </p:spPr>
        <p:txBody>
          <a:bodyPr wrap="square">
            <a:spAutoFit/>
          </a:bodyPr>
          <a:lstStyle/>
          <a:p>
            <a:pPr marL="342900" indent="-342900" algn="ctr">
              <a:buFont typeface="Wingdings" panose="05000000000000000000" pitchFamily="2" charset="2"/>
              <a:buChar char="v"/>
            </a:pPr>
            <a:r>
              <a:rPr lang="as-IN" sz="2400" dirty="0">
                <a:solidFill>
                  <a:srgbClr val="FF0000"/>
                </a:solidFill>
                <a:latin typeface="NikoshBAN" panose="02000000000000000000" pitchFamily="2" charset="0"/>
                <a:cs typeface="NikoshBAN" panose="02000000000000000000" pitchFamily="2" charset="0"/>
              </a:rPr>
              <a:t>প্রয়োগ পদ্ধতিঃ </a:t>
            </a:r>
            <a:r>
              <a:rPr lang="as-IN" sz="2400" dirty="0">
                <a:latin typeface="NikoshBAN" panose="02000000000000000000" pitchFamily="2" charset="0"/>
                <a:cs typeface="NikoshBAN" panose="02000000000000000000" pitchFamily="2" charset="0"/>
              </a:rPr>
              <a:t>মূল জমি তৈরীর সময় জৈব সার, টিএসপি, দস্তা, ম্যাগনেসিয়াম ও বোরিক এসিডের অর্ধেক অংশ প্রয়োগ করতে হবে। বাকি অর্ধেক জৈব সার, টিএসপি, দস্তা, ম্যাগনেসিয়াম ও বোরিক এসিড মাদায় প্রয়োগ করতে হবে। ইউরিয়া ও এমওপি বা পটাশ সার সমান তিনভাগে ভাগ করে বীজ বপনের সময় প্রথম ভাগ, ১৫-২০ দিন পর দ্বিতীয় ভাগ এবং ৩৫-৪০ দিন পর তৃতীয়ভাগ প্রয়োগ করতে হবে।</a:t>
            </a:r>
          </a:p>
        </p:txBody>
      </p:sp>
    </p:spTree>
    <p:extLst>
      <p:ext uri="{BB962C8B-B14F-4D97-AF65-F5344CB8AC3E}">
        <p14:creationId xmlns:p14="http://schemas.microsoft.com/office/powerpoint/2010/main" val="166316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DF8442-C5E6-491C-BF0C-954086688A5E}"/>
              </a:ext>
            </a:extLst>
          </p:cNvPr>
          <p:cNvSpPr txBox="1"/>
          <p:nvPr/>
        </p:nvSpPr>
        <p:spPr>
          <a:xfrm>
            <a:off x="4137859" y="562253"/>
            <a:ext cx="2116512"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3600" b="1" dirty="0">
                <a:ln>
                  <a:solidFill>
                    <a:srgbClr val="FF0000"/>
                  </a:solidFill>
                </a:ln>
                <a:solidFill>
                  <a:prstClr val="black"/>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জোড়ায় কাজ</a:t>
            </a:r>
            <a:endParaRPr lang="en-US" sz="3600" b="1" dirty="0">
              <a:ln>
                <a:solidFill>
                  <a:srgbClr val="FF0000"/>
                </a:solidFill>
              </a:ln>
              <a:solidFill>
                <a:prstClr val="black"/>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2F9A1625-F5DD-4747-85DC-FCEC4B0FC27D}"/>
              </a:ext>
            </a:extLst>
          </p:cNvPr>
          <p:cNvPicPr>
            <a:picLocks noChangeAspect="1"/>
          </p:cNvPicPr>
          <p:nvPr/>
        </p:nvPicPr>
        <p:blipFill>
          <a:blip r:embed="rId2" cstate="email">
            <a:clrChange>
              <a:clrFrom>
                <a:srgbClr val="FFF7EC"/>
              </a:clrFrom>
              <a:clrTo>
                <a:srgbClr val="FFF7EC">
                  <a:alpha val="0"/>
                </a:srgbClr>
              </a:clrTo>
            </a:clrChange>
            <a:extLst>
              <a:ext uri="{28A0092B-C50C-407E-A947-70E740481C1C}">
                <a14:useLocalDpi xmlns:a14="http://schemas.microsoft.com/office/drawing/2010/main"/>
              </a:ext>
            </a:extLst>
          </a:blip>
          <a:stretch>
            <a:fillRect/>
          </a:stretch>
        </p:blipFill>
        <p:spPr>
          <a:xfrm>
            <a:off x="3579985" y="1347469"/>
            <a:ext cx="3232259" cy="2777257"/>
          </a:xfrm>
          <a:prstGeom prst="rect">
            <a:avLst/>
          </a:prstGeom>
          <a:ln w="28575">
            <a:solidFill>
              <a:srgbClr val="FF0000"/>
            </a:solidFill>
          </a:ln>
        </p:spPr>
      </p:pic>
      <p:sp>
        <p:nvSpPr>
          <p:cNvPr id="4" name="Freeform: Shape 3">
            <a:extLst>
              <a:ext uri="{FF2B5EF4-FFF2-40B4-BE49-F238E27FC236}">
                <a16:creationId xmlns:a16="http://schemas.microsoft.com/office/drawing/2014/main" id="{817336FD-D45E-4A2F-A3B8-724AD955C0A8}"/>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5BCCFF90-5ACE-4245-A1A8-8DAED6C857C8}"/>
              </a:ext>
            </a:extLst>
          </p:cNvPr>
          <p:cNvSpPr/>
          <p:nvPr/>
        </p:nvSpPr>
        <p:spPr>
          <a:xfrm>
            <a:off x="2547230" y="5011221"/>
            <a:ext cx="6484227" cy="584775"/>
          </a:xfrm>
          <a:prstGeom prst="rect">
            <a:avLst/>
          </a:prstGeom>
        </p:spPr>
        <p:txBody>
          <a:bodyPr wrap="square">
            <a:spAutoFit/>
          </a:bodyPr>
          <a:lstStyle/>
          <a:p>
            <a:pPr marL="457200" indent="-457200">
              <a:buFont typeface="Wingdings" panose="05000000000000000000" pitchFamily="2" charset="2"/>
              <a:buChar char="q"/>
            </a:pPr>
            <a:r>
              <a:rPr lang="en-US" sz="3200" b="1" dirty="0">
                <a:latin typeface="NikoshBAN" panose="02000000000000000000" pitchFamily="2" charset="0"/>
                <a:cs typeface="NikoshBAN" panose="02000000000000000000" pitchFamily="2" charset="0"/>
              </a:rPr>
              <a:t>ম</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ষ</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ট</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ম</a:t>
            </a:r>
            <a:r>
              <a:rPr lang="en-US" sz="3200" b="1" dirty="0">
                <a:latin typeface="NikoshBAN" panose="02000000000000000000" pitchFamily="2" charset="0"/>
                <a:cs typeface="NikoshBAN" panose="02000000000000000000" pitchFamily="2" charset="0"/>
              </a:rPr>
              <a:t>ড়</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চাষে</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স</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র</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প্রয়োগ পদ্ধতি</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ল</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খ</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 </a:t>
            </a:r>
            <a:endParaRPr lang="en-US" sz="3200" b="1" dirty="0"/>
          </a:p>
        </p:txBody>
      </p:sp>
    </p:spTree>
    <p:extLst>
      <p:ext uri="{BB962C8B-B14F-4D97-AF65-F5344CB8AC3E}">
        <p14:creationId xmlns:p14="http://schemas.microsoft.com/office/powerpoint/2010/main" val="130473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0" fill="hold"/>
                                        <p:tgtEl>
                                          <p:spTgt spid="3"/>
                                        </p:tgtEl>
                                        <p:attrNameLst>
                                          <p:attrName>ppt_w</p:attrName>
                                        </p:attrNameLst>
                                      </p:cBhvr>
                                      <p:tavLst>
                                        <p:tav tm="0">
                                          <p:val>
                                            <p:fltVal val="0"/>
                                          </p:val>
                                        </p:tav>
                                        <p:tav tm="100000">
                                          <p:val>
                                            <p:strVal val="#ppt_w"/>
                                          </p:val>
                                        </p:tav>
                                      </p:tavLst>
                                    </p:anim>
                                    <p:anim calcmode="lin" valueType="num">
                                      <p:cBhvr>
                                        <p:cTn id="13" dur="3000" fill="hold"/>
                                        <p:tgtEl>
                                          <p:spTgt spid="3"/>
                                        </p:tgtEl>
                                        <p:attrNameLst>
                                          <p:attrName>ppt_h</p:attrName>
                                        </p:attrNameLst>
                                      </p:cBhvr>
                                      <p:tavLst>
                                        <p:tav tm="0">
                                          <p:val>
                                            <p:fltVal val="0"/>
                                          </p:val>
                                        </p:tav>
                                        <p:tav tm="100000">
                                          <p:val>
                                            <p:strVal val="#ppt_h"/>
                                          </p:val>
                                        </p:tav>
                                      </p:tavLst>
                                    </p:anim>
                                    <p:animEffect transition="in" filter="fade">
                                      <p:cBhvr>
                                        <p:cTn id="14" dur="3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1CCDF0E8-F379-464B-95F0-58BD2C331A47}"/>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C0202774-674A-403C-B330-5F2DC3E6C1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903" y="979943"/>
            <a:ext cx="4262248" cy="2529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77BF666F-A519-44C3-8F8C-183C66BFC4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250" y="979942"/>
            <a:ext cx="4262247" cy="2529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Rounded Corners 8">
            <a:extLst>
              <a:ext uri="{FF2B5EF4-FFF2-40B4-BE49-F238E27FC236}">
                <a16:creationId xmlns:a16="http://schemas.microsoft.com/office/drawing/2014/main" id="{8EFEF1D5-C2F5-454A-926A-BBDEBE1A55B1}"/>
              </a:ext>
            </a:extLst>
          </p:cNvPr>
          <p:cNvSpPr/>
          <p:nvPr/>
        </p:nvSpPr>
        <p:spPr>
          <a:xfrm>
            <a:off x="3798277" y="196947"/>
            <a:ext cx="2461846" cy="661181"/>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a:solidFill>
                  <a:sysClr val="windowText" lastClr="000000"/>
                </a:solidFill>
                <a:latin typeface="NikoshBAN" panose="02000000000000000000" pitchFamily="2" charset="0"/>
                <a:cs typeface="NikoshBAN" panose="02000000000000000000" pitchFamily="2" charset="0"/>
              </a:rPr>
              <a:t>প</a:t>
            </a:r>
            <a:r>
              <a:rPr lang="as-IN" sz="3600" dirty="0">
                <a:solidFill>
                  <a:sysClr val="windowText" lastClr="000000"/>
                </a:solidFill>
                <a:latin typeface="NikoshBAN" panose="02000000000000000000" pitchFamily="2" charset="0"/>
                <a:cs typeface="NikoshBAN" panose="02000000000000000000" pitchFamily="2" charset="0"/>
              </a:rPr>
              <a:t>র</a:t>
            </a:r>
            <a:r>
              <a:rPr lang="en-US" sz="3600" dirty="0">
                <a:solidFill>
                  <a:sysClr val="windowText" lastClr="000000"/>
                </a:solidFill>
                <a:latin typeface="NikoshBAN" panose="02000000000000000000" pitchFamily="2" charset="0"/>
                <a:cs typeface="NikoshBAN" panose="02000000000000000000" pitchFamily="2" charset="0"/>
              </a:rPr>
              <a:t>ি</a:t>
            </a:r>
            <a:r>
              <a:rPr lang="as-IN" sz="3600" dirty="0">
                <a:solidFill>
                  <a:sysClr val="windowText" lastClr="000000"/>
                </a:solidFill>
                <a:latin typeface="NikoshBAN" panose="02000000000000000000" pitchFamily="2" charset="0"/>
                <a:cs typeface="NikoshBAN" panose="02000000000000000000" pitchFamily="2" charset="0"/>
              </a:rPr>
              <a:t>চ</a:t>
            </a:r>
            <a:r>
              <a:rPr lang="en-US" sz="3600" dirty="0" err="1">
                <a:solidFill>
                  <a:sysClr val="windowText" lastClr="000000"/>
                </a:solidFill>
                <a:latin typeface="NikoshBAN" panose="02000000000000000000" pitchFamily="2" charset="0"/>
                <a:cs typeface="NikoshBAN" panose="02000000000000000000" pitchFamily="2" charset="0"/>
              </a:rPr>
              <a:t>যা</a:t>
            </a:r>
            <a:r>
              <a:rPr lang="en-US" sz="3600" dirty="0">
                <a:solidFill>
                  <a:sysClr val="windowText" lastClr="000000"/>
                </a:solidFill>
                <a:latin typeface="SutonnyMJ" pitchFamily="2" charset="0"/>
                <a:cs typeface="SutonnyMJ" pitchFamily="2" charset="0"/>
              </a:rPr>
              <a:t>©</a:t>
            </a:r>
            <a:endParaRPr lang="en-US" sz="3600" dirty="0">
              <a:solidFill>
                <a:sysClr val="windowText" lastClr="000000"/>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03467C89-E4EC-41D4-ACCD-A5F295542A4B}"/>
              </a:ext>
            </a:extLst>
          </p:cNvPr>
          <p:cNvSpPr/>
          <p:nvPr/>
        </p:nvSpPr>
        <p:spPr>
          <a:xfrm>
            <a:off x="190046" y="3805419"/>
            <a:ext cx="4262248" cy="2677656"/>
          </a:xfrm>
          <a:prstGeom prst="rect">
            <a:avLst/>
          </a:prstGeom>
        </p:spPr>
        <p:txBody>
          <a:bodyPr wrap="square">
            <a:spAutoFit/>
          </a:bodyPr>
          <a:lstStyle/>
          <a:p>
            <a:r>
              <a:rPr lang="as-IN" sz="2800" dirty="0">
                <a:solidFill>
                  <a:srgbClr val="FF0000"/>
                </a:solidFill>
                <a:latin typeface="NikoshBAN" panose="02000000000000000000" pitchFamily="2" charset="0"/>
                <a:cs typeface="NikoshBAN" panose="02000000000000000000" pitchFamily="2" charset="0"/>
              </a:rPr>
              <a:t>আগাছা দমনঃ</a:t>
            </a:r>
          </a:p>
          <a:p>
            <a:r>
              <a:rPr lang="as-IN" sz="2800" dirty="0">
                <a:latin typeface="NikoshBAN" panose="02000000000000000000" pitchFamily="2" charset="0"/>
                <a:cs typeface="NikoshBAN" panose="02000000000000000000" pitchFamily="2" charset="0"/>
              </a:rPr>
              <a:t>সময়ঃ মাদাতে অথবা এর চার পাশে আগাছা হলে তা দমন করতে হবে।</a:t>
            </a:r>
          </a:p>
          <a:p>
            <a:r>
              <a:rPr lang="as-IN" sz="2800" dirty="0">
                <a:solidFill>
                  <a:srgbClr val="FF0000"/>
                </a:solidFill>
                <a:latin typeface="NikoshBAN" panose="02000000000000000000" pitchFamily="2" charset="0"/>
                <a:cs typeface="NikoshBAN" panose="02000000000000000000" pitchFamily="2" charset="0"/>
              </a:rPr>
              <a:t>দমন পদ্ধতিঃ</a:t>
            </a:r>
            <a:r>
              <a:rPr lang="as-IN" sz="2800" dirty="0">
                <a:latin typeface="NikoshBAN" panose="02000000000000000000" pitchFamily="2" charset="0"/>
                <a:cs typeface="NikoshBAN" panose="02000000000000000000" pitchFamily="2" charset="0"/>
              </a:rPr>
              <a:t> হাত / নিড়ানী / কোদালের সাহয্যে আগাছা দমন করতে হবে।</a:t>
            </a:r>
          </a:p>
        </p:txBody>
      </p:sp>
      <p:sp>
        <p:nvSpPr>
          <p:cNvPr id="12" name="Rectangle 11">
            <a:extLst>
              <a:ext uri="{FF2B5EF4-FFF2-40B4-BE49-F238E27FC236}">
                <a16:creationId xmlns:a16="http://schemas.microsoft.com/office/drawing/2014/main" id="{2E7432CB-FF3A-41E0-9031-636CF166BDA1}"/>
              </a:ext>
            </a:extLst>
          </p:cNvPr>
          <p:cNvSpPr/>
          <p:nvPr/>
        </p:nvSpPr>
        <p:spPr>
          <a:xfrm>
            <a:off x="4642338" y="3657600"/>
            <a:ext cx="5359792" cy="3416320"/>
          </a:xfrm>
          <a:prstGeom prst="rect">
            <a:avLst/>
          </a:prstGeom>
        </p:spPr>
        <p:txBody>
          <a:bodyPr wrap="square">
            <a:spAutoFit/>
          </a:bodyPr>
          <a:lstStyle/>
          <a:p>
            <a:r>
              <a:rPr lang="as-IN" sz="2400" dirty="0">
                <a:solidFill>
                  <a:srgbClr val="FF0000"/>
                </a:solidFill>
                <a:latin typeface="NikoshBAN" panose="02000000000000000000" pitchFamily="2" charset="0"/>
                <a:cs typeface="NikoshBAN" panose="02000000000000000000" pitchFamily="2" charset="0"/>
              </a:rPr>
              <a:t>সেচ ব্যবস্থাঃ</a:t>
            </a:r>
          </a:p>
          <a:p>
            <a:r>
              <a:rPr lang="as-IN" sz="2400" dirty="0">
                <a:latin typeface="NikoshBAN" panose="02000000000000000000" pitchFamily="2" charset="0"/>
                <a:cs typeface="NikoshBAN" panose="02000000000000000000" pitchFamily="2" charset="0"/>
              </a:rPr>
              <a:t>সেচের সময়ঃ মাদার ও মাদার চার পাশের মাটি শুকায়ে গেলে সেচ দিতে হবে।</a:t>
            </a:r>
          </a:p>
          <a:p>
            <a:r>
              <a:rPr lang="as-IN" sz="2400" dirty="0">
                <a:solidFill>
                  <a:srgbClr val="FF0000"/>
                </a:solidFill>
                <a:latin typeface="NikoshBAN" panose="02000000000000000000" pitchFamily="2" charset="0"/>
                <a:cs typeface="NikoshBAN" panose="02000000000000000000" pitchFamily="2" charset="0"/>
              </a:rPr>
              <a:t>সেচের পরিমাণঃ </a:t>
            </a:r>
            <a:r>
              <a:rPr lang="as-IN" sz="2400" dirty="0">
                <a:latin typeface="NikoshBAN" panose="02000000000000000000" pitchFamily="2" charset="0"/>
                <a:cs typeface="NikoshBAN" panose="02000000000000000000" pitchFamily="2" charset="0"/>
              </a:rPr>
              <a:t>কদাল দিয়ে মাটি আলগা করে পরিমিত মাত্রায় সেচ দিতে হবে। সেচ দেয়ার সময় লক্ষ্য রাখতে হবে যাতে গাছের গোড়ায় পানি জমে না থাকে।</a:t>
            </a:r>
          </a:p>
          <a:p>
            <a:r>
              <a:rPr lang="as-IN" sz="2400" dirty="0">
                <a:solidFill>
                  <a:srgbClr val="FF0000"/>
                </a:solidFill>
                <a:latin typeface="NikoshBAN" panose="02000000000000000000" pitchFamily="2" charset="0"/>
                <a:cs typeface="NikoshBAN" panose="02000000000000000000" pitchFamily="2" charset="0"/>
              </a:rPr>
              <a:t>নিষ্কাশনঃ</a:t>
            </a:r>
            <a:r>
              <a:rPr lang="as-IN" sz="2400" dirty="0">
                <a:latin typeface="NikoshBAN" panose="02000000000000000000" pitchFamily="2" charset="0"/>
                <a:cs typeface="NikoshBAN" panose="02000000000000000000" pitchFamily="2" charset="0"/>
              </a:rPr>
              <a:t> কোন অবস্তাতেই গাছের গোড়ায় পানি জমে থাকতে দেয়া যাবে না, সে জন্য জমিতে নালা কেটে সুনিষ্কাশনের ব্যাবস্থা রাখতে হবে।</a:t>
            </a:r>
          </a:p>
        </p:txBody>
      </p:sp>
    </p:spTree>
    <p:extLst>
      <p:ext uri="{BB962C8B-B14F-4D97-AF65-F5344CB8AC3E}">
        <p14:creationId xmlns:p14="http://schemas.microsoft.com/office/powerpoint/2010/main" val="128838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3"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16" presetClass="exit" presetSubtype="21" fill="hold" nodeType="withEffect">
                                  <p:stCondLst>
                                    <p:cond delay="0"/>
                                  </p:stCondLst>
                                  <p:childTnLst>
                                    <p:animEffect transition="out" filter="barn(inVertical)">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5A88D82-5656-492A-B982-2CC2CB62F0F4}"/>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graphicFrame>
        <p:nvGraphicFramePr>
          <p:cNvPr id="3" name="Table 3">
            <a:extLst>
              <a:ext uri="{FF2B5EF4-FFF2-40B4-BE49-F238E27FC236}">
                <a16:creationId xmlns:a16="http://schemas.microsoft.com/office/drawing/2014/main" id="{5ABAC5C2-2EAE-4CAB-B26C-D3B5B980FF7F}"/>
              </a:ext>
            </a:extLst>
          </p:cNvPr>
          <p:cNvGraphicFramePr>
            <a:graphicFrameLocks noGrp="1"/>
          </p:cNvGraphicFramePr>
          <p:nvPr>
            <p:extLst>
              <p:ext uri="{D42A27DB-BD31-4B8C-83A1-F6EECF244321}">
                <p14:modId xmlns:p14="http://schemas.microsoft.com/office/powerpoint/2010/main" val="518476602"/>
              </p:ext>
            </p:extLst>
          </p:nvPr>
        </p:nvGraphicFramePr>
        <p:xfrm>
          <a:off x="189915" y="3040185"/>
          <a:ext cx="9678570" cy="4023360"/>
        </p:xfrm>
        <a:graphic>
          <a:graphicData uri="http://schemas.openxmlformats.org/drawingml/2006/table">
            <a:tbl>
              <a:tblPr firstRow="1" bandRow="1">
                <a:tableStyleId>{5C22544A-7EE6-4342-B048-85BDC9FD1C3A}</a:tableStyleId>
              </a:tblPr>
              <a:tblGrid>
                <a:gridCol w="1259057">
                  <a:extLst>
                    <a:ext uri="{9D8B030D-6E8A-4147-A177-3AD203B41FA5}">
                      <a16:colId xmlns:a16="http://schemas.microsoft.com/office/drawing/2014/main" val="4158681815"/>
                    </a:ext>
                  </a:extLst>
                </a:gridCol>
                <a:gridCol w="2612371">
                  <a:extLst>
                    <a:ext uri="{9D8B030D-6E8A-4147-A177-3AD203B41FA5}">
                      <a16:colId xmlns:a16="http://schemas.microsoft.com/office/drawing/2014/main" val="2003583450"/>
                    </a:ext>
                  </a:extLst>
                </a:gridCol>
                <a:gridCol w="3141315">
                  <a:extLst>
                    <a:ext uri="{9D8B030D-6E8A-4147-A177-3AD203B41FA5}">
                      <a16:colId xmlns:a16="http://schemas.microsoft.com/office/drawing/2014/main" val="1138410150"/>
                    </a:ext>
                  </a:extLst>
                </a:gridCol>
                <a:gridCol w="1266093">
                  <a:extLst>
                    <a:ext uri="{9D8B030D-6E8A-4147-A177-3AD203B41FA5}">
                      <a16:colId xmlns:a16="http://schemas.microsoft.com/office/drawing/2014/main" val="3002806510"/>
                    </a:ext>
                  </a:extLst>
                </a:gridCol>
                <a:gridCol w="1399734">
                  <a:extLst>
                    <a:ext uri="{9D8B030D-6E8A-4147-A177-3AD203B41FA5}">
                      <a16:colId xmlns:a16="http://schemas.microsoft.com/office/drawing/2014/main" val="3506488499"/>
                    </a:ext>
                  </a:extLst>
                </a:gridCol>
              </a:tblGrid>
              <a:tr h="370840">
                <a:tc>
                  <a:txBody>
                    <a:bodyPr/>
                    <a:lstStyle/>
                    <a:p>
                      <a:pPr algn="ctr"/>
                      <a:r>
                        <a:rPr lang="as-IN" sz="2400" b="1" dirty="0">
                          <a:effectLst/>
                          <a:latin typeface="NikoshBAN" panose="02000000000000000000" pitchFamily="2" charset="0"/>
                          <a:cs typeface="NikoshBAN" panose="02000000000000000000" pitchFamily="2" charset="0"/>
                        </a:rPr>
                        <a:t>রোগের নাম</a:t>
                      </a:r>
                      <a:endParaRPr lang="as-IN" sz="2400" dirty="0">
                        <a:effectLst/>
                        <a:latin typeface="NikoshBAN" panose="02000000000000000000" pitchFamily="2" charset="0"/>
                        <a:cs typeface="NikoshBAN" panose="02000000000000000000" pitchFamily="2" charset="0"/>
                      </a:endParaRPr>
                    </a:p>
                  </a:txBody>
                  <a:tcPr marL="0" marR="0" marT="0" marB="0">
                    <a:cell3D prstMaterial="dkEdge">
                      <a:bevel/>
                      <a:lightRig rig="flood" dir="t"/>
                    </a:cell3D>
                  </a:tcPr>
                </a:tc>
                <a:tc>
                  <a:txBody>
                    <a:bodyPr/>
                    <a:lstStyle/>
                    <a:p>
                      <a:pPr algn="ctr"/>
                      <a:r>
                        <a:rPr lang="as-IN" sz="2400" b="1" dirty="0">
                          <a:effectLst/>
                          <a:latin typeface="NikoshBAN" panose="02000000000000000000" pitchFamily="2" charset="0"/>
                          <a:cs typeface="NikoshBAN" panose="02000000000000000000" pitchFamily="2" charset="0"/>
                        </a:rPr>
                        <a:t>লক্ষণ</a:t>
                      </a:r>
                      <a:endParaRPr lang="as-IN" sz="2400" dirty="0">
                        <a:effectLst/>
                        <a:latin typeface="NikoshBAN" panose="02000000000000000000" pitchFamily="2" charset="0"/>
                        <a:cs typeface="NikoshBAN" panose="02000000000000000000" pitchFamily="2" charset="0"/>
                      </a:endParaRPr>
                    </a:p>
                  </a:txBody>
                  <a:tcPr marL="0" marR="0" marT="0" marB="0">
                    <a:cell3D prstMaterial="dkEdge">
                      <a:bevel/>
                      <a:lightRig rig="flood" dir="t"/>
                    </a:cell3D>
                  </a:tcPr>
                </a:tc>
                <a:tc>
                  <a:txBody>
                    <a:bodyPr/>
                    <a:lstStyle/>
                    <a:p>
                      <a:pPr algn="ctr"/>
                      <a:r>
                        <a:rPr lang="as-IN" sz="2400" b="1" dirty="0">
                          <a:effectLst/>
                          <a:latin typeface="NikoshBAN" panose="02000000000000000000" pitchFamily="2" charset="0"/>
                          <a:cs typeface="NikoshBAN" panose="02000000000000000000" pitchFamily="2" charset="0"/>
                        </a:rPr>
                        <a:t>প্রতিকার</a:t>
                      </a:r>
                      <a:endParaRPr lang="as-IN" sz="2400" dirty="0">
                        <a:effectLst/>
                        <a:latin typeface="NikoshBAN" panose="02000000000000000000" pitchFamily="2" charset="0"/>
                        <a:cs typeface="NikoshBAN" panose="02000000000000000000" pitchFamily="2" charset="0"/>
                      </a:endParaRPr>
                    </a:p>
                  </a:txBody>
                  <a:tcPr marL="0" marR="0" marT="0" marB="0">
                    <a:cell3D prstMaterial="dkEdge">
                      <a:bevel/>
                      <a:lightRig rig="flood" dir="t"/>
                    </a:cell3D>
                  </a:tcPr>
                </a:tc>
                <a:tc>
                  <a:txBody>
                    <a:bodyPr/>
                    <a:lstStyle/>
                    <a:p>
                      <a:pPr algn="ctr"/>
                      <a:r>
                        <a:rPr lang="as-IN" sz="2400" b="1" dirty="0">
                          <a:effectLst/>
                          <a:latin typeface="NikoshBAN" panose="02000000000000000000" pitchFamily="2" charset="0"/>
                          <a:cs typeface="NikoshBAN" panose="02000000000000000000" pitchFamily="2" charset="0"/>
                        </a:rPr>
                        <a:t>কীটনাশকের নাম</a:t>
                      </a:r>
                      <a:endParaRPr lang="as-IN" sz="2400" dirty="0">
                        <a:effectLst/>
                        <a:latin typeface="NikoshBAN" panose="02000000000000000000" pitchFamily="2" charset="0"/>
                        <a:cs typeface="NikoshBAN" panose="02000000000000000000" pitchFamily="2" charset="0"/>
                      </a:endParaRPr>
                    </a:p>
                  </a:txBody>
                  <a:tcPr marL="0" marR="0" marT="0" marB="0">
                    <a:cell3D prstMaterial="dkEdge">
                      <a:bevel/>
                      <a:lightRig rig="flood" dir="t"/>
                    </a:cell3D>
                  </a:tcPr>
                </a:tc>
                <a:tc>
                  <a:txBody>
                    <a:bodyPr/>
                    <a:lstStyle/>
                    <a:p>
                      <a:pPr algn="ctr"/>
                      <a:r>
                        <a:rPr lang="as-IN" sz="2400" b="1" dirty="0">
                          <a:effectLst/>
                          <a:latin typeface="NikoshBAN" panose="02000000000000000000" pitchFamily="2" charset="0"/>
                          <a:cs typeface="NikoshBAN" panose="02000000000000000000" pitchFamily="2" charset="0"/>
                        </a:rPr>
                        <a:t>উৎস</a:t>
                      </a:r>
                      <a:endParaRPr lang="as-IN" sz="2400" dirty="0">
                        <a:effectLst/>
                        <a:latin typeface="NikoshBAN" panose="02000000000000000000" pitchFamily="2" charset="0"/>
                        <a:cs typeface="NikoshBAN" panose="02000000000000000000" pitchFamily="2" charset="0"/>
                      </a:endParaRPr>
                    </a:p>
                  </a:txBody>
                  <a:tcPr marL="0" marR="0" marT="0" marB="0">
                    <a:cell3D prstMaterial="dkEdge">
                      <a:bevel/>
                      <a:lightRig rig="flood" dir="t"/>
                    </a:cell3D>
                  </a:tcPr>
                </a:tc>
                <a:extLst>
                  <a:ext uri="{0D108BD9-81ED-4DB2-BD59-A6C34878D82A}">
                    <a16:rowId xmlns:a16="http://schemas.microsoft.com/office/drawing/2014/main" val="176228432"/>
                  </a:ext>
                </a:extLst>
              </a:tr>
              <a:tr h="370840">
                <a:tc>
                  <a:txBody>
                    <a:bodyPr/>
                    <a:lstStyle/>
                    <a:p>
                      <a:pPr algn="ctr"/>
                      <a:r>
                        <a:rPr lang="as-IN" sz="2400" b="1">
                          <a:latin typeface="NikoshBAN" panose="02000000000000000000" pitchFamily="2" charset="0"/>
                          <a:cs typeface="NikoshBAN" panose="02000000000000000000" pitchFamily="2" charset="0"/>
                        </a:rPr>
                        <a:t>পাউডারী মিল্ডিউ</a:t>
                      </a:r>
                      <a:endParaRPr lang="as-IN" sz="2400">
                        <a:latin typeface="NikoshBAN" panose="02000000000000000000" pitchFamily="2" charset="0"/>
                        <a:cs typeface="NikoshBAN" panose="02000000000000000000" pitchFamily="2" charset="0"/>
                      </a:endParaRPr>
                    </a:p>
                  </a:txBody>
                  <a:tcPr marL="0" marR="0" marT="0" marB="0">
                    <a:cell3D prstMaterial="dkEdge">
                      <a:bevel/>
                      <a:lightRig rig="flood" dir="t"/>
                    </a:cell3D>
                  </a:tcPr>
                </a:tc>
                <a:tc>
                  <a:txBody>
                    <a:bodyPr/>
                    <a:lstStyle/>
                    <a:p>
                      <a:pPr algn="ctr"/>
                      <a:r>
                        <a:rPr lang="as-IN" sz="2400">
                          <a:latin typeface="NikoshBAN" panose="02000000000000000000" pitchFamily="2" charset="0"/>
                          <a:cs typeface="NikoshBAN" panose="02000000000000000000" pitchFamily="2" charset="0"/>
                        </a:rPr>
                        <a:t>পাতার উভয় পাশে প্রথমে সাদা সাদা পাউডারের মত দাগ দেখা যায়।ধীরে ধীরে দাগগুলো বড় ও বাদামী হয়ে শুকিয়ে যায়।আক্রান্ত লতা ধীরে ধীরে শুকিয়ে যায়, ফল ঝরে পড়ে এমনকি সম্পূর্ন গাছ মরে যায়। </a:t>
                      </a:r>
                    </a:p>
                  </a:txBody>
                  <a:tcPr marL="0" marR="0" marT="0" marB="0">
                    <a:cell3D prstMaterial="dkEdge">
                      <a:bevel/>
                      <a:lightRig rig="flood" dir="t"/>
                    </a:cell3D>
                  </a:tcPr>
                </a:tc>
                <a:tc>
                  <a:txBody>
                    <a:bodyPr/>
                    <a:lstStyle/>
                    <a:p>
                      <a:pPr algn="ctr"/>
                      <a:r>
                        <a:rPr lang="as-IN" sz="2400">
                          <a:latin typeface="NikoshBAN" panose="02000000000000000000" pitchFamily="2" charset="0"/>
                          <a:cs typeface="NikoshBAN" panose="02000000000000000000" pitchFamily="2" charset="0"/>
                        </a:rPr>
                        <a:t>১. জমির আশে পাশে কুমড়া জাতীয় অন্য যে কোন রকমের সবজি চাষ থেকে বিরত থাকা।২. আক্রান্ত পাতা ও গাছ সংগ্রহ করে পুড়িয়ে ফেলা।৩. থিয়োভিট ৮০ ডব্লিউজি- প্রতি ১০ লিটার পানিতে ৫০ গ্রাম থিয়োভিট মিশিয়ে ৫ শতাংশ জমিতে ১৫ দিন পর পর সেপ্র করুন।</a:t>
                      </a:r>
                    </a:p>
                  </a:txBody>
                  <a:tcPr marL="0" marR="0" marT="0" marB="0">
                    <a:cell3D prstMaterial="dkEdge">
                      <a:bevel/>
                      <a:lightRig rig="flood" dir="t"/>
                    </a:cell3D>
                  </a:tcPr>
                </a:tc>
                <a:tc>
                  <a:txBody>
                    <a:bodyPr/>
                    <a:lstStyle/>
                    <a:p>
                      <a:pPr algn="ctr"/>
                      <a:r>
                        <a:rPr lang="as-IN" sz="2400" dirty="0">
                          <a:latin typeface="NikoshBAN" panose="02000000000000000000" pitchFamily="2" charset="0"/>
                          <a:cs typeface="NikoshBAN" panose="02000000000000000000" pitchFamily="2" charset="0"/>
                        </a:rPr>
                        <a:t>থিয়োভিট </a:t>
                      </a:r>
                      <a:endParaRPr lang="en-US" sz="2400" dirty="0">
                        <a:latin typeface="NikoshBAN" panose="02000000000000000000" pitchFamily="2" charset="0"/>
                        <a:cs typeface="NikoshBAN" panose="02000000000000000000" pitchFamily="2" charset="0"/>
                      </a:endParaRPr>
                    </a:p>
                    <a:p>
                      <a:pPr algn="ctr"/>
                      <a:r>
                        <a:rPr lang="as-IN" sz="2400" dirty="0">
                          <a:latin typeface="NikoshBAN" panose="02000000000000000000" pitchFamily="2" charset="0"/>
                          <a:cs typeface="NikoshBAN" panose="02000000000000000000" pitchFamily="2" charset="0"/>
                        </a:rPr>
                        <a:t>৮০ ডব্লিউজি</a:t>
                      </a:r>
                    </a:p>
                  </a:txBody>
                  <a:tcPr marL="0" marR="0" marT="0" marB="0">
                    <a:cell3D prstMaterial="dkEdge">
                      <a:bevel/>
                      <a:lightRig rig="flood" dir="t"/>
                    </a:cell3D>
                  </a:tcPr>
                </a:tc>
                <a:tc>
                  <a:txBody>
                    <a:bodyPr/>
                    <a:lstStyle/>
                    <a:p>
                      <a:pPr algn="ctr"/>
                      <a:r>
                        <a:rPr lang="as-IN" sz="2400" dirty="0">
                          <a:effectLst/>
                          <a:latin typeface="NikoshBAN" panose="02000000000000000000" pitchFamily="2" charset="0"/>
                          <a:cs typeface="NikoshBAN" panose="02000000000000000000" pitchFamily="2" charset="0"/>
                        </a:rPr>
                        <a:t>সিনজেনটা</a:t>
                      </a:r>
                    </a:p>
                  </a:txBody>
                  <a:tcPr marL="0" marR="0" marT="0" marB="0">
                    <a:cell3D prstMaterial="dkEdge">
                      <a:bevel/>
                      <a:lightRig rig="flood" dir="t"/>
                    </a:cell3D>
                  </a:tcPr>
                </a:tc>
                <a:extLst>
                  <a:ext uri="{0D108BD9-81ED-4DB2-BD59-A6C34878D82A}">
                    <a16:rowId xmlns:a16="http://schemas.microsoft.com/office/drawing/2014/main" val="3395019996"/>
                  </a:ext>
                </a:extLst>
              </a:tr>
            </a:tbl>
          </a:graphicData>
        </a:graphic>
      </p:graphicFrame>
      <p:pic>
        <p:nvPicPr>
          <p:cNvPr id="6" name="Picture 5">
            <a:extLst>
              <a:ext uri="{FF2B5EF4-FFF2-40B4-BE49-F238E27FC236}">
                <a16:creationId xmlns:a16="http://schemas.microsoft.com/office/drawing/2014/main" id="{FFDE69EA-C75A-4796-AA7B-5DA674825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936069"/>
            <a:ext cx="3657599" cy="1852460"/>
          </a:xfrm>
          <a:prstGeom prst="rect">
            <a:avLst/>
          </a:prstGeom>
          <a:ln w="88900" cap="sq" cmpd="thickThin">
            <a:solidFill>
              <a:srgbClr val="FFC000"/>
            </a:solidFill>
            <a:prstDash val="solid"/>
            <a:miter lim="800000"/>
          </a:ln>
          <a:effectLst>
            <a:innerShdw blurRad="76200">
              <a:srgbClr val="000000"/>
            </a:innerShdw>
          </a:effectLst>
        </p:spPr>
      </p:pic>
      <p:sp>
        <p:nvSpPr>
          <p:cNvPr id="7" name="Rectangle 6">
            <a:extLst>
              <a:ext uri="{FF2B5EF4-FFF2-40B4-BE49-F238E27FC236}">
                <a16:creationId xmlns:a16="http://schemas.microsoft.com/office/drawing/2014/main" id="{4166A650-91CF-4331-8DEC-FB9B92EE6B2B}"/>
              </a:ext>
            </a:extLst>
          </p:cNvPr>
          <p:cNvSpPr/>
          <p:nvPr/>
        </p:nvSpPr>
        <p:spPr>
          <a:xfrm>
            <a:off x="3049331" y="138891"/>
            <a:ext cx="3959738" cy="646331"/>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s-IN" sz="3600" dirty="0">
                <a:latin typeface="NikoshBAN" panose="02000000000000000000" pitchFamily="2" charset="0"/>
                <a:cs typeface="NikoshBAN" panose="02000000000000000000" pitchFamily="2" charset="0"/>
              </a:rPr>
              <a:t>রোগ ও পোকামাকড় দমনঃ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15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D7F88A6-7E35-4A93-9967-4AB33BFCE2C8}"/>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D63ED3B0-7DD2-487C-BC3A-5CEC2FDF4F85}"/>
              </a:ext>
            </a:extLst>
          </p:cNvPr>
          <p:cNvSpPr/>
          <p:nvPr/>
        </p:nvSpPr>
        <p:spPr>
          <a:xfrm>
            <a:off x="3049331" y="138891"/>
            <a:ext cx="3959738" cy="646331"/>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s-IN" sz="3600" dirty="0">
                <a:latin typeface="NikoshBAN" panose="02000000000000000000" pitchFamily="2" charset="0"/>
                <a:cs typeface="NikoshBAN" panose="02000000000000000000" pitchFamily="2" charset="0"/>
              </a:rPr>
              <a:t>রোগ ও পোকামাকড় দমনঃ</a:t>
            </a:r>
            <a:endParaRPr lang="en-US" sz="3600" dirty="0">
              <a:latin typeface="NikoshBAN" panose="02000000000000000000" pitchFamily="2" charset="0"/>
              <a:cs typeface="NikoshBAN" panose="02000000000000000000" pitchFamily="2" charset="0"/>
            </a:endParaRPr>
          </a:p>
        </p:txBody>
      </p:sp>
      <p:graphicFrame>
        <p:nvGraphicFramePr>
          <p:cNvPr id="9" name="Table 9">
            <a:extLst>
              <a:ext uri="{FF2B5EF4-FFF2-40B4-BE49-F238E27FC236}">
                <a16:creationId xmlns:a16="http://schemas.microsoft.com/office/drawing/2014/main" id="{C6D658F2-6308-4745-9387-183F5CAB82C9}"/>
              </a:ext>
            </a:extLst>
          </p:cNvPr>
          <p:cNvGraphicFramePr>
            <a:graphicFrameLocks noGrp="1"/>
          </p:cNvGraphicFramePr>
          <p:nvPr>
            <p:extLst>
              <p:ext uri="{D42A27DB-BD31-4B8C-83A1-F6EECF244321}">
                <p14:modId xmlns:p14="http://schemas.microsoft.com/office/powerpoint/2010/main" val="2718767283"/>
              </p:ext>
            </p:extLst>
          </p:nvPr>
        </p:nvGraphicFramePr>
        <p:xfrm>
          <a:off x="203982" y="3657600"/>
          <a:ext cx="9650435" cy="3413760"/>
        </p:xfrm>
        <a:graphic>
          <a:graphicData uri="http://schemas.openxmlformats.org/drawingml/2006/table">
            <a:tbl>
              <a:tblPr firstRow="1" bandRow="1">
                <a:tableStyleId>{21E4AEA4-8DFA-4A89-87EB-49C32662AFE0}</a:tableStyleId>
              </a:tblPr>
              <a:tblGrid>
                <a:gridCol w="1230923">
                  <a:extLst>
                    <a:ext uri="{9D8B030D-6E8A-4147-A177-3AD203B41FA5}">
                      <a16:colId xmlns:a16="http://schemas.microsoft.com/office/drawing/2014/main" val="2457795521"/>
                    </a:ext>
                  </a:extLst>
                </a:gridCol>
                <a:gridCol w="2629251">
                  <a:extLst>
                    <a:ext uri="{9D8B030D-6E8A-4147-A177-3AD203B41FA5}">
                      <a16:colId xmlns:a16="http://schemas.microsoft.com/office/drawing/2014/main" val="1580582238"/>
                    </a:ext>
                  </a:extLst>
                </a:gridCol>
                <a:gridCol w="2744607">
                  <a:extLst>
                    <a:ext uri="{9D8B030D-6E8A-4147-A177-3AD203B41FA5}">
                      <a16:colId xmlns:a16="http://schemas.microsoft.com/office/drawing/2014/main" val="514066899"/>
                    </a:ext>
                  </a:extLst>
                </a:gridCol>
                <a:gridCol w="1491175">
                  <a:extLst>
                    <a:ext uri="{9D8B030D-6E8A-4147-A177-3AD203B41FA5}">
                      <a16:colId xmlns:a16="http://schemas.microsoft.com/office/drawing/2014/main" val="3263670563"/>
                    </a:ext>
                  </a:extLst>
                </a:gridCol>
                <a:gridCol w="1554479">
                  <a:extLst>
                    <a:ext uri="{9D8B030D-6E8A-4147-A177-3AD203B41FA5}">
                      <a16:colId xmlns:a16="http://schemas.microsoft.com/office/drawing/2014/main" val="776125799"/>
                    </a:ext>
                  </a:extLst>
                </a:gridCol>
              </a:tblGrid>
              <a:tr h="370840">
                <a:tc>
                  <a:txBody>
                    <a:bodyPr/>
                    <a:lstStyle/>
                    <a:p>
                      <a:pPr algn="ctr"/>
                      <a:r>
                        <a:rPr lang="as-IN" sz="2800" b="1" dirty="0">
                          <a:effectLst/>
                          <a:latin typeface="NikoshBAN" panose="02000000000000000000" pitchFamily="2" charset="0"/>
                          <a:cs typeface="NikoshBAN" panose="02000000000000000000" pitchFamily="2" charset="0"/>
                        </a:rPr>
                        <a:t>রোগের নাম</a:t>
                      </a:r>
                      <a:endParaRPr lang="as-IN" sz="2800" dirty="0">
                        <a:effectLst/>
                        <a:latin typeface="NikoshBAN" panose="02000000000000000000" pitchFamily="2" charset="0"/>
                        <a:cs typeface="NikoshBAN" panose="02000000000000000000" pitchFamily="2" charset="0"/>
                      </a:endParaRPr>
                    </a:p>
                  </a:txBody>
                  <a:tcPr marL="0" marR="0" marT="0" marB="0">
                    <a:cell3D prstMaterial="dkEdge">
                      <a:bevel/>
                      <a:lightRig rig="flood" dir="t"/>
                    </a:cell3D>
                  </a:tcPr>
                </a:tc>
                <a:tc>
                  <a:txBody>
                    <a:bodyPr/>
                    <a:lstStyle/>
                    <a:p>
                      <a:pPr algn="ctr"/>
                      <a:r>
                        <a:rPr lang="as-IN" sz="2800" b="1" dirty="0">
                          <a:effectLst/>
                          <a:latin typeface="NikoshBAN" panose="02000000000000000000" pitchFamily="2" charset="0"/>
                          <a:cs typeface="NikoshBAN" panose="02000000000000000000" pitchFamily="2" charset="0"/>
                        </a:rPr>
                        <a:t>লক্ষণ</a:t>
                      </a:r>
                      <a:endParaRPr lang="as-IN" sz="2800" dirty="0">
                        <a:effectLst/>
                        <a:latin typeface="NikoshBAN" panose="02000000000000000000" pitchFamily="2" charset="0"/>
                        <a:cs typeface="NikoshBAN" panose="02000000000000000000" pitchFamily="2" charset="0"/>
                      </a:endParaRPr>
                    </a:p>
                  </a:txBody>
                  <a:tcPr marL="0" marR="0" marT="0" marB="0">
                    <a:cell3D prstMaterial="dkEdge">
                      <a:bevel/>
                      <a:lightRig rig="flood" dir="t"/>
                    </a:cell3D>
                  </a:tcPr>
                </a:tc>
                <a:tc>
                  <a:txBody>
                    <a:bodyPr/>
                    <a:lstStyle/>
                    <a:p>
                      <a:pPr algn="ctr"/>
                      <a:r>
                        <a:rPr lang="as-IN" sz="2800" b="1" dirty="0">
                          <a:effectLst/>
                          <a:latin typeface="NikoshBAN" panose="02000000000000000000" pitchFamily="2" charset="0"/>
                          <a:cs typeface="NikoshBAN" panose="02000000000000000000" pitchFamily="2" charset="0"/>
                        </a:rPr>
                        <a:t>প্রতিকার</a:t>
                      </a:r>
                      <a:endParaRPr lang="as-IN" sz="2800" dirty="0">
                        <a:effectLst/>
                        <a:latin typeface="NikoshBAN" panose="02000000000000000000" pitchFamily="2" charset="0"/>
                        <a:cs typeface="NikoshBAN" panose="02000000000000000000" pitchFamily="2" charset="0"/>
                      </a:endParaRPr>
                    </a:p>
                  </a:txBody>
                  <a:tcPr marL="0" marR="0" marT="0" marB="0">
                    <a:cell3D prstMaterial="dkEdge">
                      <a:bevel/>
                      <a:lightRig rig="flood" dir="t"/>
                    </a:cell3D>
                  </a:tcPr>
                </a:tc>
                <a:tc>
                  <a:txBody>
                    <a:bodyPr/>
                    <a:lstStyle/>
                    <a:p>
                      <a:pPr algn="ctr"/>
                      <a:r>
                        <a:rPr lang="as-IN" sz="2800" b="1" dirty="0">
                          <a:effectLst/>
                          <a:latin typeface="NikoshBAN" panose="02000000000000000000" pitchFamily="2" charset="0"/>
                          <a:cs typeface="NikoshBAN" panose="02000000000000000000" pitchFamily="2" charset="0"/>
                        </a:rPr>
                        <a:t>কীটনাশকের নাম</a:t>
                      </a:r>
                      <a:endParaRPr lang="as-IN" sz="2800" dirty="0">
                        <a:effectLst/>
                        <a:latin typeface="NikoshBAN" panose="02000000000000000000" pitchFamily="2" charset="0"/>
                        <a:cs typeface="NikoshBAN" panose="02000000000000000000" pitchFamily="2" charset="0"/>
                      </a:endParaRPr>
                    </a:p>
                  </a:txBody>
                  <a:tcPr marL="0" marR="0" marT="0" marB="0">
                    <a:cell3D prstMaterial="dkEdge">
                      <a:bevel/>
                      <a:lightRig rig="flood" dir="t"/>
                    </a:cell3D>
                  </a:tcPr>
                </a:tc>
                <a:tc>
                  <a:txBody>
                    <a:bodyPr/>
                    <a:lstStyle/>
                    <a:p>
                      <a:pPr algn="ctr"/>
                      <a:r>
                        <a:rPr lang="as-IN" sz="2800" b="1" dirty="0">
                          <a:effectLst/>
                          <a:latin typeface="NikoshBAN" panose="02000000000000000000" pitchFamily="2" charset="0"/>
                          <a:cs typeface="NikoshBAN" panose="02000000000000000000" pitchFamily="2" charset="0"/>
                        </a:rPr>
                        <a:t>উৎস</a:t>
                      </a:r>
                      <a:endParaRPr lang="as-IN" sz="2800" dirty="0">
                        <a:effectLst/>
                        <a:latin typeface="NikoshBAN" panose="02000000000000000000" pitchFamily="2" charset="0"/>
                        <a:cs typeface="NikoshBAN" panose="02000000000000000000" pitchFamily="2" charset="0"/>
                      </a:endParaRPr>
                    </a:p>
                  </a:txBody>
                  <a:tcPr marL="0" marR="0" marT="0" marB="0">
                    <a:cell3D prstMaterial="dkEdge">
                      <a:bevel/>
                      <a:lightRig rig="flood" dir="t"/>
                    </a:cell3D>
                  </a:tcPr>
                </a:tc>
                <a:extLst>
                  <a:ext uri="{0D108BD9-81ED-4DB2-BD59-A6C34878D82A}">
                    <a16:rowId xmlns:a16="http://schemas.microsoft.com/office/drawing/2014/main" val="1886955634"/>
                  </a:ext>
                </a:extLst>
              </a:tr>
              <a:tr h="370840">
                <a:tc>
                  <a:txBody>
                    <a:bodyPr/>
                    <a:lstStyle/>
                    <a:p>
                      <a:pPr algn="ctr"/>
                      <a:r>
                        <a:rPr lang="as-IN" sz="2800" b="1" dirty="0">
                          <a:latin typeface="NikoshBAN" panose="02000000000000000000" pitchFamily="2" charset="0"/>
                          <a:cs typeface="NikoshBAN" panose="02000000000000000000" pitchFamily="2" charset="0"/>
                        </a:rPr>
                        <a:t>ডাউনি মিল্ডিউ</a:t>
                      </a:r>
                      <a:endParaRPr lang="as-IN" sz="2800" dirty="0">
                        <a:latin typeface="NikoshBAN" panose="02000000000000000000" pitchFamily="2" charset="0"/>
                        <a:cs typeface="NikoshBAN" panose="02000000000000000000" pitchFamily="2" charset="0"/>
                      </a:endParaRPr>
                    </a:p>
                  </a:txBody>
                  <a:tcPr marL="0" marR="0" marT="0" marB="0">
                    <a:cell3D prstMaterial="dkEdge">
                      <a:bevel/>
                      <a:lightRig rig="flood" dir="t"/>
                    </a:cell3D>
                  </a:tcPr>
                </a:tc>
                <a:tc>
                  <a:txBody>
                    <a:bodyPr/>
                    <a:lstStyle/>
                    <a:p>
                      <a:pPr algn="ctr"/>
                      <a:r>
                        <a:rPr lang="as-IN" sz="2800">
                          <a:latin typeface="NikoshBAN" panose="02000000000000000000" pitchFamily="2" charset="0"/>
                          <a:cs typeface="NikoshBAN" panose="02000000000000000000" pitchFamily="2" charset="0"/>
                        </a:rPr>
                        <a:t>এর জন্য গাছের পাতা ধূসর হয়ে যায়। পাতায় সাদা পাউডার দেখা যায়</a:t>
                      </a:r>
                    </a:p>
                  </a:txBody>
                  <a:tcPr marL="0" marR="0" marT="0" marB="0">
                    <a:cell3D prstMaterial="dkEdge">
                      <a:bevel/>
                      <a:lightRig rig="flood" dir="t"/>
                    </a:cell3D>
                  </a:tcPr>
                </a:tc>
                <a:tc>
                  <a:txBody>
                    <a:bodyPr/>
                    <a:lstStyle/>
                    <a:p>
                      <a:pPr algn="ctr"/>
                      <a:r>
                        <a:rPr lang="as-IN" sz="2800">
                          <a:latin typeface="NikoshBAN" panose="02000000000000000000" pitchFamily="2" charset="0"/>
                          <a:cs typeface="NikoshBAN" panose="02000000000000000000" pitchFamily="2" charset="0"/>
                        </a:rPr>
                        <a:t>১. থিয়োভিট ৮০ ডব্লিউজি- প্রতি ১০ লিটার পানিতে ৫০ গ্রাম থিয়োভিট মিশিয়ে ৫ শতাংশ জমিতে ১৫ দিন পর পর সেপ্র করুন।</a:t>
                      </a:r>
                    </a:p>
                  </a:txBody>
                  <a:tcPr marL="0" marR="0" marT="0" marB="0">
                    <a:cell3D prstMaterial="dkEdge">
                      <a:bevel/>
                      <a:lightRig rig="flood" dir="t"/>
                    </a:cell3D>
                  </a:tcPr>
                </a:tc>
                <a:tc>
                  <a:txBody>
                    <a:bodyPr/>
                    <a:lstStyle/>
                    <a:p>
                      <a:pPr algn="ctr"/>
                      <a:r>
                        <a:rPr lang="as-IN" sz="2800">
                          <a:latin typeface="NikoshBAN" panose="02000000000000000000" pitchFamily="2" charset="0"/>
                          <a:cs typeface="NikoshBAN" panose="02000000000000000000" pitchFamily="2" charset="0"/>
                        </a:rPr>
                        <a:t>থিয়োভিট ৮০ ডব্লিউজি</a:t>
                      </a:r>
                    </a:p>
                  </a:txBody>
                  <a:tcPr marL="0" marR="0" marT="0" marB="0">
                    <a:cell3D prstMaterial="dkEdge">
                      <a:bevel/>
                      <a:lightRig rig="flood" dir="t"/>
                    </a:cell3D>
                  </a:tcPr>
                </a:tc>
                <a:tc>
                  <a:txBody>
                    <a:bodyPr/>
                    <a:lstStyle/>
                    <a:p>
                      <a:pPr algn="ctr"/>
                      <a:r>
                        <a:rPr lang="as-IN" sz="2800" dirty="0">
                          <a:effectLst/>
                          <a:latin typeface="NikoshBAN" panose="02000000000000000000" pitchFamily="2" charset="0"/>
                          <a:cs typeface="NikoshBAN" panose="02000000000000000000" pitchFamily="2" charset="0"/>
                        </a:rPr>
                        <a:t>সিনজেনটা</a:t>
                      </a:r>
                    </a:p>
                  </a:txBody>
                  <a:tcPr marL="0" marR="0" marT="0" marB="0">
                    <a:cell3D prstMaterial="dkEdge">
                      <a:bevel/>
                      <a:lightRig rig="flood" dir="t"/>
                    </a:cell3D>
                  </a:tcPr>
                </a:tc>
                <a:extLst>
                  <a:ext uri="{0D108BD9-81ED-4DB2-BD59-A6C34878D82A}">
                    <a16:rowId xmlns:a16="http://schemas.microsoft.com/office/drawing/2014/main" val="2805112067"/>
                  </a:ext>
                </a:extLst>
              </a:tr>
            </a:tbl>
          </a:graphicData>
        </a:graphic>
      </p:graphicFrame>
      <p:pic>
        <p:nvPicPr>
          <p:cNvPr id="12" name="Picture 11">
            <a:extLst>
              <a:ext uri="{FF2B5EF4-FFF2-40B4-BE49-F238E27FC236}">
                <a16:creationId xmlns:a16="http://schemas.microsoft.com/office/drawing/2014/main" id="{E2313274-7B3D-4762-8140-64C4489EB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8969" y="960120"/>
            <a:ext cx="3680459" cy="245363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4078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ell\Desktop\20170703_142707.jpg">
            <a:extLst>
              <a:ext uri="{FF2B5EF4-FFF2-40B4-BE49-F238E27FC236}">
                <a16:creationId xmlns:a16="http://schemas.microsoft.com/office/drawing/2014/main" id="{25E4F289-A67C-405F-B29C-1B3A780CC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974" y="544062"/>
            <a:ext cx="2519946" cy="19599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91C11D-A286-4E4F-BCC7-A9652B5B588E}"/>
              </a:ext>
            </a:extLst>
          </p:cNvPr>
          <p:cNvSpPr txBox="1"/>
          <p:nvPr/>
        </p:nvSpPr>
        <p:spPr>
          <a:xfrm>
            <a:off x="631172" y="544062"/>
            <a:ext cx="2004296" cy="715581"/>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405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দলীয় কাজ </a:t>
            </a:r>
            <a:endParaRPr lang="en-US" sz="405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508B6E40-CA70-455E-8E20-0E53D35CC1F4}"/>
              </a:ext>
            </a:extLst>
          </p:cNvPr>
          <p:cNvSpPr/>
          <p:nvPr/>
        </p:nvSpPr>
        <p:spPr>
          <a:xfrm>
            <a:off x="1935019" y="5122268"/>
            <a:ext cx="6053556" cy="584775"/>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3200" dirty="0" err="1">
                <a:solidFill>
                  <a:srgbClr val="002060"/>
                </a:solidFill>
                <a:latin typeface="NikoshBAN" panose="02000000000000000000" pitchFamily="2" charset="0"/>
                <a:cs typeface="NikoshBAN" panose="02000000000000000000" pitchFamily="2" charset="0"/>
              </a:rPr>
              <a:t>উপরের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চিত্রটিতে</a:t>
            </a:r>
            <a:r>
              <a:rPr lang="en-US" sz="3200" dirty="0">
                <a:solidFill>
                  <a:srgbClr val="002060"/>
                </a:solidFill>
                <a:latin typeface="NikoshBAN" panose="02000000000000000000" pitchFamily="2" charset="0"/>
                <a:cs typeface="NikoshBAN" panose="02000000000000000000" pitchFamily="2" charset="0"/>
              </a:rPr>
              <a:t> রোগের </a:t>
            </a:r>
            <a:r>
              <a:rPr lang="en-US" sz="3200" dirty="0" err="1">
                <a:solidFill>
                  <a:srgbClr val="002060"/>
                </a:solidFill>
                <a:latin typeface="NikoshBAN" panose="02000000000000000000" pitchFamily="2" charset="0"/>
                <a:cs typeface="NikoshBAN" panose="02000000000000000000" pitchFamily="2" charset="0"/>
              </a:rPr>
              <a:t>লক্ষণ</a:t>
            </a:r>
            <a:r>
              <a:rPr lang="en-US" sz="3200" dirty="0">
                <a:solidFill>
                  <a:srgbClr val="002060"/>
                </a:solidFill>
                <a:latin typeface="NikoshBAN" panose="02000000000000000000" pitchFamily="2" charset="0"/>
                <a:cs typeface="NikoshBAN" panose="02000000000000000000" pitchFamily="2" charset="0"/>
              </a:rPr>
              <a:t> </a:t>
            </a:r>
            <a:r>
              <a:rPr lang="as-IN" sz="3200" dirty="0">
                <a:solidFill>
                  <a:srgbClr val="002060"/>
                </a:solidFill>
                <a:latin typeface="NikoshBAN" panose="02000000000000000000" pitchFamily="2" charset="0"/>
                <a:cs typeface="NikoshBAN" panose="02000000000000000000" pitchFamily="2" charset="0"/>
              </a:rPr>
              <a:t>গ</a:t>
            </a:r>
            <a:r>
              <a:rPr lang="en-US" sz="3200" dirty="0">
                <a:solidFill>
                  <a:srgbClr val="002060"/>
                </a:solidFill>
                <a:latin typeface="NikoshBAN" panose="02000000000000000000" pitchFamily="2" charset="0"/>
                <a:cs typeface="NikoshBAN" panose="02000000000000000000" pitchFamily="2" charset="0"/>
              </a:rPr>
              <a:t>ু</a:t>
            </a:r>
            <a:r>
              <a:rPr lang="as-IN" sz="3200" dirty="0">
                <a:solidFill>
                  <a:srgbClr val="002060"/>
                </a:solidFill>
                <a:latin typeface="NikoshBAN" panose="02000000000000000000" pitchFamily="2" charset="0"/>
                <a:cs typeface="NikoshBAN" panose="02000000000000000000" pitchFamily="2" charset="0"/>
              </a:rPr>
              <a:t>ল</a:t>
            </a:r>
            <a:r>
              <a:rPr lang="en-US" sz="3200" dirty="0">
                <a:solidFill>
                  <a:srgbClr val="002060"/>
                </a:solidFill>
                <a:latin typeface="NikoshBAN" panose="02000000000000000000" pitchFamily="2" charset="0"/>
                <a:cs typeface="NikoshBAN" panose="02000000000000000000" pitchFamily="2" charset="0"/>
              </a:rPr>
              <a:t>ো </a:t>
            </a:r>
            <a:r>
              <a:rPr lang="as-IN" sz="3200" dirty="0">
                <a:solidFill>
                  <a:srgbClr val="002060"/>
                </a:solidFill>
                <a:latin typeface="NikoshBAN" panose="02000000000000000000" pitchFamily="2" charset="0"/>
                <a:cs typeface="NikoshBAN" panose="02000000000000000000" pitchFamily="2" charset="0"/>
              </a:rPr>
              <a:t>ল</a:t>
            </a:r>
            <a:r>
              <a:rPr lang="en-US" sz="3200" dirty="0">
                <a:solidFill>
                  <a:srgbClr val="002060"/>
                </a:solidFill>
                <a:latin typeface="NikoshBAN" panose="02000000000000000000" pitchFamily="2" charset="0"/>
                <a:cs typeface="NikoshBAN" panose="02000000000000000000" pitchFamily="2" charset="0"/>
              </a:rPr>
              <a:t>ি</a:t>
            </a:r>
            <a:r>
              <a:rPr lang="as-IN" sz="3200" dirty="0">
                <a:solidFill>
                  <a:srgbClr val="002060"/>
                </a:solidFill>
                <a:latin typeface="NikoshBAN" panose="02000000000000000000" pitchFamily="2" charset="0"/>
                <a:cs typeface="NikoshBAN" panose="02000000000000000000" pitchFamily="2" charset="0"/>
              </a:rPr>
              <a:t>খ</a:t>
            </a:r>
            <a:r>
              <a:rPr lang="en-US" sz="3200" dirty="0">
                <a:solidFill>
                  <a:srgbClr val="002060"/>
                </a:solidFill>
                <a:latin typeface="NikoshBAN" panose="02000000000000000000" pitchFamily="2" charset="0"/>
                <a:cs typeface="NikoshBAN" panose="02000000000000000000" pitchFamily="2" charset="0"/>
              </a:rPr>
              <a:t>। </a:t>
            </a:r>
            <a:endParaRPr lang="en-US" sz="3200" dirty="0"/>
          </a:p>
        </p:txBody>
      </p:sp>
      <p:sp>
        <p:nvSpPr>
          <p:cNvPr id="5" name="Rectangle 4">
            <a:extLst>
              <a:ext uri="{FF2B5EF4-FFF2-40B4-BE49-F238E27FC236}">
                <a16:creationId xmlns:a16="http://schemas.microsoft.com/office/drawing/2014/main" id="{9E6884DF-7F32-4D9C-B29C-76DE2496204F}"/>
              </a:ext>
            </a:extLst>
          </p:cNvPr>
          <p:cNvSpPr/>
          <p:nvPr/>
        </p:nvSpPr>
        <p:spPr>
          <a:xfrm>
            <a:off x="1935018" y="5938193"/>
            <a:ext cx="6053556" cy="584775"/>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3200" dirty="0" err="1">
                <a:solidFill>
                  <a:srgbClr val="002060"/>
                </a:solidFill>
                <a:latin typeface="NikoshBAN" panose="02000000000000000000" pitchFamily="2" charset="0"/>
                <a:cs typeface="NikoshBAN" panose="02000000000000000000" pitchFamily="2" charset="0"/>
              </a:rPr>
              <a:t>রোগটির</a:t>
            </a:r>
            <a:r>
              <a:rPr lang="en-US" sz="3200" dirty="0">
                <a:solidFill>
                  <a:srgbClr val="002060"/>
                </a:solidFill>
                <a:latin typeface="NikoshBAN" panose="02000000000000000000" pitchFamily="2" charset="0"/>
                <a:cs typeface="NikoshBAN" panose="02000000000000000000" pitchFamily="2" charset="0"/>
              </a:rPr>
              <a:t> প্রতিকার </a:t>
            </a:r>
            <a:r>
              <a:rPr lang="as-IN" sz="3200" dirty="0">
                <a:solidFill>
                  <a:srgbClr val="002060"/>
                </a:solidFill>
                <a:latin typeface="NikoshBAN" panose="02000000000000000000" pitchFamily="2" charset="0"/>
                <a:cs typeface="NikoshBAN" panose="02000000000000000000" pitchFamily="2" charset="0"/>
              </a:rPr>
              <a:t>গ</a:t>
            </a:r>
            <a:r>
              <a:rPr lang="en-US" sz="3200" dirty="0">
                <a:solidFill>
                  <a:srgbClr val="002060"/>
                </a:solidFill>
                <a:latin typeface="NikoshBAN" panose="02000000000000000000" pitchFamily="2" charset="0"/>
                <a:cs typeface="NikoshBAN" panose="02000000000000000000" pitchFamily="2" charset="0"/>
              </a:rPr>
              <a:t>ু</a:t>
            </a:r>
            <a:r>
              <a:rPr lang="as-IN" sz="3200" dirty="0">
                <a:solidFill>
                  <a:srgbClr val="002060"/>
                </a:solidFill>
                <a:latin typeface="NikoshBAN" panose="02000000000000000000" pitchFamily="2" charset="0"/>
                <a:cs typeface="NikoshBAN" panose="02000000000000000000" pitchFamily="2" charset="0"/>
              </a:rPr>
              <a:t>ল</a:t>
            </a:r>
            <a:r>
              <a:rPr lang="en-US" sz="3200" dirty="0">
                <a:solidFill>
                  <a:srgbClr val="002060"/>
                </a:solidFill>
                <a:latin typeface="NikoshBAN" panose="02000000000000000000" pitchFamily="2" charset="0"/>
                <a:cs typeface="NikoshBAN" panose="02000000000000000000" pitchFamily="2" charset="0"/>
              </a:rPr>
              <a:t>ো </a:t>
            </a:r>
            <a:r>
              <a:rPr lang="as-IN" sz="3200" dirty="0">
                <a:solidFill>
                  <a:srgbClr val="002060"/>
                </a:solidFill>
                <a:latin typeface="NikoshBAN" panose="02000000000000000000" pitchFamily="2" charset="0"/>
                <a:cs typeface="NikoshBAN" panose="02000000000000000000" pitchFamily="2" charset="0"/>
              </a:rPr>
              <a:t>ল</a:t>
            </a:r>
            <a:r>
              <a:rPr lang="en-US" sz="3200" dirty="0">
                <a:solidFill>
                  <a:srgbClr val="002060"/>
                </a:solidFill>
                <a:latin typeface="NikoshBAN" panose="02000000000000000000" pitchFamily="2" charset="0"/>
                <a:cs typeface="NikoshBAN" panose="02000000000000000000" pitchFamily="2" charset="0"/>
              </a:rPr>
              <a:t>ি</a:t>
            </a:r>
            <a:r>
              <a:rPr lang="as-IN" sz="3200" dirty="0">
                <a:solidFill>
                  <a:srgbClr val="002060"/>
                </a:solidFill>
                <a:latin typeface="NikoshBAN" panose="02000000000000000000" pitchFamily="2" charset="0"/>
                <a:cs typeface="NikoshBAN" panose="02000000000000000000" pitchFamily="2" charset="0"/>
              </a:rPr>
              <a:t>খ</a:t>
            </a:r>
            <a:r>
              <a:rPr lang="en-US" sz="3200" dirty="0">
                <a:solidFill>
                  <a:srgbClr val="002060"/>
                </a:solidFill>
                <a:latin typeface="NikoshBAN" panose="02000000000000000000" pitchFamily="2" charset="0"/>
                <a:cs typeface="NikoshBAN" panose="02000000000000000000" pitchFamily="2" charset="0"/>
              </a:rPr>
              <a:t>। </a:t>
            </a:r>
            <a:endParaRPr lang="en-US" sz="3200" dirty="0"/>
          </a:p>
        </p:txBody>
      </p:sp>
      <p:sp>
        <p:nvSpPr>
          <p:cNvPr id="6" name="Flowchart: Terminator 5">
            <a:extLst>
              <a:ext uri="{FF2B5EF4-FFF2-40B4-BE49-F238E27FC236}">
                <a16:creationId xmlns:a16="http://schemas.microsoft.com/office/drawing/2014/main" id="{0F03A635-19A4-4F0D-AAFC-3606EBBCA81C}"/>
              </a:ext>
            </a:extLst>
          </p:cNvPr>
          <p:cNvSpPr/>
          <p:nvPr/>
        </p:nvSpPr>
        <p:spPr>
          <a:xfrm>
            <a:off x="631172" y="5212952"/>
            <a:ext cx="1303846" cy="406444"/>
          </a:xfrm>
          <a:prstGeom prst="flowChartTerminator">
            <a:avLst/>
          </a:prstGeom>
          <a:solidFill>
            <a:srgbClr val="FF0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NikoshBAN" panose="02000000000000000000" pitchFamily="2" charset="0"/>
                <a:cs typeface="NikoshBAN" panose="02000000000000000000" pitchFamily="2" charset="0"/>
              </a:rPr>
              <a:t>ক - </a:t>
            </a:r>
            <a:r>
              <a:rPr lang="as-IN" sz="3200" dirty="0">
                <a:solidFill>
                  <a:srgbClr val="FFFF00"/>
                </a:solidFill>
                <a:latin typeface="NikoshBAN" panose="02000000000000000000" pitchFamily="2" charset="0"/>
                <a:cs typeface="NikoshBAN" panose="02000000000000000000" pitchFamily="2" charset="0"/>
              </a:rPr>
              <a:t>দ</a:t>
            </a:r>
            <a:r>
              <a:rPr lang="en-US" sz="3200" dirty="0">
                <a:solidFill>
                  <a:srgbClr val="FFFF00"/>
                </a:solidFill>
                <a:latin typeface="NikoshBAN" panose="02000000000000000000" pitchFamily="2" charset="0"/>
                <a:cs typeface="NikoshBAN" panose="02000000000000000000" pitchFamily="2" charset="0"/>
              </a:rPr>
              <a:t>ল</a:t>
            </a:r>
          </a:p>
        </p:txBody>
      </p:sp>
      <p:sp>
        <p:nvSpPr>
          <p:cNvPr id="7" name="Flowchart: Terminator 6">
            <a:extLst>
              <a:ext uri="{FF2B5EF4-FFF2-40B4-BE49-F238E27FC236}">
                <a16:creationId xmlns:a16="http://schemas.microsoft.com/office/drawing/2014/main" id="{4484C80F-74B1-41BB-BBF3-AA2C474A7EFE}"/>
              </a:ext>
            </a:extLst>
          </p:cNvPr>
          <p:cNvSpPr/>
          <p:nvPr/>
        </p:nvSpPr>
        <p:spPr>
          <a:xfrm>
            <a:off x="631172" y="6016320"/>
            <a:ext cx="1303846" cy="406444"/>
          </a:xfrm>
          <a:prstGeom prst="flowChartTerminator">
            <a:avLst/>
          </a:prstGeom>
          <a:solidFill>
            <a:srgbClr val="FF0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NikoshBAN" panose="02000000000000000000" pitchFamily="2" charset="0"/>
                <a:cs typeface="NikoshBAN" panose="02000000000000000000" pitchFamily="2" charset="0"/>
              </a:rPr>
              <a:t>খ - </a:t>
            </a:r>
            <a:r>
              <a:rPr lang="as-IN" sz="3200" dirty="0">
                <a:solidFill>
                  <a:srgbClr val="FFFF00"/>
                </a:solidFill>
                <a:latin typeface="NikoshBAN" panose="02000000000000000000" pitchFamily="2" charset="0"/>
                <a:cs typeface="NikoshBAN" panose="02000000000000000000" pitchFamily="2" charset="0"/>
              </a:rPr>
              <a:t>দ</a:t>
            </a:r>
            <a:r>
              <a:rPr lang="en-US" sz="3200" dirty="0">
                <a:solidFill>
                  <a:srgbClr val="FFFF00"/>
                </a:solidFill>
                <a:latin typeface="NikoshBAN" panose="02000000000000000000" pitchFamily="2" charset="0"/>
                <a:cs typeface="NikoshBAN" panose="02000000000000000000" pitchFamily="2" charset="0"/>
              </a:rPr>
              <a:t>ল</a:t>
            </a:r>
          </a:p>
        </p:txBody>
      </p:sp>
      <p:sp>
        <p:nvSpPr>
          <p:cNvPr id="8" name="Freeform: Shape 7">
            <a:extLst>
              <a:ext uri="{FF2B5EF4-FFF2-40B4-BE49-F238E27FC236}">
                <a16:creationId xmlns:a16="http://schemas.microsoft.com/office/drawing/2014/main" id="{65F3846F-B64D-4C3E-BD87-24B47A471240}"/>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E1E63728-EE4C-4018-8C14-291D0EBFA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356" y="1608157"/>
            <a:ext cx="4568339" cy="2901697"/>
          </a:xfrm>
          <a:prstGeom prst="rect">
            <a:avLst/>
          </a:prstGeom>
          <a:ln w="88900" cap="sq" cmpd="thickThin">
            <a:solidFill>
              <a:srgbClr val="FFC000"/>
            </a:solidFill>
            <a:prstDash val="solid"/>
            <a:miter lim="800000"/>
          </a:ln>
          <a:effectLst>
            <a:innerShdw blurRad="76200">
              <a:srgbClr val="000000"/>
            </a:innerShdw>
          </a:effectLst>
        </p:spPr>
      </p:pic>
    </p:spTree>
    <p:extLst>
      <p:ext uri="{BB962C8B-B14F-4D97-AF65-F5344CB8AC3E}">
        <p14:creationId xmlns:p14="http://schemas.microsoft.com/office/powerpoint/2010/main" val="214248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26140D4-73C6-4145-8A6B-D2C34AF65075}"/>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8FFE1659-30F8-4A64-A638-22D93FC74625}"/>
              </a:ext>
            </a:extLst>
          </p:cNvPr>
          <p:cNvSpPr/>
          <p:nvPr/>
        </p:nvSpPr>
        <p:spPr>
          <a:xfrm>
            <a:off x="3049331" y="138891"/>
            <a:ext cx="3959738" cy="646331"/>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s-IN" sz="3600" dirty="0">
                <a:latin typeface="NikoshBAN" panose="02000000000000000000" pitchFamily="2" charset="0"/>
                <a:cs typeface="NikoshBAN" panose="02000000000000000000" pitchFamily="2" charset="0"/>
              </a:rPr>
              <a:t>রোগ ও পোকামাকড় দমনঃ</a:t>
            </a:r>
            <a:endParaRPr lang="en-US" sz="36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40D6BD42-181D-4CA5-9542-08535EEBA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25" y="2290299"/>
            <a:ext cx="2804160" cy="2088271"/>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F2543BC5-BDFA-4E7E-962B-4955C17F0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276" y="2314931"/>
            <a:ext cx="2804160" cy="2081983"/>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3ACCD052-5989-4249-8D2A-56439657B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8392" y="2304363"/>
            <a:ext cx="2804161" cy="2103121"/>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10" name="Rectangle 9">
            <a:extLst>
              <a:ext uri="{FF2B5EF4-FFF2-40B4-BE49-F238E27FC236}">
                <a16:creationId xmlns:a16="http://schemas.microsoft.com/office/drawing/2014/main" id="{7471469F-9ABD-444E-AB8A-24D96763ECCC}"/>
              </a:ext>
            </a:extLst>
          </p:cNvPr>
          <p:cNvSpPr/>
          <p:nvPr/>
        </p:nvSpPr>
        <p:spPr>
          <a:xfrm>
            <a:off x="7025580" y="4658974"/>
            <a:ext cx="2489784" cy="461665"/>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r>
              <a:rPr lang="as-IN" sz="2400" b="1" dirty="0">
                <a:latin typeface="NikoshBAN" panose="02000000000000000000" pitchFamily="2" charset="0"/>
                <a:cs typeface="NikoshBAN" panose="02000000000000000000" pitchFamily="2" charset="0"/>
              </a:rPr>
              <a:t>মিষ্টি কুমড়ার মাছিপোকা</a:t>
            </a:r>
            <a:endParaRPr lang="en-US" sz="2400" dirty="0">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D61FC46D-357C-4C12-9695-CD889965E154}"/>
              </a:ext>
            </a:extLst>
          </p:cNvPr>
          <p:cNvSpPr/>
          <p:nvPr/>
        </p:nvSpPr>
        <p:spPr>
          <a:xfrm>
            <a:off x="669117" y="4658974"/>
            <a:ext cx="2082350" cy="461665"/>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as-IN" sz="2400" b="1" dirty="0">
                <a:latin typeface="NikoshBAN" panose="02000000000000000000" pitchFamily="2" charset="0"/>
                <a:cs typeface="NikoshBAN" panose="02000000000000000000" pitchFamily="2" charset="0"/>
              </a:rPr>
              <a:t>রেড পামকিন বিটল</a:t>
            </a:r>
            <a:endParaRPr lang="en-US" sz="2400" dirty="0">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1E05BD05-1017-4B09-A294-1CA02A0A8B10}"/>
              </a:ext>
            </a:extLst>
          </p:cNvPr>
          <p:cNvSpPr/>
          <p:nvPr/>
        </p:nvSpPr>
        <p:spPr>
          <a:xfrm>
            <a:off x="4433922" y="4658974"/>
            <a:ext cx="1190556" cy="461665"/>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as-IN" sz="2400" b="1" dirty="0">
                <a:latin typeface="NikoshBAN" panose="02000000000000000000" pitchFamily="2" charset="0"/>
                <a:cs typeface="NikoshBAN" panose="02000000000000000000" pitchFamily="2" charset="0"/>
              </a:rPr>
              <a:t>জাবপোকা</a:t>
            </a:r>
            <a:endParaRPr lang="en-US" sz="2400" dirty="0">
              <a:latin typeface="NikoshBAN" panose="02000000000000000000" pitchFamily="2" charset="0"/>
              <a:cs typeface="NikoshBAN" panose="02000000000000000000" pitchFamily="2" charset="0"/>
            </a:endParaRPr>
          </a:p>
        </p:txBody>
      </p:sp>
      <p:sp>
        <p:nvSpPr>
          <p:cNvPr id="17" name="Rectangle 16">
            <a:extLst>
              <a:ext uri="{FF2B5EF4-FFF2-40B4-BE49-F238E27FC236}">
                <a16:creationId xmlns:a16="http://schemas.microsoft.com/office/drawing/2014/main" id="{EAFA4193-5304-47CD-90A8-647D19029A57}"/>
              </a:ext>
            </a:extLst>
          </p:cNvPr>
          <p:cNvSpPr/>
          <p:nvPr/>
        </p:nvSpPr>
        <p:spPr>
          <a:xfrm>
            <a:off x="225083" y="2883633"/>
            <a:ext cx="9608234" cy="1938992"/>
          </a:xfrm>
          <a:prstGeom prst="rect">
            <a:avLst/>
          </a:prstGeom>
        </p:spPr>
        <p:txBody>
          <a:bodyPr wrap="square">
            <a:spAutoFit/>
          </a:bodyPr>
          <a:lstStyle/>
          <a:p>
            <a:r>
              <a:rPr lang="as-IN" sz="2400" b="1" dirty="0">
                <a:latin typeface="NikoshBAN" panose="02000000000000000000" pitchFamily="2" charset="0"/>
                <a:cs typeface="NikoshBAN" panose="02000000000000000000" pitchFamily="2" charset="0"/>
              </a:rPr>
              <a:t>ক্ষতির ধরণ </a:t>
            </a:r>
            <a:r>
              <a:rPr lang="as-IN" sz="2400" dirty="0">
                <a:latin typeface="NikoshBAN" panose="02000000000000000000" pitchFamily="2" charset="0"/>
                <a:cs typeface="NikoshBAN" panose="02000000000000000000" pitchFamily="2" charset="0"/>
              </a:rPr>
              <a:t>     </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১. এই পোকা মিষ্টি কুমড়ার কচিফল ও ফুলের মধ্যে প্রথমে ডিম পাড়ে।</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২. পরবর্তীতে ডিম থেকে কীড়া বের হয়ে ফল ও ফুলের ভিতর কুরে কুরে খায় যার ফলে ফল ও ফুল পচন ধরে নষ্ট হয়ে যায়।</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৩. এই পোকার আক্রমণের ফলে প্রায় ৫০-৭০ ভাগ ফল নষ্ট হয়ে যায়। </a:t>
            </a:r>
            <a:endParaRPr lang="en-US" sz="2400" dirty="0">
              <a:latin typeface="NikoshBAN" panose="02000000000000000000" pitchFamily="2" charset="0"/>
              <a:cs typeface="NikoshBAN" panose="02000000000000000000" pitchFamily="2" charset="0"/>
            </a:endParaRPr>
          </a:p>
        </p:txBody>
      </p:sp>
      <p:sp>
        <p:nvSpPr>
          <p:cNvPr id="18" name="Rectangle 17">
            <a:extLst>
              <a:ext uri="{FF2B5EF4-FFF2-40B4-BE49-F238E27FC236}">
                <a16:creationId xmlns:a16="http://schemas.microsoft.com/office/drawing/2014/main" id="{8A040193-3204-44D5-926C-1CA5A005F717}"/>
              </a:ext>
            </a:extLst>
          </p:cNvPr>
          <p:cNvSpPr/>
          <p:nvPr/>
        </p:nvSpPr>
        <p:spPr>
          <a:xfrm>
            <a:off x="182880" y="4822625"/>
            <a:ext cx="9692640" cy="1938992"/>
          </a:xfrm>
          <a:prstGeom prst="rect">
            <a:avLst/>
          </a:prstGeom>
        </p:spPr>
        <p:txBody>
          <a:bodyPr wrap="square">
            <a:spAutoFit/>
          </a:bodyPr>
          <a:lstStyle/>
          <a:p>
            <a:r>
              <a:rPr lang="as-IN" sz="2400" b="1" dirty="0">
                <a:latin typeface="NikoshBAN" panose="02000000000000000000" pitchFamily="2" charset="0"/>
                <a:cs typeface="NikoshBAN" panose="02000000000000000000" pitchFamily="2" charset="0"/>
              </a:rPr>
              <a:t>দমন ব্যবস্থাপনা</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১.আক্রান্ত ফল সংগ্রহ করে তা নষ্ট করে ফেলতে হবে।</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২. পরিষ্কার পরিচ্ছন্ন চাষাবাদ।</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৩. সেক্স ফেরোমন ফাঁদের ব্যবহার</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৪. মাছির আক্রমণ থেকে ফসল রৰা করার জন্য বিষটোপ অত্যন্ত কার্যকর।</a:t>
            </a:r>
            <a:endParaRPr lang="en-US" sz="2400" dirty="0">
              <a:latin typeface="NikoshBAN" panose="02000000000000000000" pitchFamily="2" charset="0"/>
              <a:cs typeface="NikoshBAN" panose="02000000000000000000" pitchFamily="2" charset="0"/>
            </a:endParaRPr>
          </a:p>
        </p:txBody>
      </p:sp>
      <p:pic>
        <p:nvPicPr>
          <p:cNvPr id="19" name="Picture 18">
            <a:extLst>
              <a:ext uri="{FF2B5EF4-FFF2-40B4-BE49-F238E27FC236}">
                <a16:creationId xmlns:a16="http://schemas.microsoft.com/office/drawing/2014/main" id="{687D3B4D-6534-489B-B4BF-0B625CA9B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9942" y="332398"/>
            <a:ext cx="2804161" cy="2103121"/>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20" name="Rectangle 19">
            <a:extLst>
              <a:ext uri="{FF2B5EF4-FFF2-40B4-BE49-F238E27FC236}">
                <a16:creationId xmlns:a16="http://schemas.microsoft.com/office/drawing/2014/main" id="{5D67F5BE-6488-4180-A6BA-0CE35229CF52}"/>
              </a:ext>
            </a:extLst>
          </p:cNvPr>
          <p:cNvSpPr/>
          <p:nvPr/>
        </p:nvSpPr>
        <p:spPr>
          <a:xfrm>
            <a:off x="3607130" y="2652800"/>
            <a:ext cx="2489784" cy="461665"/>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r>
              <a:rPr lang="as-IN" sz="2400" b="1" dirty="0">
                <a:latin typeface="NikoshBAN" panose="02000000000000000000" pitchFamily="2" charset="0"/>
                <a:cs typeface="NikoshBAN" panose="02000000000000000000" pitchFamily="2" charset="0"/>
              </a:rPr>
              <a:t>মিষ্টি কুমড়ার মাছিপোকা</a:t>
            </a:r>
            <a:endParaRPr lang="en-US" sz="2400" dirty="0">
              <a:latin typeface="NikoshBAN" panose="02000000000000000000" pitchFamily="2" charset="0"/>
              <a:cs typeface="NikoshBAN" panose="02000000000000000000" pitchFamily="2" charset="0"/>
            </a:endParaRPr>
          </a:p>
        </p:txBody>
      </p:sp>
      <p:pic>
        <p:nvPicPr>
          <p:cNvPr id="21" name="Picture 20">
            <a:extLst>
              <a:ext uri="{FF2B5EF4-FFF2-40B4-BE49-F238E27FC236}">
                <a16:creationId xmlns:a16="http://schemas.microsoft.com/office/drawing/2014/main" id="{5405DB85-01E6-4687-A33F-F144C198A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181" y="236416"/>
            <a:ext cx="2804160" cy="2088271"/>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22" name="Rectangle 21">
            <a:extLst>
              <a:ext uri="{FF2B5EF4-FFF2-40B4-BE49-F238E27FC236}">
                <a16:creationId xmlns:a16="http://schemas.microsoft.com/office/drawing/2014/main" id="{42812963-6F08-470B-8DF5-04ABB77B2BE1}"/>
              </a:ext>
            </a:extLst>
          </p:cNvPr>
          <p:cNvSpPr/>
          <p:nvPr/>
        </p:nvSpPr>
        <p:spPr>
          <a:xfrm>
            <a:off x="3735873" y="2605091"/>
            <a:ext cx="2082350" cy="461665"/>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as-IN" sz="2400" b="1" dirty="0">
                <a:latin typeface="NikoshBAN" panose="02000000000000000000" pitchFamily="2" charset="0"/>
                <a:cs typeface="NikoshBAN" panose="02000000000000000000" pitchFamily="2" charset="0"/>
              </a:rPr>
              <a:t>রেড পামকিন বিটল</a:t>
            </a:r>
            <a:endParaRPr lang="en-US" sz="2400" dirty="0">
              <a:latin typeface="NikoshBAN" panose="02000000000000000000" pitchFamily="2" charset="0"/>
              <a:cs typeface="NikoshBAN" panose="02000000000000000000" pitchFamily="2" charset="0"/>
            </a:endParaRPr>
          </a:p>
        </p:txBody>
      </p:sp>
      <p:sp>
        <p:nvSpPr>
          <p:cNvPr id="23" name="Rectangle 22">
            <a:extLst>
              <a:ext uri="{FF2B5EF4-FFF2-40B4-BE49-F238E27FC236}">
                <a16:creationId xmlns:a16="http://schemas.microsoft.com/office/drawing/2014/main" id="{592FE9FA-4079-4082-9C5B-D8B658C05569}"/>
              </a:ext>
            </a:extLst>
          </p:cNvPr>
          <p:cNvSpPr/>
          <p:nvPr/>
        </p:nvSpPr>
        <p:spPr>
          <a:xfrm>
            <a:off x="379827" y="3898317"/>
            <a:ext cx="9678571" cy="3046988"/>
          </a:xfrm>
          <a:prstGeom prst="rect">
            <a:avLst/>
          </a:prstGeom>
        </p:spPr>
        <p:txBody>
          <a:bodyPr wrap="square">
            <a:spAutoFit/>
          </a:bodyPr>
          <a:lstStyle/>
          <a:p>
            <a:r>
              <a:rPr lang="as-IN" sz="2400" b="1" dirty="0">
                <a:solidFill>
                  <a:srgbClr val="FF0000"/>
                </a:solidFill>
                <a:latin typeface="NikoshBAN" panose="02000000000000000000" pitchFamily="2" charset="0"/>
                <a:cs typeface="NikoshBAN" panose="02000000000000000000" pitchFamily="2" charset="0"/>
              </a:rPr>
              <a:t>ক্ষতির ধরণ    </a:t>
            </a:r>
            <a:r>
              <a:rPr lang="as-IN" sz="2400" dirty="0">
                <a:solidFill>
                  <a:srgbClr val="FF0000"/>
                </a:solidFill>
                <a:latin typeface="NikoshBAN" panose="02000000000000000000" pitchFamily="2" charset="0"/>
                <a:cs typeface="NikoshBAN" panose="02000000000000000000" pitchFamily="2" charset="0"/>
              </a:rPr>
              <a:t>  </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 পামকিন বিটলের পূর্ণবয়স্কপোকা চারা গাছের পাতায় ফুটো করে এবং পাতার কিনারা থেকে খাওয়া শুরু করে সম্পূর্ণ পাতা খেয়ে ফেলে।</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 এ পোকা ফুল ও কচি ফলেও আক্রমণ করে।</a:t>
            </a:r>
            <a:br>
              <a:rPr lang="as-IN" sz="2400" dirty="0">
                <a:latin typeface="NikoshBAN" panose="02000000000000000000" pitchFamily="2" charset="0"/>
                <a:cs typeface="NikoshBAN" panose="02000000000000000000" pitchFamily="2" charset="0"/>
              </a:rPr>
            </a:br>
            <a:br>
              <a:rPr lang="as-IN" sz="2400" dirty="0">
                <a:latin typeface="NikoshBAN" panose="02000000000000000000" pitchFamily="2" charset="0"/>
                <a:cs typeface="NikoshBAN" panose="02000000000000000000" pitchFamily="2" charset="0"/>
              </a:rPr>
            </a:br>
            <a:r>
              <a:rPr lang="as-IN" sz="2400" b="1" dirty="0">
                <a:solidFill>
                  <a:srgbClr val="FF0000"/>
                </a:solidFill>
                <a:latin typeface="NikoshBAN" panose="02000000000000000000" pitchFamily="2" charset="0"/>
                <a:cs typeface="NikoshBAN" panose="02000000000000000000" pitchFamily="2" charset="0"/>
              </a:rPr>
              <a:t>দমন ব্যবস্থাপনা</a:t>
            </a:r>
            <a:br>
              <a:rPr lang="as-IN" sz="2400" dirty="0">
                <a:solidFill>
                  <a:srgbClr val="FF0000"/>
                </a:solidFill>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 চারা আক্রান্ত হলে হাত দিয়ে পূর্ণবয়স্ক পোকা ধরে মেরে ফেলে।</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 ক্ষেত সব সময় পরিষ্কার রাখা।</a:t>
            </a:r>
            <a:endParaRPr lang="en-US" sz="2400" dirty="0">
              <a:latin typeface="NikoshBAN" panose="02000000000000000000" pitchFamily="2" charset="0"/>
              <a:cs typeface="NikoshBAN" panose="02000000000000000000" pitchFamily="2" charset="0"/>
            </a:endParaRPr>
          </a:p>
        </p:txBody>
      </p:sp>
      <p:pic>
        <p:nvPicPr>
          <p:cNvPr id="24" name="Picture 23">
            <a:extLst>
              <a:ext uri="{FF2B5EF4-FFF2-40B4-BE49-F238E27FC236}">
                <a16:creationId xmlns:a16="http://schemas.microsoft.com/office/drawing/2014/main" id="{71B0A8B5-CB7F-4F37-89FF-7A0F8D35A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240" y="242704"/>
            <a:ext cx="2804160" cy="2081983"/>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25" name="Rectangle 24">
            <a:extLst>
              <a:ext uri="{FF2B5EF4-FFF2-40B4-BE49-F238E27FC236}">
                <a16:creationId xmlns:a16="http://schemas.microsoft.com/office/drawing/2014/main" id="{E337F328-25D0-4D01-9C25-4FF1550AFCDE}"/>
              </a:ext>
            </a:extLst>
          </p:cNvPr>
          <p:cNvSpPr/>
          <p:nvPr/>
        </p:nvSpPr>
        <p:spPr>
          <a:xfrm>
            <a:off x="4218886" y="2586747"/>
            <a:ext cx="1190556" cy="461665"/>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as-IN" sz="2400" b="1" dirty="0">
                <a:latin typeface="NikoshBAN" panose="02000000000000000000" pitchFamily="2" charset="0"/>
                <a:cs typeface="NikoshBAN" panose="02000000000000000000" pitchFamily="2" charset="0"/>
              </a:rPr>
              <a:t>জাবপোকা</a:t>
            </a:r>
            <a:endParaRPr lang="en-US" sz="2400" dirty="0">
              <a:latin typeface="NikoshBAN" panose="02000000000000000000" pitchFamily="2" charset="0"/>
              <a:cs typeface="NikoshBAN" panose="02000000000000000000" pitchFamily="2" charset="0"/>
            </a:endParaRPr>
          </a:p>
        </p:txBody>
      </p:sp>
      <p:sp>
        <p:nvSpPr>
          <p:cNvPr id="26" name="Rectangle 25">
            <a:extLst>
              <a:ext uri="{FF2B5EF4-FFF2-40B4-BE49-F238E27FC236}">
                <a16:creationId xmlns:a16="http://schemas.microsoft.com/office/drawing/2014/main" id="{372EFFC4-0E69-4008-ACDB-94F4E3564E7B}"/>
              </a:ext>
            </a:extLst>
          </p:cNvPr>
          <p:cNvSpPr/>
          <p:nvPr/>
        </p:nvSpPr>
        <p:spPr>
          <a:xfrm>
            <a:off x="84407" y="2937096"/>
            <a:ext cx="9791113" cy="4154984"/>
          </a:xfrm>
          <a:prstGeom prst="rect">
            <a:avLst/>
          </a:prstGeom>
        </p:spPr>
        <p:txBody>
          <a:bodyPr wrap="square">
            <a:spAutoFit/>
          </a:bodyPr>
          <a:lstStyle/>
          <a:p>
            <a:r>
              <a:rPr lang="as-IN" sz="2400" b="1" dirty="0">
                <a:solidFill>
                  <a:srgbClr val="FF0000"/>
                </a:solidFill>
                <a:latin typeface="NikoshBAN" panose="02000000000000000000" pitchFamily="2" charset="0"/>
                <a:cs typeface="NikoshBAN" panose="02000000000000000000" pitchFamily="2" charset="0"/>
              </a:rPr>
              <a:t>ক্ষতির ধরণ</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১. জাবপোকার আক্রমণে মিষ্টি কুমড়ার বাড়ন্ত ডগা ও পাতা হলুদ হয়ে যায়। গাছ তার সতেজতা হারিয়ে ফেলে এবং ফলন গুরুতর ভাবে ক্ষতিগ্রস্ত হয়।    </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২. প্রাপ্ত ও অপ্রাপ্তবয়স্ক জাবপোকা দলবদ্ধভাবে গাছের পাতার রস চুষে খায়। ফলে পাতা বিকৃত হয়ে যায়, বৃদ্ধি ব্যাহত হয় ও প্রায়শ নিচের দিকে কোঁকড়ানো দেখা যায়।</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৩. মেঘলা, কুয়াশাচ্ছন্ন এবং ঠান্ডা আবহাওয়ায় জাবপোকার বংশ বৃদ্ধি বেশি হয়। প্রচুর পরিমাণে বৃষ্টি হলে এদের সংখ্যা কমে যায়। </a:t>
            </a:r>
            <a:br>
              <a:rPr lang="as-IN" sz="2400" dirty="0">
                <a:latin typeface="NikoshBAN" panose="02000000000000000000" pitchFamily="2" charset="0"/>
                <a:cs typeface="NikoshBAN" panose="02000000000000000000" pitchFamily="2" charset="0"/>
              </a:rPr>
            </a:br>
            <a:r>
              <a:rPr lang="as-IN" sz="2400" b="1" dirty="0">
                <a:solidFill>
                  <a:srgbClr val="FF0000"/>
                </a:solidFill>
                <a:latin typeface="NikoshBAN" panose="02000000000000000000" pitchFamily="2" charset="0"/>
                <a:cs typeface="NikoshBAN" panose="02000000000000000000" pitchFamily="2" charset="0"/>
              </a:rPr>
              <a:t>দমন ব্যবস্থাপনা</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১. প্রাথমিক অবস্থায় আক্রান্ত পাতা ও ডগার জাবপোকা হাত দিয়ে পিষে মেরে ফেলা যায়। </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২. নিমবীজের দ্রবণ বা সাবানগোলা পানি সেপ্র করেও এ পোকার আক্রমণ অনেকাংশে কমে যায়।</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৩. বন্ধু পোকাসমূহ সংরক্ষণ করলে এ পোকার আক্রমণ অনেকাংশে কম হয়।</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340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 calcmode="lin" valueType="num">
                                      <p:cBhvr>
                                        <p:cTn id="21" dur="2000" fill="hold"/>
                                        <p:tgtEl>
                                          <p:spTgt spid="9"/>
                                        </p:tgtEl>
                                        <p:attrNameLst>
                                          <p:attrName>style.rotation</p:attrName>
                                        </p:attrNameLst>
                                      </p:cBhvr>
                                      <p:tavLst>
                                        <p:tav tm="0">
                                          <p:val>
                                            <p:fltVal val="90"/>
                                          </p:val>
                                        </p:tav>
                                        <p:tav tm="100000">
                                          <p:val>
                                            <p:fltVal val="0"/>
                                          </p:val>
                                        </p:tav>
                                      </p:tavLst>
                                    </p:anim>
                                    <p:animEffect transition="in" filter="fade">
                                      <p:cBhvr>
                                        <p:cTn id="22" dur="2000"/>
                                        <p:tgtEl>
                                          <p:spTgt spid="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000" fill="hold"/>
                                        <p:tgtEl>
                                          <p:spTgt spid="11"/>
                                        </p:tgtEl>
                                        <p:attrNameLst>
                                          <p:attrName>ppt_w</p:attrName>
                                        </p:attrNameLst>
                                      </p:cBhvr>
                                      <p:tavLst>
                                        <p:tav tm="0">
                                          <p:val>
                                            <p:fltVal val="0"/>
                                          </p:val>
                                        </p:tav>
                                        <p:tav tm="100000">
                                          <p:val>
                                            <p:strVal val="#ppt_w"/>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 calcmode="lin" valueType="num">
                                      <p:cBhvr>
                                        <p:cTn id="27" dur="2000" fill="hold"/>
                                        <p:tgtEl>
                                          <p:spTgt spid="11"/>
                                        </p:tgtEl>
                                        <p:attrNameLst>
                                          <p:attrName>style.rotation</p:attrName>
                                        </p:attrNameLst>
                                      </p:cBhvr>
                                      <p:tavLst>
                                        <p:tav tm="0">
                                          <p:val>
                                            <p:fltVal val="90"/>
                                          </p:val>
                                        </p:tav>
                                        <p:tav tm="100000">
                                          <p:val>
                                            <p:fltVal val="0"/>
                                          </p:val>
                                        </p:tav>
                                      </p:tavLst>
                                    </p:anim>
                                    <p:animEffect transition="in" filter="fade">
                                      <p:cBhvr>
                                        <p:cTn id="28" dur="2000"/>
                                        <p:tgtEl>
                                          <p:spTgt spid="11"/>
                                        </p:tgtEl>
                                      </p:cBhvr>
                                    </p:animEffect>
                                  </p:childTnLst>
                                </p:cTn>
                              </p:par>
                              <p:par>
                                <p:cTn id="29" presetID="3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 calcmode="lin" valueType="num">
                                      <p:cBhvr>
                                        <p:cTn id="33" dur="2000" fill="hold"/>
                                        <p:tgtEl>
                                          <p:spTgt spid="7"/>
                                        </p:tgtEl>
                                        <p:attrNameLst>
                                          <p:attrName>style.rotation</p:attrName>
                                        </p:attrNameLst>
                                      </p:cBhvr>
                                      <p:tavLst>
                                        <p:tav tm="0">
                                          <p:val>
                                            <p:fltVal val="90"/>
                                          </p:val>
                                        </p:tav>
                                        <p:tav tm="100000">
                                          <p:val>
                                            <p:fltVal val="0"/>
                                          </p:val>
                                        </p:tav>
                                      </p:tavLst>
                                    </p:anim>
                                    <p:animEffect transition="in" filter="fade">
                                      <p:cBhvr>
                                        <p:cTn id="34" dur="20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2000" fill="hold"/>
                                        <p:tgtEl>
                                          <p:spTgt spid="12"/>
                                        </p:tgtEl>
                                        <p:attrNameLst>
                                          <p:attrName>ppt_w</p:attrName>
                                        </p:attrNameLst>
                                      </p:cBhvr>
                                      <p:tavLst>
                                        <p:tav tm="0">
                                          <p:val>
                                            <p:fltVal val="0"/>
                                          </p:val>
                                        </p:tav>
                                        <p:tav tm="100000">
                                          <p:val>
                                            <p:strVal val="#ppt_w"/>
                                          </p:val>
                                        </p:tav>
                                      </p:tavLst>
                                    </p:anim>
                                    <p:anim calcmode="lin" valueType="num">
                                      <p:cBhvr>
                                        <p:cTn id="38" dur="2000" fill="hold"/>
                                        <p:tgtEl>
                                          <p:spTgt spid="12"/>
                                        </p:tgtEl>
                                        <p:attrNameLst>
                                          <p:attrName>ppt_h</p:attrName>
                                        </p:attrNameLst>
                                      </p:cBhvr>
                                      <p:tavLst>
                                        <p:tav tm="0">
                                          <p:val>
                                            <p:fltVal val="0"/>
                                          </p:val>
                                        </p:tav>
                                        <p:tav tm="100000">
                                          <p:val>
                                            <p:strVal val="#ppt_h"/>
                                          </p:val>
                                        </p:tav>
                                      </p:tavLst>
                                    </p:anim>
                                    <p:anim calcmode="lin" valueType="num">
                                      <p:cBhvr>
                                        <p:cTn id="39" dur="2000" fill="hold"/>
                                        <p:tgtEl>
                                          <p:spTgt spid="12"/>
                                        </p:tgtEl>
                                        <p:attrNameLst>
                                          <p:attrName>style.rotation</p:attrName>
                                        </p:attrNameLst>
                                      </p:cBhvr>
                                      <p:tavLst>
                                        <p:tav tm="0">
                                          <p:val>
                                            <p:fltVal val="90"/>
                                          </p:val>
                                        </p:tav>
                                        <p:tav tm="100000">
                                          <p:val>
                                            <p:fltVal val="0"/>
                                          </p:val>
                                        </p:tav>
                                      </p:tavLst>
                                    </p:anim>
                                    <p:animEffect transition="in" filter="fade">
                                      <p:cBhvr>
                                        <p:cTn id="40" dur="2000"/>
                                        <p:tgtEl>
                                          <p:spTgt spid="1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000" fill="hold"/>
                                        <p:tgtEl>
                                          <p:spTgt spid="10"/>
                                        </p:tgtEl>
                                        <p:attrNameLst>
                                          <p:attrName>ppt_w</p:attrName>
                                        </p:attrNameLst>
                                      </p:cBhvr>
                                      <p:tavLst>
                                        <p:tav tm="0">
                                          <p:val>
                                            <p:fltVal val="0"/>
                                          </p:val>
                                        </p:tav>
                                        <p:tav tm="100000">
                                          <p:val>
                                            <p:strVal val="#ppt_w"/>
                                          </p:val>
                                        </p:tav>
                                      </p:tavLst>
                                    </p:anim>
                                    <p:anim calcmode="lin" valueType="num">
                                      <p:cBhvr>
                                        <p:cTn id="44" dur="2000" fill="hold"/>
                                        <p:tgtEl>
                                          <p:spTgt spid="10"/>
                                        </p:tgtEl>
                                        <p:attrNameLst>
                                          <p:attrName>ppt_h</p:attrName>
                                        </p:attrNameLst>
                                      </p:cBhvr>
                                      <p:tavLst>
                                        <p:tav tm="0">
                                          <p:val>
                                            <p:fltVal val="0"/>
                                          </p:val>
                                        </p:tav>
                                        <p:tav tm="100000">
                                          <p:val>
                                            <p:strVal val="#ppt_h"/>
                                          </p:val>
                                        </p:tav>
                                      </p:tavLst>
                                    </p:anim>
                                    <p:anim calcmode="lin" valueType="num">
                                      <p:cBhvr>
                                        <p:cTn id="45" dur="2000" fill="hold"/>
                                        <p:tgtEl>
                                          <p:spTgt spid="10"/>
                                        </p:tgtEl>
                                        <p:attrNameLst>
                                          <p:attrName>style.rotation</p:attrName>
                                        </p:attrNameLst>
                                      </p:cBhvr>
                                      <p:tavLst>
                                        <p:tav tm="0">
                                          <p:val>
                                            <p:fltVal val="90"/>
                                          </p:val>
                                        </p:tav>
                                        <p:tav tm="100000">
                                          <p:val>
                                            <p:fltVal val="0"/>
                                          </p:val>
                                        </p:tav>
                                      </p:tavLst>
                                    </p:anim>
                                    <p:animEffect transition="in" filter="fade">
                                      <p:cBhvr>
                                        <p:cTn id="46" dur="2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xit" presetSubtype="0" fill="hold" nodeType="clickEffect">
                                  <p:stCondLst>
                                    <p:cond delay="0"/>
                                  </p:stCondLst>
                                  <p:childTnLst>
                                    <p:anim calcmode="lin" valueType="num">
                                      <p:cBhvr>
                                        <p:cTn id="50" dur="2000"/>
                                        <p:tgtEl>
                                          <p:spTgt spid="5"/>
                                        </p:tgtEl>
                                        <p:attrNameLst>
                                          <p:attrName>ppt_w</p:attrName>
                                        </p:attrNameLst>
                                      </p:cBhvr>
                                      <p:tavLst>
                                        <p:tav tm="0">
                                          <p:val>
                                            <p:strVal val="ppt_w"/>
                                          </p:val>
                                        </p:tav>
                                        <p:tav tm="100000">
                                          <p:val>
                                            <p:fltVal val="0"/>
                                          </p:val>
                                        </p:tav>
                                      </p:tavLst>
                                    </p:anim>
                                    <p:anim calcmode="lin" valueType="num">
                                      <p:cBhvr>
                                        <p:cTn id="51" dur="2000"/>
                                        <p:tgtEl>
                                          <p:spTgt spid="5"/>
                                        </p:tgtEl>
                                        <p:attrNameLst>
                                          <p:attrName>ppt_h</p:attrName>
                                        </p:attrNameLst>
                                      </p:cBhvr>
                                      <p:tavLst>
                                        <p:tav tm="0">
                                          <p:val>
                                            <p:strVal val="ppt_h"/>
                                          </p:val>
                                        </p:tav>
                                        <p:tav tm="100000">
                                          <p:val>
                                            <p:fltVal val="0"/>
                                          </p:val>
                                        </p:tav>
                                      </p:tavLst>
                                    </p:anim>
                                    <p:anim calcmode="lin" valueType="num">
                                      <p:cBhvr>
                                        <p:cTn id="52" dur="2000"/>
                                        <p:tgtEl>
                                          <p:spTgt spid="5"/>
                                        </p:tgtEl>
                                        <p:attrNameLst>
                                          <p:attrName>style.rotation</p:attrName>
                                        </p:attrNameLst>
                                      </p:cBhvr>
                                      <p:tavLst>
                                        <p:tav tm="0">
                                          <p:val>
                                            <p:fltVal val="0"/>
                                          </p:val>
                                        </p:tav>
                                        <p:tav tm="100000">
                                          <p:val>
                                            <p:fltVal val="90"/>
                                          </p:val>
                                        </p:tav>
                                      </p:tavLst>
                                    </p:anim>
                                    <p:animEffect transition="out" filter="fade">
                                      <p:cBhvr>
                                        <p:cTn id="53" dur="2000"/>
                                        <p:tgtEl>
                                          <p:spTgt spid="5"/>
                                        </p:tgtEl>
                                      </p:cBhvr>
                                    </p:animEffect>
                                    <p:set>
                                      <p:cBhvr>
                                        <p:cTn id="54" dur="1" fill="hold">
                                          <p:stCondLst>
                                            <p:cond delay="1999"/>
                                          </p:stCondLst>
                                        </p:cTn>
                                        <p:tgtEl>
                                          <p:spTgt spid="5"/>
                                        </p:tgtEl>
                                        <p:attrNameLst>
                                          <p:attrName>style.visibility</p:attrName>
                                        </p:attrNameLst>
                                      </p:cBhvr>
                                      <p:to>
                                        <p:strVal val="hidden"/>
                                      </p:to>
                                    </p:set>
                                  </p:childTnLst>
                                </p:cTn>
                              </p:par>
                              <p:par>
                                <p:cTn id="55" presetID="31" presetClass="exit" presetSubtype="0" fill="hold" nodeType="withEffect">
                                  <p:stCondLst>
                                    <p:cond delay="0"/>
                                  </p:stCondLst>
                                  <p:childTnLst>
                                    <p:anim calcmode="lin" valueType="num">
                                      <p:cBhvr>
                                        <p:cTn id="56" dur="2000"/>
                                        <p:tgtEl>
                                          <p:spTgt spid="9"/>
                                        </p:tgtEl>
                                        <p:attrNameLst>
                                          <p:attrName>ppt_w</p:attrName>
                                        </p:attrNameLst>
                                      </p:cBhvr>
                                      <p:tavLst>
                                        <p:tav tm="0">
                                          <p:val>
                                            <p:strVal val="ppt_w"/>
                                          </p:val>
                                        </p:tav>
                                        <p:tav tm="100000">
                                          <p:val>
                                            <p:fltVal val="0"/>
                                          </p:val>
                                        </p:tav>
                                      </p:tavLst>
                                    </p:anim>
                                    <p:anim calcmode="lin" valueType="num">
                                      <p:cBhvr>
                                        <p:cTn id="57" dur="2000"/>
                                        <p:tgtEl>
                                          <p:spTgt spid="9"/>
                                        </p:tgtEl>
                                        <p:attrNameLst>
                                          <p:attrName>ppt_h</p:attrName>
                                        </p:attrNameLst>
                                      </p:cBhvr>
                                      <p:tavLst>
                                        <p:tav tm="0">
                                          <p:val>
                                            <p:strVal val="ppt_h"/>
                                          </p:val>
                                        </p:tav>
                                        <p:tav tm="100000">
                                          <p:val>
                                            <p:fltVal val="0"/>
                                          </p:val>
                                        </p:tav>
                                      </p:tavLst>
                                    </p:anim>
                                    <p:anim calcmode="lin" valueType="num">
                                      <p:cBhvr>
                                        <p:cTn id="58" dur="2000"/>
                                        <p:tgtEl>
                                          <p:spTgt spid="9"/>
                                        </p:tgtEl>
                                        <p:attrNameLst>
                                          <p:attrName>style.rotation</p:attrName>
                                        </p:attrNameLst>
                                      </p:cBhvr>
                                      <p:tavLst>
                                        <p:tav tm="0">
                                          <p:val>
                                            <p:fltVal val="0"/>
                                          </p:val>
                                        </p:tav>
                                        <p:tav tm="100000">
                                          <p:val>
                                            <p:fltVal val="90"/>
                                          </p:val>
                                        </p:tav>
                                      </p:tavLst>
                                    </p:anim>
                                    <p:animEffect transition="out" filter="fade">
                                      <p:cBhvr>
                                        <p:cTn id="59" dur="2000"/>
                                        <p:tgtEl>
                                          <p:spTgt spid="9"/>
                                        </p:tgtEl>
                                      </p:cBhvr>
                                    </p:animEffect>
                                    <p:set>
                                      <p:cBhvr>
                                        <p:cTn id="60" dur="1" fill="hold">
                                          <p:stCondLst>
                                            <p:cond delay="1999"/>
                                          </p:stCondLst>
                                        </p:cTn>
                                        <p:tgtEl>
                                          <p:spTgt spid="9"/>
                                        </p:tgtEl>
                                        <p:attrNameLst>
                                          <p:attrName>style.visibility</p:attrName>
                                        </p:attrNameLst>
                                      </p:cBhvr>
                                      <p:to>
                                        <p:strVal val="hidden"/>
                                      </p:to>
                                    </p:set>
                                  </p:childTnLst>
                                </p:cTn>
                              </p:par>
                              <p:par>
                                <p:cTn id="61" presetID="31" presetClass="exit" presetSubtype="0" fill="hold" grpId="1" nodeType="withEffect">
                                  <p:stCondLst>
                                    <p:cond delay="0"/>
                                  </p:stCondLst>
                                  <p:childTnLst>
                                    <p:anim calcmode="lin" valueType="num">
                                      <p:cBhvr>
                                        <p:cTn id="62" dur="2000"/>
                                        <p:tgtEl>
                                          <p:spTgt spid="11"/>
                                        </p:tgtEl>
                                        <p:attrNameLst>
                                          <p:attrName>ppt_w</p:attrName>
                                        </p:attrNameLst>
                                      </p:cBhvr>
                                      <p:tavLst>
                                        <p:tav tm="0">
                                          <p:val>
                                            <p:strVal val="ppt_w"/>
                                          </p:val>
                                        </p:tav>
                                        <p:tav tm="100000">
                                          <p:val>
                                            <p:fltVal val="0"/>
                                          </p:val>
                                        </p:tav>
                                      </p:tavLst>
                                    </p:anim>
                                    <p:anim calcmode="lin" valueType="num">
                                      <p:cBhvr>
                                        <p:cTn id="63" dur="2000"/>
                                        <p:tgtEl>
                                          <p:spTgt spid="11"/>
                                        </p:tgtEl>
                                        <p:attrNameLst>
                                          <p:attrName>ppt_h</p:attrName>
                                        </p:attrNameLst>
                                      </p:cBhvr>
                                      <p:tavLst>
                                        <p:tav tm="0">
                                          <p:val>
                                            <p:strVal val="ppt_h"/>
                                          </p:val>
                                        </p:tav>
                                        <p:tav tm="100000">
                                          <p:val>
                                            <p:fltVal val="0"/>
                                          </p:val>
                                        </p:tav>
                                      </p:tavLst>
                                    </p:anim>
                                    <p:anim calcmode="lin" valueType="num">
                                      <p:cBhvr>
                                        <p:cTn id="64" dur="2000"/>
                                        <p:tgtEl>
                                          <p:spTgt spid="11"/>
                                        </p:tgtEl>
                                        <p:attrNameLst>
                                          <p:attrName>style.rotation</p:attrName>
                                        </p:attrNameLst>
                                      </p:cBhvr>
                                      <p:tavLst>
                                        <p:tav tm="0">
                                          <p:val>
                                            <p:fltVal val="0"/>
                                          </p:val>
                                        </p:tav>
                                        <p:tav tm="100000">
                                          <p:val>
                                            <p:fltVal val="90"/>
                                          </p:val>
                                        </p:tav>
                                      </p:tavLst>
                                    </p:anim>
                                    <p:animEffect transition="out" filter="fade">
                                      <p:cBhvr>
                                        <p:cTn id="65" dur="2000"/>
                                        <p:tgtEl>
                                          <p:spTgt spid="11"/>
                                        </p:tgtEl>
                                      </p:cBhvr>
                                    </p:animEffect>
                                    <p:set>
                                      <p:cBhvr>
                                        <p:cTn id="66" dur="1" fill="hold">
                                          <p:stCondLst>
                                            <p:cond delay="1999"/>
                                          </p:stCondLst>
                                        </p:cTn>
                                        <p:tgtEl>
                                          <p:spTgt spid="11"/>
                                        </p:tgtEl>
                                        <p:attrNameLst>
                                          <p:attrName>style.visibility</p:attrName>
                                        </p:attrNameLst>
                                      </p:cBhvr>
                                      <p:to>
                                        <p:strVal val="hidden"/>
                                      </p:to>
                                    </p:set>
                                  </p:childTnLst>
                                </p:cTn>
                              </p:par>
                              <p:par>
                                <p:cTn id="67" presetID="31" presetClass="exit" presetSubtype="0" fill="hold" nodeType="withEffect">
                                  <p:stCondLst>
                                    <p:cond delay="0"/>
                                  </p:stCondLst>
                                  <p:childTnLst>
                                    <p:anim calcmode="lin" valueType="num">
                                      <p:cBhvr>
                                        <p:cTn id="68" dur="2000"/>
                                        <p:tgtEl>
                                          <p:spTgt spid="7"/>
                                        </p:tgtEl>
                                        <p:attrNameLst>
                                          <p:attrName>ppt_w</p:attrName>
                                        </p:attrNameLst>
                                      </p:cBhvr>
                                      <p:tavLst>
                                        <p:tav tm="0">
                                          <p:val>
                                            <p:strVal val="ppt_w"/>
                                          </p:val>
                                        </p:tav>
                                        <p:tav tm="100000">
                                          <p:val>
                                            <p:fltVal val="0"/>
                                          </p:val>
                                        </p:tav>
                                      </p:tavLst>
                                    </p:anim>
                                    <p:anim calcmode="lin" valueType="num">
                                      <p:cBhvr>
                                        <p:cTn id="69" dur="2000"/>
                                        <p:tgtEl>
                                          <p:spTgt spid="7"/>
                                        </p:tgtEl>
                                        <p:attrNameLst>
                                          <p:attrName>ppt_h</p:attrName>
                                        </p:attrNameLst>
                                      </p:cBhvr>
                                      <p:tavLst>
                                        <p:tav tm="0">
                                          <p:val>
                                            <p:strVal val="ppt_h"/>
                                          </p:val>
                                        </p:tav>
                                        <p:tav tm="100000">
                                          <p:val>
                                            <p:fltVal val="0"/>
                                          </p:val>
                                        </p:tav>
                                      </p:tavLst>
                                    </p:anim>
                                    <p:anim calcmode="lin" valueType="num">
                                      <p:cBhvr>
                                        <p:cTn id="70" dur="2000"/>
                                        <p:tgtEl>
                                          <p:spTgt spid="7"/>
                                        </p:tgtEl>
                                        <p:attrNameLst>
                                          <p:attrName>style.rotation</p:attrName>
                                        </p:attrNameLst>
                                      </p:cBhvr>
                                      <p:tavLst>
                                        <p:tav tm="0">
                                          <p:val>
                                            <p:fltVal val="0"/>
                                          </p:val>
                                        </p:tav>
                                        <p:tav tm="100000">
                                          <p:val>
                                            <p:fltVal val="90"/>
                                          </p:val>
                                        </p:tav>
                                      </p:tavLst>
                                    </p:anim>
                                    <p:animEffect transition="out" filter="fade">
                                      <p:cBhvr>
                                        <p:cTn id="71" dur="2000"/>
                                        <p:tgtEl>
                                          <p:spTgt spid="7"/>
                                        </p:tgtEl>
                                      </p:cBhvr>
                                    </p:animEffect>
                                    <p:set>
                                      <p:cBhvr>
                                        <p:cTn id="72" dur="1" fill="hold">
                                          <p:stCondLst>
                                            <p:cond delay="1999"/>
                                          </p:stCondLst>
                                        </p:cTn>
                                        <p:tgtEl>
                                          <p:spTgt spid="7"/>
                                        </p:tgtEl>
                                        <p:attrNameLst>
                                          <p:attrName>style.visibility</p:attrName>
                                        </p:attrNameLst>
                                      </p:cBhvr>
                                      <p:to>
                                        <p:strVal val="hidden"/>
                                      </p:to>
                                    </p:set>
                                  </p:childTnLst>
                                </p:cTn>
                              </p:par>
                              <p:par>
                                <p:cTn id="73" presetID="31" presetClass="exit" presetSubtype="0" fill="hold" grpId="1" nodeType="withEffect">
                                  <p:stCondLst>
                                    <p:cond delay="0"/>
                                  </p:stCondLst>
                                  <p:childTnLst>
                                    <p:anim calcmode="lin" valueType="num">
                                      <p:cBhvr>
                                        <p:cTn id="74" dur="2000"/>
                                        <p:tgtEl>
                                          <p:spTgt spid="12"/>
                                        </p:tgtEl>
                                        <p:attrNameLst>
                                          <p:attrName>ppt_w</p:attrName>
                                        </p:attrNameLst>
                                      </p:cBhvr>
                                      <p:tavLst>
                                        <p:tav tm="0">
                                          <p:val>
                                            <p:strVal val="ppt_w"/>
                                          </p:val>
                                        </p:tav>
                                        <p:tav tm="100000">
                                          <p:val>
                                            <p:fltVal val="0"/>
                                          </p:val>
                                        </p:tav>
                                      </p:tavLst>
                                    </p:anim>
                                    <p:anim calcmode="lin" valueType="num">
                                      <p:cBhvr>
                                        <p:cTn id="75" dur="2000"/>
                                        <p:tgtEl>
                                          <p:spTgt spid="12"/>
                                        </p:tgtEl>
                                        <p:attrNameLst>
                                          <p:attrName>ppt_h</p:attrName>
                                        </p:attrNameLst>
                                      </p:cBhvr>
                                      <p:tavLst>
                                        <p:tav tm="0">
                                          <p:val>
                                            <p:strVal val="ppt_h"/>
                                          </p:val>
                                        </p:tav>
                                        <p:tav tm="100000">
                                          <p:val>
                                            <p:fltVal val="0"/>
                                          </p:val>
                                        </p:tav>
                                      </p:tavLst>
                                    </p:anim>
                                    <p:anim calcmode="lin" valueType="num">
                                      <p:cBhvr>
                                        <p:cTn id="76" dur="2000"/>
                                        <p:tgtEl>
                                          <p:spTgt spid="12"/>
                                        </p:tgtEl>
                                        <p:attrNameLst>
                                          <p:attrName>style.rotation</p:attrName>
                                        </p:attrNameLst>
                                      </p:cBhvr>
                                      <p:tavLst>
                                        <p:tav tm="0">
                                          <p:val>
                                            <p:fltVal val="0"/>
                                          </p:val>
                                        </p:tav>
                                        <p:tav tm="100000">
                                          <p:val>
                                            <p:fltVal val="90"/>
                                          </p:val>
                                        </p:tav>
                                      </p:tavLst>
                                    </p:anim>
                                    <p:animEffect transition="out" filter="fade">
                                      <p:cBhvr>
                                        <p:cTn id="77" dur="2000"/>
                                        <p:tgtEl>
                                          <p:spTgt spid="12"/>
                                        </p:tgtEl>
                                      </p:cBhvr>
                                    </p:animEffect>
                                    <p:set>
                                      <p:cBhvr>
                                        <p:cTn id="78" dur="1" fill="hold">
                                          <p:stCondLst>
                                            <p:cond delay="1999"/>
                                          </p:stCondLst>
                                        </p:cTn>
                                        <p:tgtEl>
                                          <p:spTgt spid="12"/>
                                        </p:tgtEl>
                                        <p:attrNameLst>
                                          <p:attrName>style.visibility</p:attrName>
                                        </p:attrNameLst>
                                      </p:cBhvr>
                                      <p:to>
                                        <p:strVal val="hidden"/>
                                      </p:to>
                                    </p:set>
                                  </p:childTnLst>
                                </p:cTn>
                              </p:par>
                              <p:par>
                                <p:cTn id="79" presetID="31" presetClass="exit" presetSubtype="0" fill="hold" grpId="1" nodeType="withEffect">
                                  <p:stCondLst>
                                    <p:cond delay="0"/>
                                  </p:stCondLst>
                                  <p:childTnLst>
                                    <p:anim calcmode="lin" valueType="num">
                                      <p:cBhvr>
                                        <p:cTn id="80" dur="2000"/>
                                        <p:tgtEl>
                                          <p:spTgt spid="10"/>
                                        </p:tgtEl>
                                        <p:attrNameLst>
                                          <p:attrName>ppt_w</p:attrName>
                                        </p:attrNameLst>
                                      </p:cBhvr>
                                      <p:tavLst>
                                        <p:tav tm="0">
                                          <p:val>
                                            <p:strVal val="ppt_w"/>
                                          </p:val>
                                        </p:tav>
                                        <p:tav tm="100000">
                                          <p:val>
                                            <p:fltVal val="0"/>
                                          </p:val>
                                        </p:tav>
                                      </p:tavLst>
                                    </p:anim>
                                    <p:anim calcmode="lin" valueType="num">
                                      <p:cBhvr>
                                        <p:cTn id="81" dur="2000"/>
                                        <p:tgtEl>
                                          <p:spTgt spid="10"/>
                                        </p:tgtEl>
                                        <p:attrNameLst>
                                          <p:attrName>ppt_h</p:attrName>
                                        </p:attrNameLst>
                                      </p:cBhvr>
                                      <p:tavLst>
                                        <p:tav tm="0">
                                          <p:val>
                                            <p:strVal val="ppt_h"/>
                                          </p:val>
                                        </p:tav>
                                        <p:tav tm="100000">
                                          <p:val>
                                            <p:fltVal val="0"/>
                                          </p:val>
                                        </p:tav>
                                      </p:tavLst>
                                    </p:anim>
                                    <p:anim calcmode="lin" valueType="num">
                                      <p:cBhvr>
                                        <p:cTn id="82" dur="2000"/>
                                        <p:tgtEl>
                                          <p:spTgt spid="10"/>
                                        </p:tgtEl>
                                        <p:attrNameLst>
                                          <p:attrName>style.rotation</p:attrName>
                                        </p:attrNameLst>
                                      </p:cBhvr>
                                      <p:tavLst>
                                        <p:tav tm="0">
                                          <p:val>
                                            <p:fltVal val="0"/>
                                          </p:val>
                                        </p:tav>
                                        <p:tav tm="100000">
                                          <p:val>
                                            <p:fltVal val="90"/>
                                          </p:val>
                                        </p:tav>
                                      </p:tavLst>
                                    </p:anim>
                                    <p:animEffect transition="out" filter="fade">
                                      <p:cBhvr>
                                        <p:cTn id="83" dur="2000"/>
                                        <p:tgtEl>
                                          <p:spTgt spid="10"/>
                                        </p:tgtEl>
                                      </p:cBhvr>
                                    </p:animEffect>
                                    <p:set>
                                      <p:cBhvr>
                                        <p:cTn id="84" dur="1" fill="hold">
                                          <p:stCondLst>
                                            <p:cond delay="1999"/>
                                          </p:stCondLst>
                                        </p:cTn>
                                        <p:tgtEl>
                                          <p:spTgt spid="1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000" fill="hold"/>
                                        <p:tgtEl>
                                          <p:spTgt spid="19"/>
                                        </p:tgtEl>
                                        <p:attrNameLst>
                                          <p:attrName>ppt_w</p:attrName>
                                        </p:attrNameLst>
                                      </p:cBhvr>
                                      <p:tavLst>
                                        <p:tav tm="0">
                                          <p:val>
                                            <p:fltVal val="0"/>
                                          </p:val>
                                        </p:tav>
                                        <p:tav tm="100000">
                                          <p:val>
                                            <p:strVal val="#ppt_w"/>
                                          </p:val>
                                        </p:tav>
                                      </p:tavLst>
                                    </p:anim>
                                    <p:anim calcmode="lin" valueType="num">
                                      <p:cBhvr>
                                        <p:cTn id="90" dur="2000" fill="hold"/>
                                        <p:tgtEl>
                                          <p:spTgt spid="19"/>
                                        </p:tgtEl>
                                        <p:attrNameLst>
                                          <p:attrName>ppt_h</p:attrName>
                                        </p:attrNameLst>
                                      </p:cBhvr>
                                      <p:tavLst>
                                        <p:tav tm="0">
                                          <p:val>
                                            <p:fltVal val="0"/>
                                          </p:val>
                                        </p:tav>
                                        <p:tav tm="100000">
                                          <p:val>
                                            <p:strVal val="#ppt_h"/>
                                          </p:val>
                                        </p:tav>
                                      </p:tavLst>
                                    </p:anim>
                                    <p:anim calcmode="lin" valueType="num">
                                      <p:cBhvr>
                                        <p:cTn id="91" dur="2000" fill="hold"/>
                                        <p:tgtEl>
                                          <p:spTgt spid="19"/>
                                        </p:tgtEl>
                                        <p:attrNameLst>
                                          <p:attrName>style.rotation</p:attrName>
                                        </p:attrNameLst>
                                      </p:cBhvr>
                                      <p:tavLst>
                                        <p:tav tm="0">
                                          <p:val>
                                            <p:fltVal val="90"/>
                                          </p:val>
                                        </p:tav>
                                        <p:tav tm="100000">
                                          <p:val>
                                            <p:fltVal val="0"/>
                                          </p:val>
                                        </p:tav>
                                      </p:tavLst>
                                    </p:anim>
                                    <p:animEffect transition="in" filter="fade">
                                      <p:cBhvr>
                                        <p:cTn id="92" dur="2000"/>
                                        <p:tgtEl>
                                          <p:spTgt spid="19"/>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2000" fill="hold"/>
                                        <p:tgtEl>
                                          <p:spTgt spid="20"/>
                                        </p:tgtEl>
                                        <p:attrNameLst>
                                          <p:attrName>ppt_w</p:attrName>
                                        </p:attrNameLst>
                                      </p:cBhvr>
                                      <p:tavLst>
                                        <p:tav tm="0">
                                          <p:val>
                                            <p:fltVal val="0"/>
                                          </p:val>
                                        </p:tav>
                                        <p:tav tm="100000">
                                          <p:val>
                                            <p:strVal val="#ppt_w"/>
                                          </p:val>
                                        </p:tav>
                                      </p:tavLst>
                                    </p:anim>
                                    <p:anim calcmode="lin" valueType="num">
                                      <p:cBhvr>
                                        <p:cTn id="96" dur="2000" fill="hold"/>
                                        <p:tgtEl>
                                          <p:spTgt spid="20"/>
                                        </p:tgtEl>
                                        <p:attrNameLst>
                                          <p:attrName>ppt_h</p:attrName>
                                        </p:attrNameLst>
                                      </p:cBhvr>
                                      <p:tavLst>
                                        <p:tav tm="0">
                                          <p:val>
                                            <p:fltVal val="0"/>
                                          </p:val>
                                        </p:tav>
                                        <p:tav tm="100000">
                                          <p:val>
                                            <p:strVal val="#ppt_h"/>
                                          </p:val>
                                        </p:tav>
                                      </p:tavLst>
                                    </p:anim>
                                    <p:anim calcmode="lin" valueType="num">
                                      <p:cBhvr>
                                        <p:cTn id="97" dur="2000" fill="hold"/>
                                        <p:tgtEl>
                                          <p:spTgt spid="20"/>
                                        </p:tgtEl>
                                        <p:attrNameLst>
                                          <p:attrName>style.rotation</p:attrName>
                                        </p:attrNameLst>
                                      </p:cBhvr>
                                      <p:tavLst>
                                        <p:tav tm="0">
                                          <p:val>
                                            <p:fltVal val="90"/>
                                          </p:val>
                                        </p:tav>
                                        <p:tav tm="100000">
                                          <p:val>
                                            <p:fltVal val="0"/>
                                          </p:val>
                                        </p:tav>
                                      </p:tavLst>
                                    </p:anim>
                                    <p:animEffect transition="in" filter="fade">
                                      <p:cBhvr>
                                        <p:cTn id="98" dur="20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iterate type="wd">
                                    <p:tmPct val="10000"/>
                                  </p:iterate>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1000" fill="hold"/>
                                        <p:tgtEl>
                                          <p:spTgt spid="17"/>
                                        </p:tgtEl>
                                        <p:attrNameLst>
                                          <p:attrName>ppt_x</p:attrName>
                                        </p:attrNameLst>
                                      </p:cBhvr>
                                      <p:tavLst>
                                        <p:tav tm="0">
                                          <p:val>
                                            <p:strVal val="#ppt_x"/>
                                          </p:val>
                                        </p:tav>
                                        <p:tav tm="100000">
                                          <p:val>
                                            <p:strVal val="#ppt_x"/>
                                          </p:val>
                                        </p:tav>
                                      </p:tavLst>
                                    </p:anim>
                                    <p:anim calcmode="lin" valueType="num">
                                      <p:cBhvr additive="base">
                                        <p:cTn id="104" dur="1000" fill="hold"/>
                                        <p:tgtEl>
                                          <p:spTgt spid="1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iterate type="wd">
                                    <p:tmPct val="10000"/>
                                  </p:iterate>
                                  <p:childTnLst>
                                    <p:set>
                                      <p:cBhvr>
                                        <p:cTn id="106" dur="1" fill="hold">
                                          <p:stCondLst>
                                            <p:cond delay="0"/>
                                          </p:stCondLst>
                                        </p:cTn>
                                        <p:tgtEl>
                                          <p:spTgt spid="18"/>
                                        </p:tgtEl>
                                        <p:attrNameLst>
                                          <p:attrName>style.visibility</p:attrName>
                                        </p:attrNameLst>
                                      </p:cBhvr>
                                      <p:to>
                                        <p:strVal val="visible"/>
                                      </p:to>
                                    </p:set>
                                    <p:anim calcmode="lin" valueType="num">
                                      <p:cBhvr additive="base">
                                        <p:cTn id="107" dur="1000" fill="hold"/>
                                        <p:tgtEl>
                                          <p:spTgt spid="18"/>
                                        </p:tgtEl>
                                        <p:attrNameLst>
                                          <p:attrName>ppt_x</p:attrName>
                                        </p:attrNameLst>
                                      </p:cBhvr>
                                      <p:tavLst>
                                        <p:tav tm="0">
                                          <p:val>
                                            <p:strVal val="#ppt_x"/>
                                          </p:val>
                                        </p:tav>
                                        <p:tav tm="100000">
                                          <p:val>
                                            <p:strVal val="#ppt_x"/>
                                          </p:val>
                                        </p:tav>
                                      </p:tavLst>
                                    </p:anim>
                                    <p:anim calcmode="lin" valueType="num">
                                      <p:cBhvr additive="base">
                                        <p:cTn id="10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31" presetClass="exit" presetSubtype="0" fill="hold" nodeType="clickEffect">
                                  <p:stCondLst>
                                    <p:cond delay="0"/>
                                  </p:stCondLst>
                                  <p:childTnLst>
                                    <p:anim calcmode="lin" valueType="num">
                                      <p:cBhvr>
                                        <p:cTn id="112" dur="2000"/>
                                        <p:tgtEl>
                                          <p:spTgt spid="19"/>
                                        </p:tgtEl>
                                        <p:attrNameLst>
                                          <p:attrName>ppt_w</p:attrName>
                                        </p:attrNameLst>
                                      </p:cBhvr>
                                      <p:tavLst>
                                        <p:tav tm="0">
                                          <p:val>
                                            <p:strVal val="ppt_w"/>
                                          </p:val>
                                        </p:tav>
                                        <p:tav tm="100000">
                                          <p:val>
                                            <p:fltVal val="0"/>
                                          </p:val>
                                        </p:tav>
                                      </p:tavLst>
                                    </p:anim>
                                    <p:anim calcmode="lin" valueType="num">
                                      <p:cBhvr>
                                        <p:cTn id="113" dur="2000"/>
                                        <p:tgtEl>
                                          <p:spTgt spid="19"/>
                                        </p:tgtEl>
                                        <p:attrNameLst>
                                          <p:attrName>ppt_h</p:attrName>
                                        </p:attrNameLst>
                                      </p:cBhvr>
                                      <p:tavLst>
                                        <p:tav tm="0">
                                          <p:val>
                                            <p:strVal val="ppt_h"/>
                                          </p:val>
                                        </p:tav>
                                        <p:tav tm="100000">
                                          <p:val>
                                            <p:fltVal val="0"/>
                                          </p:val>
                                        </p:tav>
                                      </p:tavLst>
                                    </p:anim>
                                    <p:anim calcmode="lin" valueType="num">
                                      <p:cBhvr>
                                        <p:cTn id="114" dur="2000"/>
                                        <p:tgtEl>
                                          <p:spTgt spid="19"/>
                                        </p:tgtEl>
                                        <p:attrNameLst>
                                          <p:attrName>style.rotation</p:attrName>
                                        </p:attrNameLst>
                                      </p:cBhvr>
                                      <p:tavLst>
                                        <p:tav tm="0">
                                          <p:val>
                                            <p:fltVal val="0"/>
                                          </p:val>
                                        </p:tav>
                                        <p:tav tm="100000">
                                          <p:val>
                                            <p:fltVal val="90"/>
                                          </p:val>
                                        </p:tav>
                                      </p:tavLst>
                                    </p:anim>
                                    <p:animEffect transition="out" filter="fade">
                                      <p:cBhvr>
                                        <p:cTn id="115" dur="2000"/>
                                        <p:tgtEl>
                                          <p:spTgt spid="19"/>
                                        </p:tgtEl>
                                      </p:cBhvr>
                                    </p:animEffect>
                                    <p:set>
                                      <p:cBhvr>
                                        <p:cTn id="116" dur="1" fill="hold">
                                          <p:stCondLst>
                                            <p:cond delay="1999"/>
                                          </p:stCondLst>
                                        </p:cTn>
                                        <p:tgtEl>
                                          <p:spTgt spid="19"/>
                                        </p:tgtEl>
                                        <p:attrNameLst>
                                          <p:attrName>style.visibility</p:attrName>
                                        </p:attrNameLst>
                                      </p:cBhvr>
                                      <p:to>
                                        <p:strVal val="hidden"/>
                                      </p:to>
                                    </p:set>
                                  </p:childTnLst>
                                </p:cTn>
                              </p:par>
                              <p:par>
                                <p:cTn id="117" presetID="31" presetClass="exit" presetSubtype="0" fill="hold" grpId="1" nodeType="withEffect">
                                  <p:stCondLst>
                                    <p:cond delay="0"/>
                                  </p:stCondLst>
                                  <p:childTnLst>
                                    <p:anim calcmode="lin" valueType="num">
                                      <p:cBhvr>
                                        <p:cTn id="118" dur="2000"/>
                                        <p:tgtEl>
                                          <p:spTgt spid="20"/>
                                        </p:tgtEl>
                                        <p:attrNameLst>
                                          <p:attrName>ppt_w</p:attrName>
                                        </p:attrNameLst>
                                      </p:cBhvr>
                                      <p:tavLst>
                                        <p:tav tm="0">
                                          <p:val>
                                            <p:strVal val="ppt_w"/>
                                          </p:val>
                                        </p:tav>
                                        <p:tav tm="100000">
                                          <p:val>
                                            <p:fltVal val="0"/>
                                          </p:val>
                                        </p:tav>
                                      </p:tavLst>
                                    </p:anim>
                                    <p:anim calcmode="lin" valueType="num">
                                      <p:cBhvr>
                                        <p:cTn id="119" dur="2000"/>
                                        <p:tgtEl>
                                          <p:spTgt spid="20"/>
                                        </p:tgtEl>
                                        <p:attrNameLst>
                                          <p:attrName>ppt_h</p:attrName>
                                        </p:attrNameLst>
                                      </p:cBhvr>
                                      <p:tavLst>
                                        <p:tav tm="0">
                                          <p:val>
                                            <p:strVal val="ppt_h"/>
                                          </p:val>
                                        </p:tav>
                                        <p:tav tm="100000">
                                          <p:val>
                                            <p:fltVal val="0"/>
                                          </p:val>
                                        </p:tav>
                                      </p:tavLst>
                                    </p:anim>
                                    <p:anim calcmode="lin" valueType="num">
                                      <p:cBhvr>
                                        <p:cTn id="120" dur="2000"/>
                                        <p:tgtEl>
                                          <p:spTgt spid="20"/>
                                        </p:tgtEl>
                                        <p:attrNameLst>
                                          <p:attrName>style.rotation</p:attrName>
                                        </p:attrNameLst>
                                      </p:cBhvr>
                                      <p:tavLst>
                                        <p:tav tm="0">
                                          <p:val>
                                            <p:fltVal val="0"/>
                                          </p:val>
                                        </p:tav>
                                        <p:tav tm="100000">
                                          <p:val>
                                            <p:fltVal val="90"/>
                                          </p:val>
                                        </p:tav>
                                      </p:tavLst>
                                    </p:anim>
                                    <p:animEffect transition="out" filter="fade">
                                      <p:cBhvr>
                                        <p:cTn id="121" dur="2000"/>
                                        <p:tgtEl>
                                          <p:spTgt spid="20"/>
                                        </p:tgtEl>
                                      </p:cBhvr>
                                    </p:animEffect>
                                    <p:set>
                                      <p:cBhvr>
                                        <p:cTn id="122" dur="1" fill="hold">
                                          <p:stCondLst>
                                            <p:cond delay="1999"/>
                                          </p:stCondLst>
                                        </p:cTn>
                                        <p:tgtEl>
                                          <p:spTgt spid="20"/>
                                        </p:tgtEl>
                                        <p:attrNameLst>
                                          <p:attrName>style.visibility</p:attrName>
                                        </p:attrNameLst>
                                      </p:cBhvr>
                                      <p:to>
                                        <p:strVal val="hidden"/>
                                      </p:to>
                                    </p:set>
                                  </p:childTnLst>
                                </p:cTn>
                              </p:par>
                              <p:par>
                                <p:cTn id="123" presetID="31" presetClass="exit" presetSubtype="0" fill="hold" grpId="1" nodeType="withEffect">
                                  <p:stCondLst>
                                    <p:cond delay="0"/>
                                  </p:stCondLst>
                                  <p:iterate type="wd">
                                    <p:tmPct val="0"/>
                                  </p:iterate>
                                  <p:childTnLst>
                                    <p:anim calcmode="lin" valueType="num">
                                      <p:cBhvr>
                                        <p:cTn id="124" dur="2000"/>
                                        <p:tgtEl>
                                          <p:spTgt spid="17"/>
                                        </p:tgtEl>
                                        <p:attrNameLst>
                                          <p:attrName>ppt_w</p:attrName>
                                        </p:attrNameLst>
                                      </p:cBhvr>
                                      <p:tavLst>
                                        <p:tav tm="0">
                                          <p:val>
                                            <p:strVal val="ppt_w"/>
                                          </p:val>
                                        </p:tav>
                                        <p:tav tm="100000">
                                          <p:val>
                                            <p:fltVal val="0"/>
                                          </p:val>
                                        </p:tav>
                                      </p:tavLst>
                                    </p:anim>
                                    <p:anim calcmode="lin" valueType="num">
                                      <p:cBhvr>
                                        <p:cTn id="125" dur="2000"/>
                                        <p:tgtEl>
                                          <p:spTgt spid="17"/>
                                        </p:tgtEl>
                                        <p:attrNameLst>
                                          <p:attrName>ppt_h</p:attrName>
                                        </p:attrNameLst>
                                      </p:cBhvr>
                                      <p:tavLst>
                                        <p:tav tm="0">
                                          <p:val>
                                            <p:strVal val="ppt_h"/>
                                          </p:val>
                                        </p:tav>
                                        <p:tav tm="100000">
                                          <p:val>
                                            <p:fltVal val="0"/>
                                          </p:val>
                                        </p:tav>
                                      </p:tavLst>
                                    </p:anim>
                                    <p:anim calcmode="lin" valueType="num">
                                      <p:cBhvr>
                                        <p:cTn id="126" dur="2000"/>
                                        <p:tgtEl>
                                          <p:spTgt spid="17"/>
                                        </p:tgtEl>
                                        <p:attrNameLst>
                                          <p:attrName>style.rotation</p:attrName>
                                        </p:attrNameLst>
                                      </p:cBhvr>
                                      <p:tavLst>
                                        <p:tav tm="0">
                                          <p:val>
                                            <p:fltVal val="0"/>
                                          </p:val>
                                        </p:tav>
                                        <p:tav tm="100000">
                                          <p:val>
                                            <p:fltVal val="90"/>
                                          </p:val>
                                        </p:tav>
                                      </p:tavLst>
                                    </p:anim>
                                    <p:animEffect transition="out" filter="fade">
                                      <p:cBhvr>
                                        <p:cTn id="127" dur="2000"/>
                                        <p:tgtEl>
                                          <p:spTgt spid="17"/>
                                        </p:tgtEl>
                                      </p:cBhvr>
                                    </p:animEffect>
                                    <p:set>
                                      <p:cBhvr>
                                        <p:cTn id="128" dur="1" fill="hold">
                                          <p:stCondLst>
                                            <p:cond delay="1999"/>
                                          </p:stCondLst>
                                        </p:cTn>
                                        <p:tgtEl>
                                          <p:spTgt spid="17"/>
                                        </p:tgtEl>
                                        <p:attrNameLst>
                                          <p:attrName>style.visibility</p:attrName>
                                        </p:attrNameLst>
                                      </p:cBhvr>
                                      <p:to>
                                        <p:strVal val="hidden"/>
                                      </p:to>
                                    </p:set>
                                  </p:childTnLst>
                                </p:cTn>
                              </p:par>
                              <p:par>
                                <p:cTn id="129" presetID="31" presetClass="exit" presetSubtype="0" fill="hold" grpId="1" nodeType="withEffect">
                                  <p:stCondLst>
                                    <p:cond delay="0"/>
                                  </p:stCondLst>
                                  <p:iterate type="wd">
                                    <p:tmPct val="0"/>
                                  </p:iterate>
                                  <p:childTnLst>
                                    <p:anim calcmode="lin" valueType="num">
                                      <p:cBhvr>
                                        <p:cTn id="130" dur="2000"/>
                                        <p:tgtEl>
                                          <p:spTgt spid="18"/>
                                        </p:tgtEl>
                                        <p:attrNameLst>
                                          <p:attrName>ppt_w</p:attrName>
                                        </p:attrNameLst>
                                      </p:cBhvr>
                                      <p:tavLst>
                                        <p:tav tm="0">
                                          <p:val>
                                            <p:strVal val="ppt_w"/>
                                          </p:val>
                                        </p:tav>
                                        <p:tav tm="100000">
                                          <p:val>
                                            <p:fltVal val="0"/>
                                          </p:val>
                                        </p:tav>
                                      </p:tavLst>
                                    </p:anim>
                                    <p:anim calcmode="lin" valueType="num">
                                      <p:cBhvr>
                                        <p:cTn id="131" dur="2000"/>
                                        <p:tgtEl>
                                          <p:spTgt spid="18"/>
                                        </p:tgtEl>
                                        <p:attrNameLst>
                                          <p:attrName>ppt_h</p:attrName>
                                        </p:attrNameLst>
                                      </p:cBhvr>
                                      <p:tavLst>
                                        <p:tav tm="0">
                                          <p:val>
                                            <p:strVal val="ppt_h"/>
                                          </p:val>
                                        </p:tav>
                                        <p:tav tm="100000">
                                          <p:val>
                                            <p:fltVal val="0"/>
                                          </p:val>
                                        </p:tav>
                                      </p:tavLst>
                                    </p:anim>
                                    <p:anim calcmode="lin" valueType="num">
                                      <p:cBhvr>
                                        <p:cTn id="132" dur="2000"/>
                                        <p:tgtEl>
                                          <p:spTgt spid="18"/>
                                        </p:tgtEl>
                                        <p:attrNameLst>
                                          <p:attrName>style.rotation</p:attrName>
                                        </p:attrNameLst>
                                      </p:cBhvr>
                                      <p:tavLst>
                                        <p:tav tm="0">
                                          <p:val>
                                            <p:fltVal val="0"/>
                                          </p:val>
                                        </p:tav>
                                        <p:tav tm="100000">
                                          <p:val>
                                            <p:fltVal val="90"/>
                                          </p:val>
                                        </p:tav>
                                      </p:tavLst>
                                    </p:anim>
                                    <p:animEffect transition="out" filter="fade">
                                      <p:cBhvr>
                                        <p:cTn id="133" dur="2000"/>
                                        <p:tgtEl>
                                          <p:spTgt spid="18"/>
                                        </p:tgtEl>
                                      </p:cBhvr>
                                    </p:animEffect>
                                    <p:set>
                                      <p:cBhvr>
                                        <p:cTn id="134" dur="1" fill="hold">
                                          <p:stCondLst>
                                            <p:cond delay="1999"/>
                                          </p:stCondLst>
                                        </p:cTn>
                                        <p:tgtEl>
                                          <p:spTgt spid="18"/>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21"/>
                                        </p:tgtEl>
                                        <p:attrNameLst>
                                          <p:attrName>style.visibility</p:attrName>
                                        </p:attrNameLst>
                                      </p:cBhvr>
                                      <p:to>
                                        <p:strVal val="visible"/>
                                      </p:to>
                                    </p:set>
                                    <p:anim calcmode="lin" valueType="num">
                                      <p:cBhvr additive="base">
                                        <p:cTn id="139" dur="2000" fill="hold"/>
                                        <p:tgtEl>
                                          <p:spTgt spid="21"/>
                                        </p:tgtEl>
                                        <p:attrNameLst>
                                          <p:attrName>ppt_x</p:attrName>
                                        </p:attrNameLst>
                                      </p:cBhvr>
                                      <p:tavLst>
                                        <p:tav tm="0">
                                          <p:val>
                                            <p:strVal val="#ppt_x"/>
                                          </p:val>
                                        </p:tav>
                                        <p:tav tm="100000">
                                          <p:val>
                                            <p:strVal val="#ppt_x"/>
                                          </p:val>
                                        </p:tav>
                                      </p:tavLst>
                                    </p:anim>
                                    <p:anim calcmode="lin" valueType="num">
                                      <p:cBhvr additive="base">
                                        <p:cTn id="140" dur="2000" fill="hold"/>
                                        <p:tgtEl>
                                          <p:spTgt spid="2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2"/>
                                        </p:tgtEl>
                                        <p:attrNameLst>
                                          <p:attrName>style.visibility</p:attrName>
                                        </p:attrNameLst>
                                      </p:cBhvr>
                                      <p:to>
                                        <p:strVal val="visible"/>
                                      </p:to>
                                    </p:set>
                                    <p:anim calcmode="lin" valueType="num">
                                      <p:cBhvr additive="base">
                                        <p:cTn id="143" dur="2000" fill="hold"/>
                                        <p:tgtEl>
                                          <p:spTgt spid="22"/>
                                        </p:tgtEl>
                                        <p:attrNameLst>
                                          <p:attrName>ppt_x</p:attrName>
                                        </p:attrNameLst>
                                      </p:cBhvr>
                                      <p:tavLst>
                                        <p:tav tm="0">
                                          <p:val>
                                            <p:strVal val="#ppt_x"/>
                                          </p:val>
                                        </p:tav>
                                        <p:tav tm="100000">
                                          <p:val>
                                            <p:strVal val="#ppt_x"/>
                                          </p:val>
                                        </p:tav>
                                      </p:tavLst>
                                    </p:anim>
                                    <p:anim calcmode="lin" valueType="num">
                                      <p:cBhvr additive="base">
                                        <p:cTn id="144" dur="2000" fill="hold"/>
                                        <p:tgtEl>
                                          <p:spTgt spid="2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iterate type="lt">
                                    <p:tmPct val="10000"/>
                                  </p:iterate>
                                  <p:childTnLst>
                                    <p:set>
                                      <p:cBhvr>
                                        <p:cTn id="146" dur="1" fill="hold">
                                          <p:stCondLst>
                                            <p:cond delay="0"/>
                                          </p:stCondLst>
                                        </p:cTn>
                                        <p:tgtEl>
                                          <p:spTgt spid="23"/>
                                        </p:tgtEl>
                                        <p:attrNameLst>
                                          <p:attrName>style.visibility</p:attrName>
                                        </p:attrNameLst>
                                      </p:cBhvr>
                                      <p:to>
                                        <p:strVal val="visible"/>
                                      </p:to>
                                    </p:set>
                                    <p:anim calcmode="lin" valueType="num">
                                      <p:cBhvr additive="base">
                                        <p:cTn id="147" dur="1000" fill="hold"/>
                                        <p:tgtEl>
                                          <p:spTgt spid="23"/>
                                        </p:tgtEl>
                                        <p:attrNameLst>
                                          <p:attrName>ppt_x</p:attrName>
                                        </p:attrNameLst>
                                      </p:cBhvr>
                                      <p:tavLst>
                                        <p:tav tm="0">
                                          <p:val>
                                            <p:strVal val="#ppt_x"/>
                                          </p:val>
                                        </p:tav>
                                        <p:tav tm="100000">
                                          <p:val>
                                            <p:strVal val="#ppt_x"/>
                                          </p:val>
                                        </p:tav>
                                      </p:tavLst>
                                    </p:anim>
                                    <p:anim calcmode="lin" valueType="num">
                                      <p:cBhvr additive="base">
                                        <p:cTn id="14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31" presetClass="exit" presetSubtype="0" fill="hold" nodeType="clickEffect">
                                  <p:stCondLst>
                                    <p:cond delay="0"/>
                                  </p:stCondLst>
                                  <p:childTnLst>
                                    <p:anim calcmode="lin" valueType="num">
                                      <p:cBhvr>
                                        <p:cTn id="152" dur="1000"/>
                                        <p:tgtEl>
                                          <p:spTgt spid="21"/>
                                        </p:tgtEl>
                                        <p:attrNameLst>
                                          <p:attrName>ppt_w</p:attrName>
                                        </p:attrNameLst>
                                      </p:cBhvr>
                                      <p:tavLst>
                                        <p:tav tm="0">
                                          <p:val>
                                            <p:strVal val="ppt_w"/>
                                          </p:val>
                                        </p:tav>
                                        <p:tav tm="100000">
                                          <p:val>
                                            <p:fltVal val="0"/>
                                          </p:val>
                                        </p:tav>
                                      </p:tavLst>
                                    </p:anim>
                                    <p:anim calcmode="lin" valueType="num">
                                      <p:cBhvr>
                                        <p:cTn id="153" dur="1000"/>
                                        <p:tgtEl>
                                          <p:spTgt spid="21"/>
                                        </p:tgtEl>
                                        <p:attrNameLst>
                                          <p:attrName>ppt_h</p:attrName>
                                        </p:attrNameLst>
                                      </p:cBhvr>
                                      <p:tavLst>
                                        <p:tav tm="0">
                                          <p:val>
                                            <p:strVal val="ppt_h"/>
                                          </p:val>
                                        </p:tav>
                                        <p:tav tm="100000">
                                          <p:val>
                                            <p:fltVal val="0"/>
                                          </p:val>
                                        </p:tav>
                                      </p:tavLst>
                                    </p:anim>
                                    <p:anim calcmode="lin" valueType="num">
                                      <p:cBhvr>
                                        <p:cTn id="154" dur="1000"/>
                                        <p:tgtEl>
                                          <p:spTgt spid="21"/>
                                        </p:tgtEl>
                                        <p:attrNameLst>
                                          <p:attrName>style.rotation</p:attrName>
                                        </p:attrNameLst>
                                      </p:cBhvr>
                                      <p:tavLst>
                                        <p:tav tm="0">
                                          <p:val>
                                            <p:fltVal val="0"/>
                                          </p:val>
                                        </p:tav>
                                        <p:tav tm="100000">
                                          <p:val>
                                            <p:fltVal val="90"/>
                                          </p:val>
                                        </p:tav>
                                      </p:tavLst>
                                    </p:anim>
                                    <p:animEffect transition="out" filter="fade">
                                      <p:cBhvr>
                                        <p:cTn id="155" dur="1000"/>
                                        <p:tgtEl>
                                          <p:spTgt spid="21"/>
                                        </p:tgtEl>
                                      </p:cBhvr>
                                    </p:animEffect>
                                    <p:set>
                                      <p:cBhvr>
                                        <p:cTn id="156" dur="1" fill="hold">
                                          <p:stCondLst>
                                            <p:cond delay="999"/>
                                          </p:stCondLst>
                                        </p:cTn>
                                        <p:tgtEl>
                                          <p:spTgt spid="21"/>
                                        </p:tgtEl>
                                        <p:attrNameLst>
                                          <p:attrName>style.visibility</p:attrName>
                                        </p:attrNameLst>
                                      </p:cBhvr>
                                      <p:to>
                                        <p:strVal val="hidden"/>
                                      </p:to>
                                    </p:set>
                                  </p:childTnLst>
                                </p:cTn>
                              </p:par>
                              <p:par>
                                <p:cTn id="157" presetID="31" presetClass="exit" presetSubtype="0" fill="hold" grpId="1" nodeType="withEffect">
                                  <p:stCondLst>
                                    <p:cond delay="0"/>
                                  </p:stCondLst>
                                  <p:childTnLst>
                                    <p:anim calcmode="lin" valueType="num">
                                      <p:cBhvr>
                                        <p:cTn id="158" dur="1000"/>
                                        <p:tgtEl>
                                          <p:spTgt spid="22"/>
                                        </p:tgtEl>
                                        <p:attrNameLst>
                                          <p:attrName>ppt_w</p:attrName>
                                        </p:attrNameLst>
                                      </p:cBhvr>
                                      <p:tavLst>
                                        <p:tav tm="0">
                                          <p:val>
                                            <p:strVal val="ppt_w"/>
                                          </p:val>
                                        </p:tav>
                                        <p:tav tm="100000">
                                          <p:val>
                                            <p:fltVal val="0"/>
                                          </p:val>
                                        </p:tav>
                                      </p:tavLst>
                                    </p:anim>
                                    <p:anim calcmode="lin" valueType="num">
                                      <p:cBhvr>
                                        <p:cTn id="159" dur="1000"/>
                                        <p:tgtEl>
                                          <p:spTgt spid="22"/>
                                        </p:tgtEl>
                                        <p:attrNameLst>
                                          <p:attrName>ppt_h</p:attrName>
                                        </p:attrNameLst>
                                      </p:cBhvr>
                                      <p:tavLst>
                                        <p:tav tm="0">
                                          <p:val>
                                            <p:strVal val="ppt_h"/>
                                          </p:val>
                                        </p:tav>
                                        <p:tav tm="100000">
                                          <p:val>
                                            <p:fltVal val="0"/>
                                          </p:val>
                                        </p:tav>
                                      </p:tavLst>
                                    </p:anim>
                                    <p:anim calcmode="lin" valueType="num">
                                      <p:cBhvr>
                                        <p:cTn id="160" dur="1000"/>
                                        <p:tgtEl>
                                          <p:spTgt spid="22"/>
                                        </p:tgtEl>
                                        <p:attrNameLst>
                                          <p:attrName>style.rotation</p:attrName>
                                        </p:attrNameLst>
                                      </p:cBhvr>
                                      <p:tavLst>
                                        <p:tav tm="0">
                                          <p:val>
                                            <p:fltVal val="0"/>
                                          </p:val>
                                        </p:tav>
                                        <p:tav tm="100000">
                                          <p:val>
                                            <p:fltVal val="90"/>
                                          </p:val>
                                        </p:tav>
                                      </p:tavLst>
                                    </p:anim>
                                    <p:animEffect transition="out" filter="fade">
                                      <p:cBhvr>
                                        <p:cTn id="161" dur="1000"/>
                                        <p:tgtEl>
                                          <p:spTgt spid="22"/>
                                        </p:tgtEl>
                                      </p:cBhvr>
                                    </p:animEffect>
                                    <p:set>
                                      <p:cBhvr>
                                        <p:cTn id="162" dur="1" fill="hold">
                                          <p:stCondLst>
                                            <p:cond delay="999"/>
                                          </p:stCondLst>
                                        </p:cTn>
                                        <p:tgtEl>
                                          <p:spTgt spid="22"/>
                                        </p:tgtEl>
                                        <p:attrNameLst>
                                          <p:attrName>style.visibility</p:attrName>
                                        </p:attrNameLst>
                                      </p:cBhvr>
                                      <p:to>
                                        <p:strVal val="hidden"/>
                                      </p:to>
                                    </p:set>
                                  </p:childTnLst>
                                </p:cTn>
                              </p:par>
                              <p:par>
                                <p:cTn id="163" presetID="31" presetClass="exit" presetSubtype="0" fill="hold" grpId="1" nodeType="withEffect">
                                  <p:stCondLst>
                                    <p:cond delay="0"/>
                                  </p:stCondLst>
                                  <p:iterate type="lt">
                                    <p:tmPct val="0"/>
                                  </p:iterate>
                                  <p:childTnLst>
                                    <p:anim calcmode="lin" valueType="num">
                                      <p:cBhvr>
                                        <p:cTn id="164" dur="1000"/>
                                        <p:tgtEl>
                                          <p:spTgt spid="23"/>
                                        </p:tgtEl>
                                        <p:attrNameLst>
                                          <p:attrName>ppt_w</p:attrName>
                                        </p:attrNameLst>
                                      </p:cBhvr>
                                      <p:tavLst>
                                        <p:tav tm="0">
                                          <p:val>
                                            <p:strVal val="ppt_w"/>
                                          </p:val>
                                        </p:tav>
                                        <p:tav tm="100000">
                                          <p:val>
                                            <p:fltVal val="0"/>
                                          </p:val>
                                        </p:tav>
                                      </p:tavLst>
                                    </p:anim>
                                    <p:anim calcmode="lin" valueType="num">
                                      <p:cBhvr>
                                        <p:cTn id="165" dur="1000"/>
                                        <p:tgtEl>
                                          <p:spTgt spid="23"/>
                                        </p:tgtEl>
                                        <p:attrNameLst>
                                          <p:attrName>ppt_h</p:attrName>
                                        </p:attrNameLst>
                                      </p:cBhvr>
                                      <p:tavLst>
                                        <p:tav tm="0">
                                          <p:val>
                                            <p:strVal val="ppt_h"/>
                                          </p:val>
                                        </p:tav>
                                        <p:tav tm="100000">
                                          <p:val>
                                            <p:fltVal val="0"/>
                                          </p:val>
                                        </p:tav>
                                      </p:tavLst>
                                    </p:anim>
                                    <p:anim calcmode="lin" valueType="num">
                                      <p:cBhvr>
                                        <p:cTn id="166" dur="1000"/>
                                        <p:tgtEl>
                                          <p:spTgt spid="23"/>
                                        </p:tgtEl>
                                        <p:attrNameLst>
                                          <p:attrName>style.rotation</p:attrName>
                                        </p:attrNameLst>
                                      </p:cBhvr>
                                      <p:tavLst>
                                        <p:tav tm="0">
                                          <p:val>
                                            <p:fltVal val="0"/>
                                          </p:val>
                                        </p:tav>
                                        <p:tav tm="100000">
                                          <p:val>
                                            <p:fltVal val="90"/>
                                          </p:val>
                                        </p:tav>
                                      </p:tavLst>
                                    </p:anim>
                                    <p:animEffect transition="out" filter="fade">
                                      <p:cBhvr>
                                        <p:cTn id="167" dur="1000"/>
                                        <p:tgtEl>
                                          <p:spTgt spid="23"/>
                                        </p:tgtEl>
                                      </p:cBhvr>
                                    </p:animEffect>
                                    <p:set>
                                      <p:cBhvr>
                                        <p:cTn id="168" dur="1" fill="hold">
                                          <p:stCondLst>
                                            <p:cond delay="999"/>
                                          </p:stCondLst>
                                        </p:cTn>
                                        <p:tgtEl>
                                          <p:spTgt spid="23"/>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25"/>
                                        </p:tgtEl>
                                        <p:attrNameLst>
                                          <p:attrName>style.visibility</p:attrName>
                                        </p:attrNameLst>
                                      </p:cBhvr>
                                      <p:to>
                                        <p:strVal val="visible"/>
                                      </p:to>
                                    </p:set>
                                    <p:anim calcmode="lin" valueType="num">
                                      <p:cBhvr additive="base">
                                        <p:cTn id="173" dur="2000" fill="hold"/>
                                        <p:tgtEl>
                                          <p:spTgt spid="25"/>
                                        </p:tgtEl>
                                        <p:attrNameLst>
                                          <p:attrName>ppt_x</p:attrName>
                                        </p:attrNameLst>
                                      </p:cBhvr>
                                      <p:tavLst>
                                        <p:tav tm="0">
                                          <p:val>
                                            <p:strVal val="#ppt_x"/>
                                          </p:val>
                                        </p:tav>
                                        <p:tav tm="100000">
                                          <p:val>
                                            <p:strVal val="#ppt_x"/>
                                          </p:val>
                                        </p:tav>
                                      </p:tavLst>
                                    </p:anim>
                                    <p:anim calcmode="lin" valueType="num">
                                      <p:cBhvr additive="base">
                                        <p:cTn id="174" dur="2000" fill="hold"/>
                                        <p:tgtEl>
                                          <p:spTgt spid="25"/>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24"/>
                                        </p:tgtEl>
                                        <p:attrNameLst>
                                          <p:attrName>style.visibility</p:attrName>
                                        </p:attrNameLst>
                                      </p:cBhvr>
                                      <p:to>
                                        <p:strVal val="visible"/>
                                      </p:to>
                                    </p:set>
                                    <p:anim calcmode="lin" valueType="num">
                                      <p:cBhvr additive="base">
                                        <p:cTn id="177" dur="2000" fill="hold"/>
                                        <p:tgtEl>
                                          <p:spTgt spid="24"/>
                                        </p:tgtEl>
                                        <p:attrNameLst>
                                          <p:attrName>ppt_x</p:attrName>
                                        </p:attrNameLst>
                                      </p:cBhvr>
                                      <p:tavLst>
                                        <p:tav tm="0">
                                          <p:val>
                                            <p:strVal val="#ppt_x"/>
                                          </p:val>
                                        </p:tav>
                                        <p:tav tm="100000">
                                          <p:val>
                                            <p:strVal val="#ppt_x"/>
                                          </p:val>
                                        </p:tav>
                                      </p:tavLst>
                                    </p:anim>
                                    <p:anim calcmode="lin" valueType="num">
                                      <p:cBhvr additive="base">
                                        <p:cTn id="178" dur="2000" fill="hold"/>
                                        <p:tgtEl>
                                          <p:spTgt spid="24"/>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26"/>
                                        </p:tgtEl>
                                        <p:attrNameLst>
                                          <p:attrName>style.visibility</p:attrName>
                                        </p:attrNameLst>
                                      </p:cBhvr>
                                      <p:to>
                                        <p:strVal val="visible"/>
                                      </p:to>
                                    </p:set>
                                    <p:anim calcmode="lin" valueType="num">
                                      <p:cBhvr additive="base">
                                        <p:cTn id="181" dur="2000" fill="hold"/>
                                        <p:tgtEl>
                                          <p:spTgt spid="26"/>
                                        </p:tgtEl>
                                        <p:attrNameLst>
                                          <p:attrName>ppt_x</p:attrName>
                                        </p:attrNameLst>
                                      </p:cBhvr>
                                      <p:tavLst>
                                        <p:tav tm="0">
                                          <p:val>
                                            <p:strVal val="#ppt_x"/>
                                          </p:val>
                                        </p:tav>
                                        <p:tav tm="100000">
                                          <p:val>
                                            <p:strVal val="#ppt_x"/>
                                          </p:val>
                                        </p:tav>
                                      </p:tavLst>
                                    </p:anim>
                                    <p:anim calcmode="lin" valueType="num">
                                      <p:cBhvr additive="base">
                                        <p:cTn id="182"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0" grpId="1" animBg="1"/>
      <p:bldP spid="11" grpId="0" animBg="1"/>
      <p:bldP spid="11" grpId="1" animBg="1"/>
      <p:bldP spid="12" grpId="0" animBg="1"/>
      <p:bldP spid="12" grpId="1" animBg="1"/>
      <p:bldP spid="17" grpId="0"/>
      <p:bldP spid="17" grpId="1"/>
      <p:bldP spid="18" grpId="0"/>
      <p:bldP spid="18" grpId="1"/>
      <p:bldP spid="20" grpId="0" animBg="1"/>
      <p:bldP spid="20" grpId="1" animBg="1"/>
      <p:bldP spid="22" grpId="0" animBg="1"/>
      <p:bldP spid="22" grpId="1" animBg="1"/>
      <p:bldP spid="23" grpId="0"/>
      <p:bldP spid="23" grpId="1"/>
      <p:bldP spid="25"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0B1B1AD-1F18-4E97-92AC-753D4A844F8E}"/>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75262567-A9B7-49B7-B37E-6CE3F0ED8988}"/>
              </a:ext>
            </a:extLst>
          </p:cNvPr>
          <p:cNvSpPr/>
          <p:nvPr/>
        </p:nvSpPr>
        <p:spPr>
          <a:xfrm>
            <a:off x="203981" y="3386523"/>
            <a:ext cx="9650437" cy="3539430"/>
          </a:xfrm>
          <a:prstGeom prst="rect">
            <a:avLst/>
          </a:prstGeom>
        </p:spPr>
        <p:txBody>
          <a:bodyPr wrap="square">
            <a:spAutoFit/>
          </a:bodyPr>
          <a:lstStyle/>
          <a:p>
            <a:r>
              <a:rPr lang="as-IN" sz="2800" dirty="0">
                <a:solidFill>
                  <a:srgbClr val="FF0000"/>
                </a:solidFill>
                <a:latin typeface="NikoshBAN" panose="02000000000000000000" pitchFamily="2" charset="0"/>
                <a:cs typeface="NikoshBAN" panose="02000000000000000000" pitchFamily="2" charset="0"/>
              </a:rPr>
              <a:t>সময়ঃ</a:t>
            </a:r>
            <a:r>
              <a:rPr lang="as-IN" sz="2800" dirty="0">
                <a:latin typeface="NikoshBAN" panose="02000000000000000000" pitchFamily="2" charset="0"/>
                <a:cs typeface="NikoshBAN" panose="02000000000000000000" pitchFamily="2" charset="0"/>
              </a:rPr>
              <a:t> সবজি হিসোবে ব্যবহার করতে হলে কুমড়ার ওজন ১-৩ কেজি হলেই  সংগ্রহ করা উচিত। তবে সাধারণত বীজ বপন বা চারা রোপণের ৩ থেকে ৪ মাস পর গাছ থেকে মিষ্টি কুমড়া তোলার উপযোগী হয়। আর পাকা কুমড়ার ক্ষেত্রে ফল হলুদ বা হলদে বাদামী রঙ ধারণ করে। ফলের বোঁটা খয়েরী রঙ ধারণ করে এবং গাছ মরতে শুরু করে। পাকা কুমড়া সংগ্রহ করে ৫-৭ দিন ছায়াযুক্ত স্থান রেখে দিতে হবে। এভাবে ক’এক মাস পর্যন্ত পাকা কুমড়া সংরক্ষণ করা যায়।</a:t>
            </a:r>
          </a:p>
          <a:p>
            <a:r>
              <a:rPr lang="as-IN" sz="2800" dirty="0">
                <a:solidFill>
                  <a:srgbClr val="FF0000"/>
                </a:solidFill>
                <a:latin typeface="NikoshBAN" panose="02000000000000000000" pitchFamily="2" charset="0"/>
                <a:cs typeface="NikoshBAN" panose="02000000000000000000" pitchFamily="2" charset="0"/>
              </a:rPr>
              <a:t>পদ্ধতিঃ</a:t>
            </a:r>
            <a:r>
              <a:rPr lang="as-IN" sz="2800" dirty="0">
                <a:latin typeface="NikoshBAN" panose="02000000000000000000" pitchFamily="2" charset="0"/>
                <a:cs typeface="NikoshBAN" panose="02000000000000000000" pitchFamily="2" charset="0"/>
              </a:rPr>
              <a:t> ধারাল ছুরি দারা মিষ্টি কুমড়া কিছুটা বোঁটা রেখে গাছ থেকে তুললে তারাতারি পঁচার সম্ভাবনা কম থাকে।</a:t>
            </a:r>
          </a:p>
        </p:txBody>
      </p:sp>
      <p:pic>
        <p:nvPicPr>
          <p:cNvPr id="5" name="Picture 4">
            <a:extLst>
              <a:ext uri="{FF2B5EF4-FFF2-40B4-BE49-F238E27FC236}">
                <a16:creationId xmlns:a16="http://schemas.microsoft.com/office/drawing/2014/main" id="{87DACD7D-ED52-4D02-8012-AD27B3A55EFE}"/>
              </a:ext>
            </a:extLst>
          </p:cNvPr>
          <p:cNvPicPr>
            <a:picLocks noChangeAspect="1"/>
          </p:cNvPicPr>
          <p:nvPr/>
        </p:nvPicPr>
        <p:blipFill rotWithShape="1">
          <a:blip r:embed="rId2">
            <a:extLst>
              <a:ext uri="{28A0092B-C50C-407E-A947-70E740481C1C}">
                <a14:useLocalDpi xmlns:a14="http://schemas.microsoft.com/office/drawing/2010/main" val="0"/>
              </a:ext>
            </a:extLst>
          </a:blip>
          <a:srcRect l="19119" r="19119"/>
          <a:stretch/>
        </p:blipFill>
        <p:spPr>
          <a:xfrm>
            <a:off x="6537960" y="788447"/>
            <a:ext cx="3059723" cy="2485775"/>
          </a:xfrm>
          <a:prstGeom prst="rect">
            <a:avLst/>
          </a:prstGeom>
          <a:ln w="88900" cap="sq" cmpd="thickThin">
            <a:solidFill>
              <a:srgbClr val="00B0F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E958E356-3E97-4478-99EC-E39D3C937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17" y="788447"/>
            <a:ext cx="3059723" cy="2485775"/>
          </a:xfrm>
          <a:prstGeom prst="rect">
            <a:avLst/>
          </a:prstGeom>
          <a:ln w="88900" cap="sq" cmpd="thickThin">
            <a:solidFill>
              <a:srgbClr val="00B0F0"/>
            </a:solidFill>
            <a:prstDash val="solid"/>
            <a:miter lim="800000"/>
          </a:ln>
          <a:effectLst>
            <a:innerShdw blurRad="76200">
              <a:srgbClr val="000000"/>
            </a:innerShdw>
          </a:effectLst>
        </p:spPr>
      </p:pic>
      <p:sp>
        <p:nvSpPr>
          <p:cNvPr id="8" name="Arrow: Left-Right 7">
            <a:extLst>
              <a:ext uri="{FF2B5EF4-FFF2-40B4-BE49-F238E27FC236}">
                <a16:creationId xmlns:a16="http://schemas.microsoft.com/office/drawing/2014/main" id="{9D24CC4F-167F-4DCF-834B-965DA5250DC8}"/>
              </a:ext>
            </a:extLst>
          </p:cNvPr>
          <p:cNvSpPr/>
          <p:nvPr/>
        </p:nvSpPr>
        <p:spPr>
          <a:xfrm>
            <a:off x="3671668" y="1651385"/>
            <a:ext cx="2743200" cy="768257"/>
          </a:xfrm>
          <a:prstGeom prst="lef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ysClr val="windowText" lastClr="000000"/>
                </a:solidFill>
                <a:latin typeface="NikoshBAN" panose="02000000000000000000" pitchFamily="2" charset="0"/>
                <a:cs typeface="NikoshBAN" panose="02000000000000000000" pitchFamily="2" charset="0"/>
              </a:rPr>
              <a:t>ফ</a:t>
            </a:r>
            <a:r>
              <a:rPr lang="as-IN" sz="3600" dirty="0">
                <a:solidFill>
                  <a:sysClr val="windowText" lastClr="000000"/>
                </a:solidFill>
                <a:latin typeface="NikoshBAN" panose="02000000000000000000" pitchFamily="2" charset="0"/>
                <a:cs typeface="NikoshBAN" panose="02000000000000000000" pitchFamily="2" charset="0"/>
              </a:rPr>
              <a:t>স</a:t>
            </a:r>
            <a:r>
              <a:rPr lang="en-US" sz="3600" dirty="0">
                <a:solidFill>
                  <a:sysClr val="windowText" lastClr="000000"/>
                </a:solidFill>
                <a:latin typeface="NikoshBAN" panose="02000000000000000000" pitchFamily="2" charset="0"/>
                <a:cs typeface="NikoshBAN" panose="02000000000000000000" pitchFamily="2" charset="0"/>
              </a:rPr>
              <a:t>ল </a:t>
            </a:r>
            <a:r>
              <a:rPr lang="as-IN" sz="3600" dirty="0">
                <a:solidFill>
                  <a:sysClr val="windowText" lastClr="000000"/>
                </a:solidFill>
                <a:latin typeface="NikoshBAN" panose="02000000000000000000" pitchFamily="2" charset="0"/>
                <a:cs typeface="NikoshBAN" panose="02000000000000000000" pitchFamily="2" charset="0"/>
              </a:rPr>
              <a:t>স</a:t>
            </a:r>
            <a:r>
              <a:rPr lang="en-US" sz="3600" dirty="0">
                <a:solidFill>
                  <a:sysClr val="windowText" lastClr="000000"/>
                </a:solidFill>
                <a:latin typeface="NikoshBAN" panose="02000000000000000000" pitchFamily="2" charset="0"/>
                <a:cs typeface="NikoshBAN" panose="02000000000000000000" pitchFamily="2" charset="0"/>
              </a:rPr>
              <a:t>ং</a:t>
            </a:r>
            <a:r>
              <a:rPr lang="as-IN" sz="3600" dirty="0">
                <a:solidFill>
                  <a:sysClr val="windowText" lastClr="000000"/>
                </a:solidFill>
                <a:latin typeface="NikoshBAN" panose="02000000000000000000" pitchFamily="2" charset="0"/>
                <a:cs typeface="NikoshBAN" panose="02000000000000000000" pitchFamily="2" charset="0"/>
              </a:rPr>
              <a:t>গ</a:t>
            </a:r>
            <a:r>
              <a:rPr lang="en-US" sz="3600" dirty="0">
                <a:solidFill>
                  <a:sysClr val="windowText" lastClr="000000"/>
                </a:solidFill>
                <a:latin typeface="NikoshBAN" panose="02000000000000000000" pitchFamily="2" charset="0"/>
                <a:cs typeface="NikoshBAN" panose="02000000000000000000" pitchFamily="2" charset="0"/>
              </a:rPr>
              <a:t>্</a:t>
            </a:r>
            <a:r>
              <a:rPr lang="as-IN" sz="3600" dirty="0">
                <a:solidFill>
                  <a:sysClr val="windowText" lastClr="000000"/>
                </a:solidFill>
                <a:latin typeface="NikoshBAN" panose="02000000000000000000" pitchFamily="2" charset="0"/>
                <a:cs typeface="NikoshBAN" panose="02000000000000000000" pitchFamily="2" charset="0"/>
              </a:rPr>
              <a:t>র</a:t>
            </a:r>
            <a:r>
              <a:rPr lang="en-US" sz="3600" dirty="0">
                <a:solidFill>
                  <a:sysClr val="windowText" lastClr="000000"/>
                </a:solidFill>
                <a:latin typeface="NikoshBAN" panose="02000000000000000000" pitchFamily="2" charset="0"/>
                <a:cs typeface="NikoshBAN" panose="02000000000000000000" pitchFamily="2" charset="0"/>
              </a:rPr>
              <a:t>হ</a:t>
            </a:r>
          </a:p>
        </p:txBody>
      </p:sp>
    </p:spTree>
    <p:extLst>
      <p:ext uri="{BB962C8B-B14F-4D97-AF65-F5344CB8AC3E}">
        <p14:creationId xmlns:p14="http://schemas.microsoft.com/office/powerpoint/2010/main" val="373516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Effect transition="in" filter="fad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000" fill="hold"/>
                                        <p:tgtEl>
                                          <p:spTgt spid="3"/>
                                        </p:tgtEl>
                                        <p:attrNameLst>
                                          <p:attrName>ppt_x</p:attrName>
                                        </p:attrNameLst>
                                      </p:cBhvr>
                                      <p:tavLst>
                                        <p:tav tm="0">
                                          <p:val>
                                            <p:strVal val="1+#ppt_w/2"/>
                                          </p:val>
                                        </p:tav>
                                        <p:tav tm="100000">
                                          <p:val>
                                            <p:strVal val="#ppt_x"/>
                                          </p:val>
                                        </p:tav>
                                      </p:tavLst>
                                    </p:anim>
                                    <p:anim calcmode="lin" valueType="num">
                                      <p:cBhvr additive="base">
                                        <p:cTn id="25"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1C58A79B-3399-4A14-80EC-474F24ADDC57}"/>
              </a:ext>
            </a:extLst>
          </p:cNvPr>
          <p:cNvSpPr/>
          <p:nvPr/>
        </p:nvSpPr>
        <p:spPr>
          <a:xfrm>
            <a:off x="4445391" y="478302"/>
            <a:ext cx="1842867" cy="604910"/>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latin typeface="NikoshBAN" panose="02000000000000000000" pitchFamily="2" charset="0"/>
                <a:cs typeface="NikoshBAN" panose="02000000000000000000" pitchFamily="2" charset="0"/>
              </a:rPr>
              <a:t>ম</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য</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ন</a:t>
            </a:r>
            <a:endParaRPr lang="en-US" sz="3600" dirty="0">
              <a:latin typeface="NikoshBAN" panose="02000000000000000000" pitchFamily="2" charset="0"/>
              <a:cs typeface="NikoshBAN" panose="02000000000000000000" pitchFamily="2" charset="0"/>
            </a:endParaRPr>
          </a:p>
        </p:txBody>
      </p:sp>
      <p:sp>
        <p:nvSpPr>
          <p:cNvPr id="20" name="Freeform: Shape 19">
            <a:extLst>
              <a:ext uri="{FF2B5EF4-FFF2-40B4-BE49-F238E27FC236}">
                <a16:creationId xmlns:a16="http://schemas.microsoft.com/office/drawing/2014/main" id="{7F1587CE-D493-4BAE-951C-B286C37030EF}"/>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5" name="Content Placeholder 2">
            <a:extLst>
              <a:ext uri="{FF2B5EF4-FFF2-40B4-BE49-F238E27FC236}">
                <a16:creationId xmlns:a16="http://schemas.microsoft.com/office/drawing/2014/main" id="{EA544E9D-8876-4C5A-90A4-E0238B27964A}"/>
              </a:ext>
            </a:extLst>
          </p:cNvPr>
          <p:cNvSpPr txBox="1">
            <a:spLocks/>
          </p:cNvSpPr>
          <p:nvPr/>
        </p:nvSpPr>
        <p:spPr>
          <a:xfrm>
            <a:off x="1252024" y="2319411"/>
            <a:ext cx="8229600" cy="2676378"/>
          </a:xfrm>
          <a:prstGeom prst="rect">
            <a:avLst/>
          </a:prstGeom>
        </p:spPr>
        <p:txBody>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মিষ্টি কুমড়ায় কোন ভিটামিন পাওয়া যায়?</a:t>
            </a:r>
          </a:p>
          <a:p>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 মিষ্টি কুমড়া কয়টি শ্রেণিতে বিভক্ত ও কি কি?</a:t>
            </a:r>
          </a:p>
          <a:p>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গর্ত প্রতি কত কেজি গোবর বা কম্পোষ্ট সার দিতে হয়?</a:t>
            </a:r>
          </a:p>
          <a:p>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মিষ্টি কুমড়া গাছের একটি রোগের নাম লিখ।</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a:p>
            <a:endParaRPr lang="bn-BD"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5579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strips(downLeft)">
                                      <p:cBhvr>
                                        <p:cTn id="12" dur="2000"/>
                                        <p:tgtEl>
                                          <p:spTgt spid="35">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5">
                                            <p:txEl>
                                              <p:pRg st="1" end="1"/>
                                            </p:txEl>
                                          </p:spTgt>
                                        </p:tgtEl>
                                        <p:attrNameLst>
                                          <p:attrName>style.visibility</p:attrName>
                                        </p:attrNameLst>
                                      </p:cBhvr>
                                      <p:to>
                                        <p:strVal val="visible"/>
                                      </p:to>
                                    </p:set>
                                    <p:animEffect transition="in" filter="strips(downLeft)">
                                      <p:cBhvr>
                                        <p:cTn id="15" dur="2000"/>
                                        <p:tgtEl>
                                          <p:spTgt spid="35">
                                            <p:txEl>
                                              <p:pRg st="1" end="1"/>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5">
                                            <p:txEl>
                                              <p:pRg st="2" end="2"/>
                                            </p:txEl>
                                          </p:spTgt>
                                        </p:tgtEl>
                                        <p:attrNameLst>
                                          <p:attrName>style.visibility</p:attrName>
                                        </p:attrNameLst>
                                      </p:cBhvr>
                                      <p:to>
                                        <p:strVal val="visible"/>
                                      </p:to>
                                    </p:set>
                                    <p:animEffect transition="in" filter="strips(downLeft)">
                                      <p:cBhvr>
                                        <p:cTn id="18" dur="2000"/>
                                        <p:tgtEl>
                                          <p:spTgt spid="35">
                                            <p:txEl>
                                              <p:pRg st="2" end="2"/>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35">
                                            <p:txEl>
                                              <p:pRg st="3" end="3"/>
                                            </p:txEl>
                                          </p:spTgt>
                                        </p:tgtEl>
                                        <p:attrNameLst>
                                          <p:attrName>style.visibility</p:attrName>
                                        </p:attrNameLst>
                                      </p:cBhvr>
                                      <p:to>
                                        <p:strVal val="visible"/>
                                      </p:to>
                                    </p:set>
                                    <p:animEffect transition="in" filter="strips(downLeft)">
                                      <p:cBhvr>
                                        <p:cTn id="21" dur="20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9909442-07CB-4782-9E9C-23016D1CB025}"/>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 name="Bevel 5">
            <a:extLst>
              <a:ext uri="{FF2B5EF4-FFF2-40B4-BE49-F238E27FC236}">
                <a16:creationId xmlns:a16="http://schemas.microsoft.com/office/drawing/2014/main" id="{ACCC8C82-76FD-4671-9542-0E42A228B982}"/>
              </a:ext>
            </a:extLst>
          </p:cNvPr>
          <p:cNvSpPr/>
          <p:nvPr/>
        </p:nvSpPr>
        <p:spPr>
          <a:xfrm>
            <a:off x="1068220" y="3924010"/>
            <a:ext cx="3583937" cy="2473811"/>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48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সম্ভু নাথ রায়</a:t>
            </a:r>
            <a:endParaRPr lang="en-US"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a:p>
            <a:pPr lvl="0" algn="ctr"/>
            <a:r>
              <a:rPr lang="en-US" sz="2400" b="1" dirty="0" err="1">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সহকারী</a:t>
            </a:r>
            <a:r>
              <a:rPr lang="en-US"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 </a:t>
            </a:r>
            <a:r>
              <a:rPr lang="en-US" sz="2400" b="1" dirty="0" err="1">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শিক্ষক</a:t>
            </a:r>
            <a:endParaRPr lang="bn-BD"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a:p>
            <a:pPr lvl="0" algn="ctr"/>
            <a:r>
              <a:rPr lang="bn-BD"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মনোহরপুরদাখিল মাদরাসা</a:t>
            </a:r>
          </a:p>
          <a:p>
            <a:pPr lvl="0" algn="ctr"/>
            <a:r>
              <a:rPr lang="bn-BD" sz="2800" b="1" dirty="0">
                <a:ln>
                  <a:noFill/>
                  <a:prstDash val="sys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মনিরামপুর,যশোর</a:t>
            </a:r>
          </a:p>
          <a:p>
            <a:pPr lvl="0" algn="ctr"/>
            <a:r>
              <a:rPr lang="bn-BD" sz="12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Email- </a:t>
            </a:r>
            <a:r>
              <a:rPr lang="bn-BD" sz="16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sambho7440@gmail.com</a:t>
            </a:r>
            <a:endParaRPr lang="en-US" sz="16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4" name="Bevel 6">
            <a:extLst>
              <a:ext uri="{FF2B5EF4-FFF2-40B4-BE49-F238E27FC236}">
                <a16:creationId xmlns:a16="http://schemas.microsoft.com/office/drawing/2014/main" id="{022236E2-B58B-48D9-BCC3-C53048F573FF}"/>
              </a:ext>
            </a:extLst>
          </p:cNvPr>
          <p:cNvSpPr/>
          <p:nvPr/>
        </p:nvSpPr>
        <p:spPr>
          <a:xfrm>
            <a:off x="5215957" y="3924011"/>
            <a:ext cx="3774226" cy="247381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শ্রেণীঃ-</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নবম</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দশম</a:t>
            </a:r>
            <a:endPar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বিষয়ঃ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কৃষি</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শিক্ষা</a:t>
            </a:r>
            <a:endPar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অধ্যায়ঃ-</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৪থ</a:t>
            </a:r>
            <a:r>
              <a:rPr lang="en-US" sz="3200" b="1" kern="0" dirty="0">
                <a:ln w="19050">
                  <a:noFill/>
                  <a:prstDash val="dash"/>
                </a:ln>
                <a:solidFill>
                  <a:schemeClr val="tx1"/>
                </a:solidFill>
                <a:effectLst>
                  <a:glow rad="63500">
                    <a:schemeClr val="accent1">
                      <a:satMod val="175000"/>
                      <a:alpha val="40000"/>
                    </a:schemeClr>
                  </a:glow>
                </a:effectLst>
                <a:latin typeface="SutonnyMJ" pitchFamily="2" charset="0"/>
                <a:cs typeface="SutonnyMJ" pitchFamily="2" charset="0"/>
              </a:rPr>
              <a:t>©</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দ্বিতীয়</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পরিচ্ছেদ</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কুমড়া</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চাষ</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পদ্ধতি</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00BD48C7-9564-4EEB-A610-10A20628E2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669" t="17166" r="22670" b="44416"/>
          <a:stretch/>
        </p:blipFill>
        <p:spPr>
          <a:xfrm rot="16200000">
            <a:off x="1042518" y="786794"/>
            <a:ext cx="1799228" cy="1747823"/>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7.jpg">
            <a:extLst>
              <a:ext uri="{FF2B5EF4-FFF2-40B4-BE49-F238E27FC236}">
                <a16:creationId xmlns:a16="http://schemas.microsoft.com/office/drawing/2014/main" id="{8827FF74-FDE1-4BB4-904A-16E7E4037863}"/>
              </a:ext>
            </a:extLst>
          </p:cNvPr>
          <p:cNvPicPr>
            <a:picLocks noChangeAspect="1"/>
          </p:cNvPicPr>
          <p:nvPr/>
        </p:nvPicPr>
        <p:blipFill>
          <a:blip r:embed="rId3"/>
          <a:stretch>
            <a:fillRect/>
          </a:stretch>
        </p:blipFill>
        <p:spPr>
          <a:xfrm>
            <a:off x="7522809" y="761091"/>
            <a:ext cx="1376699" cy="1799228"/>
          </a:xfrm>
          <a:prstGeom prst="rect">
            <a:avLst/>
          </a:prstGeom>
          <a:ln w="88900" cap="sq" cmpd="thickThin">
            <a:solidFill>
              <a:srgbClr val="000000"/>
            </a:solidFill>
            <a:prstDash val="solid"/>
            <a:miter lim="800000"/>
          </a:ln>
          <a:effectLst>
            <a:innerShdw blurRad="76200">
              <a:srgbClr val="000000"/>
            </a:innerShdw>
          </a:effectLst>
        </p:spPr>
      </p:pic>
      <p:sp>
        <p:nvSpPr>
          <p:cNvPr id="7" name="Left-Right Arrow 9">
            <a:extLst>
              <a:ext uri="{FF2B5EF4-FFF2-40B4-BE49-F238E27FC236}">
                <a16:creationId xmlns:a16="http://schemas.microsoft.com/office/drawing/2014/main" id="{59B770C0-BBD3-4D2B-AF8D-452F1EBB0B68}"/>
              </a:ext>
            </a:extLst>
          </p:cNvPr>
          <p:cNvSpPr/>
          <p:nvPr/>
        </p:nvSpPr>
        <p:spPr>
          <a:xfrm>
            <a:off x="3755226" y="478302"/>
            <a:ext cx="2547947" cy="717113"/>
          </a:xfrm>
          <a:prstGeom prst="roundRect">
            <a:avLst>
              <a:gd name="adj" fmla="val 50000"/>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4000" b="1" dirty="0">
                <a:ln w="12700">
                  <a:noFill/>
                  <a:prstDash val="dash"/>
                </a:ln>
                <a:solidFill>
                  <a:schemeClr val="tx1"/>
                </a:solidFill>
                <a:effectLst>
                  <a:outerShdw blurRad="12700" dist="38100" dir="2700000" algn="tl" rotWithShape="0">
                    <a:prstClr val="white">
                      <a:lumMod val="50000"/>
                    </a:prstClr>
                  </a:outerShdw>
                </a:effectLst>
                <a:latin typeface="NikoshBAN" panose="02000000000000000000" pitchFamily="2" charset="0"/>
                <a:cs typeface="NikoshBAN" panose="02000000000000000000" pitchFamily="2" charset="0"/>
              </a:rPr>
              <a:t> পরিচিতি</a:t>
            </a:r>
            <a:endParaRPr lang="en-US" sz="4000" b="1" dirty="0">
              <a:ln w="12700">
                <a:noFill/>
                <a:prstDash val="dash"/>
              </a:ln>
              <a:solidFill>
                <a:schemeClr val="tx1"/>
              </a:solidFill>
              <a:effectLst>
                <a:outerShdw blurRad="12700" dist="38100" dir="2700000" algn="tl" rotWithShape="0">
                  <a:prstClr val="white">
                    <a:lumMod val="50000"/>
                  </a:prstClr>
                </a:outerShdw>
              </a:effectLst>
              <a:latin typeface="NikoshBAN" panose="02000000000000000000" pitchFamily="2" charset="0"/>
              <a:cs typeface="NikoshBAN" panose="02000000000000000000" pitchFamily="2" charset="0"/>
            </a:endParaRPr>
          </a:p>
        </p:txBody>
      </p:sp>
      <p:grpSp>
        <p:nvGrpSpPr>
          <p:cNvPr id="8" name="Group 7">
            <a:extLst>
              <a:ext uri="{FF2B5EF4-FFF2-40B4-BE49-F238E27FC236}">
                <a16:creationId xmlns:a16="http://schemas.microsoft.com/office/drawing/2014/main" id="{CCA1C041-6965-40D8-8340-79C27C047899}"/>
              </a:ext>
            </a:extLst>
          </p:cNvPr>
          <p:cNvGrpSpPr/>
          <p:nvPr/>
        </p:nvGrpSpPr>
        <p:grpSpPr>
          <a:xfrm>
            <a:off x="4765983" y="1522004"/>
            <a:ext cx="442526" cy="2552131"/>
            <a:chOff x="4358185" y="1446663"/>
            <a:chExt cx="442526" cy="2552131"/>
          </a:xfrm>
        </p:grpSpPr>
        <p:cxnSp>
          <p:nvCxnSpPr>
            <p:cNvPr id="9" name="Straight Arrow Connector 8">
              <a:extLst>
                <a:ext uri="{FF2B5EF4-FFF2-40B4-BE49-F238E27FC236}">
                  <a16:creationId xmlns:a16="http://schemas.microsoft.com/office/drawing/2014/main" id="{4CB41A03-225F-4C20-9285-02D79F5ECAB7}"/>
                </a:ext>
              </a:extLst>
            </p:cNvPr>
            <p:cNvCxnSpPr>
              <a:cxnSpLocks/>
            </p:cNvCxnSpPr>
            <p:nvPr/>
          </p:nvCxnSpPr>
          <p:spPr>
            <a:xfrm>
              <a:off x="4572000" y="1446663"/>
              <a:ext cx="0" cy="2552131"/>
            </a:xfrm>
            <a:prstGeom prst="straightConnector1">
              <a:avLst/>
            </a:prstGeom>
            <a:ln w="76200">
              <a:gradFill flip="none" rotWithShape="1">
                <a:gsLst>
                  <a:gs pos="45000">
                    <a:schemeClr val="accent5">
                      <a:lumMod val="40000"/>
                      <a:lumOff val="60000"/>
                    </a:schemeClr>
                  </a:gs>
                  <a:gs pos="73000">
                    <a:schemeClr val="accent5">
                      <a:lumMod val="95000"/>
                      <a:lumOff val="5000"/>
                    </a:schemeClr>
                  </a:gs>
                  <a:gs pos="100000">
                    <a:schemeClr val="accent5">
                      <a:lumMod val="60000"/>
                    </a:schemeClr>
                  </a:gs>
                </a:gsLst>
                <a:path path="circle">
                  <a:fillToRect l="50000" t="130000" r="50000" b="-30000"/>
                </a:path>
                <a:tileRect/>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A47B814-BBCE-4031-89A1-5228F25B1BFA}"/>
                </a:ext>
              </a:extLst>
            </p:cNvPr>
            <p:cNvCxnSpPr>
              <a:cxnSpLocks/>
            </p:cNvCxnSpPr>
            <p:nvPr/>
          </p:nvCxnSpPr>
          <p:spPr>
            <a:xfrm>
              <a:off x="4800711" y="1776484"/>
              <a:ext cx="0" cy="1799229"/>
            </a:xfrm>
            <a:prstGeom prst="straightConnector1">
              <a:avLst/>
            </a:prstGeom>
            <a:ln w="76200">
              <a:gradFill flip="none" rotWithShape="1">
                <a:gsLst>
                  <a:gs pos="45000">
                    <a:schemeClr val="accent5">
                      <a:lumMod val="40000"/>
                      <a:lumOff val="60000"/>
                    </a:schemeClr>
                  </a:gs>
                  <a:gs pos="73000">
                    <a:schemeClr val="accent5">
                      <a:lumMod val="95000"/>
                      <a:lumOff val="5000"/>
                    </a:schemeClr>
                  </a:gs>
                  <a:gs pos="100000">
                    <a:schemeClr val="accent5">
                      <a:lumMod val="60000"/>
                    </a:schemeClr>
                  </a:gs>
                </a:gsLst>
                <a:path path="circle">
                  <a:fillToRect l="50000" t="130000" r="50000" b="-30000"/>
                </a:path>
                <a:tileRect/>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4CDEFD4-572A-4E41-9C36-456163C8A30D}"/>
                </a:ext>
              </a:extLst>
            </p:cNvPr>
            <p:cNvCxnSpPr>
              <a:cxnSpLocks/>
            </p:cNvCxnSpPr>
            <p:nvPr/>
          </p:nvCxnSpPr>
          <p:spPr>
            <a:xfrm>
              <a:off x="4358185" y="1776484"/>
              <a:ext cx="0" cy="1799229"/>
            </a:xfrm>
            <a:prstGeom prst="straightConnector1">
              <a:avLst/>
            </a:prstGeom>
            <a:ln w="76200">
              <a:gradFill flip="none" rotWithShape="1">
                <a:gsLst>
                  <a:gs pos="45000">
                    <a:schemeClr val="accent5">
                      <a:lumMod val="40000"/>
                      <a:lumOff val="60000"/>
                    </a:schemeClr>
                  </a:gs>
                  <a:gs pos="73000">
                    <a:schemeClr val="accent5">
                      <a:lumMod val="95000"/>
                      <a:lumOff val="5000"/>
                    </a:schemeClr>
                  </a:gs>
                  <a:gs pos="100000">
                    <a:schemeClr val="accent5">
                      <a:lumMod val="60000"/>
                    </a:schemeClr>
                  </a:gs>
                </a:gsLst>
                <a:path path="circle">
                  <a:fillToRect l="50000" t="130000" r="50000" b="-30000"/>
                </a:path>
                <a:tileRect/>
              </a:gra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098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8B4AE3-5AC0-4DB8-8C57-E155643D46A1}"/>
              </a:ext>
            </a:extLst>
          </p:cNvPr>
          <p:cNvSpPr txBox="1"/>
          <p:nvPr/>
        </p:nvSpPr>
        <p:spPr>
          <a:xfrm>
            <a:off x="3600534" y="469550"/>
            <a:ext cx="2857332" cy="1081980"/>
          </a:xfrm>
          <a:prstGeom prst="roundRect">
            <a:avLst>
              <a:gd name="adj" fmla="val 50000"/>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4400" dirty="0">
                <a:effectLst>
                  <a:glow rad="139700">
                    <a:schemeClr val="accent6">
                      <a:satMod val="175000"/>
                      <a:alpha val="40000"/>
                    </a:schemeClr>
                  </a:glow>
                </a:effectLst>
                <a:latin typeface="NikoshBAN" panose="02000000000000000000" pitchFamily="2" charset="0"/>
                <a:cs typeface="NikoshBAN" panose="02000000000000000000" pitchFamily="2" charset="0"/>
              </a:rPr>
              <a:t>বাড়ির কাজ</a:t>
            </a:r>
            <a:endParaRPr lang="en-US" sz="4400" dirty="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AA805CAB-281D-4731-95A4-BA9F7BD0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360" y="1797132"/>
            <a:ext cx="2983677" cy="2773887"/>
          </a:xfrm>
          <a:prstGeom prst="rect">
            <a:avLst/>
          </a:prstGeom>
          <a:ln w="88900" cap="sq" cmpd="thickThin">
            <a:solidFill>
              <a:schemeClr val="accent1"/>
            </a:solidFill>
            <a:prstDash val="solid"/>
            <a:miter lim="800000"/>
          </a:ln>
          <a:effectLst>
            <a:innerShdw blurRad="76200">
              <a:srgbClr val="000000"/>
            </a:innerShdw>
          </a:effectLst>
        </p:spPr>
      </p:pic>
      <p:sp>
        <p:nvSpPr>
          <p:cNvPr id="4" name="Freeform: Shape 3">
            <a:extLst>
              <a:ext uri="{FF2B5EF4-FFF2-40B4-BE49-F238E27FC236}">
                <a16:creationId xmlns:a16="http://schemas.microsoft.com/office/drawing/2014/main" id="{A4E77992-7829-43F5-B91F-565EF61ADBEF}"/>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5" name="Content Placeholder 2">
            <a:extLst>
              <a:ext uri="{FF2B5EF4-FFF2-40B4-BE49-F238E27FC236}">
                <a16:creationId xmlns:a16="http://schemas.microsoft.com/office/drawing/2014/main" id="{5AFF292C-7617-41F1-8A48-76220319FA00}"/>
              </a:ext>
            </a:extLst>
          </p:cNvPr>
          <p:cNvSpPr txBox="1">
            <a:spLocks/>
          </p:cNvSpPr>
          <p:nvPr/>
        </p:nvSpPr>
        <p:spPr>
          <a:xfrm>
            <a:off x="218047" y="5178644"/>
            <a:ext cx="9622302" cy="1600200"/>
          </a:xfrm>
          <a:prstGeom prst="rect">
            <a:avLst/>
          </a:prstGeom>
        </p:spPr>
        <p:txBody>
          <a:bodyPr>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algn="ctr"/>
            <a:r>
              <a:rPr lang="bn-BD" sz="4400" dirty="0">
                <a:ln w="0"/>
                <a:effectLst>
                  <a:outerShdw blurRad="38100" dist="19050" dir="2700000" algn="tl" rotWithShape="0">
                    <a:schemeClr val="dk1">
                      <a:alpha val="40000"/>
                    </a:schemeClr>
                  </a:outerShdw>
                </a:effectLst>
                <a:latin typeface="NikoshBAN" pitchFamily="2" charset="0"/>
                <a:cs typeface="NikoshBAN" pitchFamily="2" charset="0"/>
              </a:rPr>
              <a:t>তোমার বাড়ির আঙিনায় কিভাবে মিষ্টি কুমড়া চাষ করবে তা নিজের ভাষায় লিখে আনবে।</a:t>
            </a:r>
            <a:endParaRPr lang="en-US" sz="44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28157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0" fill="hold"/>
                                        <p:tgtEl>
                                          <p:spTgt spid="3"/>
                                        </p:tgtEl>
                                        <p:attrNameLst>
                                          <p:attrName>ppt_w</p:attrName>
                                        </p:attrNameLst>
                                      </p:cBhvr>
                                      <p:tavLst>
                                        <p:tav tm="0">
                                          <p:val>
                                            <p:fltVal val="0"/>
                                          </p:val>
                                        </p:tav>
                                        <p:tav tm="100000">
                                          <p:val>
                                            <p:strVal val="#ppt_w"/>
                                          </p:val>
                                        </p:tav>
                                      </p:tavLst>
                                    </p:anim>
                                    <p:anim calcmode="lin" valueType="num">
                                      <p:cBhvr>
                                        <p:cTn id="13" dur="3000" fill="hold"/>
                                        <p:tgtEl>
                                          <p:spTgt spid="3"/>
                                        </p:tgtEl>
                                        <p:attrNameLst>
                                          <p:attrName>ppt_h</p:attrName>
                                        </p:attrNameLst>
                                      </p:cBhvr>
                                      <p:tavLst>
                                        <p:tav tm="0">
                                          <p:val>
                                            <p:fltVal val="0"/>
                                          </p:val>
                                        </p:tav>
                                        <p:tav tm="100000">
                                          <p:val>
                                            <p:strVal val="#ppt_h"/>
                                          </p:val>
                                        </p:tav>
                                      </p:tavLst>
                                    </p:anim>
                                    <p:animEffect transition="in" filter="fade">
                                      <p:cBhvr>
                                        <p:cTn id="1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C46F3-059D-4BCC-B11C-8F4050A9C0D3}"/>
              </a:ext>
            </a:extLst>
          </p:cNvPr>
          <p:cNvSpPr txBox="1"/>
          <p:nvPr/>
        </p:nvSpPr>
        <p:spPr>
          <a:xfrm>
            <a:off x="618978" y="661181"/>
            <a:ext cx="8820444" cy="5241141"/>
          </a:xfrm>
          <a:prstGeom prst="rect">
            <a:avLst/>
          </a:prstGeom>
          <a:noFill/>
        </p:spPr>
        <p:txBody>
          <a:bodyPr wrap="square" rtlCol="0">
            <a:prstTxWarp prst="textArchUpPour">
              <a:avLst>
                <a:gd name="adj1" fmla="val 10776084"/>
                <a:gd name="adj2" fmla="val 40666"/>
              </a:avLst>
            </a:prstTxWarp>
            <a:spAutoFit/>
          </a:bodyPr>
          <a:lstStyle/>
          <a:p>
            <a:r>
              <a:rPr lang="bn-BD" sz="8800" b="1" dirty="0">
                <a:ln w="19050">
                  <a:solidFill>
                    <a:srgbClr val="FF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ধন্যবাদ</a:t>
            </a:r>
            <a:endParaRPr lang="en-AU" sz="8800" b="1" dirty="0">
              <a:ln w="19050">
                <a:solidFill>
                  <a:srgbClr val="FF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Freeform: Shape 2">
            <a:extLst>
              <a:ext uri="{FF2B5EF4-FFF2-40B4-BE49-F238E27FC236}">
                <a16:creationId xmlns:a16="http://schemas.microsoft.com/office/drawing/2014/main" id="{3EB8ED3D-F572-44BC-87D8-A8E852D7BA89}"/>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D38A62CF-E3D2-40CE-A2D2-8AB9DF356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028" y="3127866"/>
            <a:ext cx="4508040" cy="2999896"/>
          </a:xfrm>
          <a:prstGeom prst="roundRect">
            <a:avLst>
              <a:gd name="adj" fmla="val 16667"/>
            </a:avLst>
          </a:prstGeom>
          <a:ln w="3810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66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1450">
                                          <p:stCondLst>
                                            <p:cond delay="0"/>
                                          </p:stCondLst>
                                        </p:cTn>
                                        <p:tgtEl>
                                          <p:spTgt spid="2"/>
                                        </p:tgtEl>
                                      </p:cBhvr>
                                    </p:animEffect>
                                    <p:anim calcmode="lin" valueType="num">
                                      <p:cBhvr>
                                        <p:cTn id="8" dur="4555"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2"/>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2"/>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2"/>
                                        </p:tgtEl>
                                        <p:attrNameLst>
                                          <p:attrName>ppt_y</p:attrName>
                                        </p:attrNameLst>
                                      </p:cBhvr>
                                      <p:tavLst>
                                        <p:tav tm="0" fmla="#ppt_y-sin(pi*$)/81">
                                          <p:val>
                                            <p:fltVal val="0"/>
                                          </p:val>
                                        </p:tav>
                                        <p:tav tm="100000">
                                          <p:val>
                                            <p:fltVal val="1"/>
                                          </p:val>
                                        </p:tav>
                                      </p:tavLst>
                                    </p:anim>
                                    <p:animScale>
                                      <p:cBhvr>
                                        <p:cTn id="13" dur="65">
                                          <p:stCondLst>
                                            <p:cond delay="1625"/>
                                          </p:stCondLst>
                                        </p:cTn>
                                        <p:tgtEl>
                                          <p:spTgt spid="2"/>
                                        </p:tgtEl>
                                      </p:cBhvr>
                                      <p:to x="100000" y="60000"/>
                                    </p:animScale>
                                    <p:animScale>
                                      <p:cBhvr>
                                        <p:cTn id="14" dur="415" decel="50000">
                                          <p:stCondLst>
                                            <p:cond delay="1690"/>
                                          </p:stCondLst>
                                        </p:cTn>
                                        <p:tgtEl>
                                          <p:spTgt spid="2"/>
                                        </p:tgtEl>
                                      </p:cBhvr>
                                      <p:to x="100000" y="100000"/>
                                    </p:animScale>
                                    <p:animScale>
                                      <p:cBhvr>
                                        <p:cTn id="15" dur="65">
                                          <p:stCondLst>
                                            <p:cond delay="3280"/>
                                          </p:stCondLst>
                                        </p:cTn>
                                        <p:tgtEl>
                                          <p:spTgt spid="2"/>
                                        </p:tgtEl>
                                      </p:cBhvr>
                                      <p:to x="100000" y="80000"/>
                                    </p:animScale>
                                    <p:animScale>
                                      <p:cBhvr>
                                        <p:cTn id="16" dur="415" decel="50000">
                                          <p:stCondLst>
                                            <p:cond delay="3345"/>
                                          </p:stCondLst>
                                        </p:cTn>
                                        <p:tgtEl>
                                          <p:spTgt spid="2"/>
                                        </p:tgtEl>
                                      </p:cBhvr>
                                      <p:to x="100000" y="100000"/>
                                    </p:animScale>
                                    <p:animScale>
                                      <p:cBhvr>
                                        <p:cTn id="17" dur="65">
                                          <p:stCondLst>
                                            <p:cond delay="4105"/>
                                          </p:stCondLst>
                                        </p:cTn>
                                        <p:tgtEl>
                                          <p:spTgt spid="2"/>
                                        </p:tgtEl>
                                      </p:cBhvr>
                                      <p:to x="100000" y="90000"/>
                                    </p:animScale>
                                    <p:animScale>
                                      <p:cBhvr>
                                        <p:cTn id="18" dur="415" decel="50000">
                                          <p:stCondLst>
                                            <p:cond delay="4170"/>
                                          </p:stCondLst>
                                        </p:cTn>
                                        <p:tgtEl>
                                          <p:spTgt spid="2"/>
                                        </p:tgtEl>
                                      </p:cBhvr>
                                      <p:to x="100000" y="100000"/>
                                    </p:animScale>
                                    <p:animScale>
                                      <p:cBhvr>
                                        <p:cTn id="19" dur="65">
                                          <p:stCondLst>
                                            <p:cond delay="4520"/>
                                          </p:stCondLst>
                                        </p:cTn>
                                        <p:tgtEl>
                                          <p:spTgt spid="2"/>
                                        </p:tgtEl>
                                      </p:cBhvr>
                                      <p:to x="100000" y="95000"/>
                                    </p:animScale>
                                    <p:animScale>
                                      <p:cBhvr>
                                        <p:cTn id="20" dur="415" decel="50000">
                                          <p:stCondLst>
                                            <p:cond delay="4585"/>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3B4F466-D2A7-4610-AEC3-CD04FD15AE93}"/>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DF6BD493-F958-4601-8230-B0F0AA2DA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925" y="1407429"/>
            <a:ext cx="5453122" cy="3628805"/>
          </a:xfrm>
          <a:prstGeom prst="rect">
            <a:avLst/>
          </a:prstGeom>
          <a:ln w="88900" cap="sq" cmpd="thickThin">
            <a:solidFill>
              <a:srgbClr val="FFC000"/>
            </a:solidFill>
            <a:prstDash val="solid"/>
            <a:miter lim="800000"/>
          </a:ln>
          <a:effectLst>
            <a:innerShdw blurRad="76200">
              <a:srgbClr val="000000"/>
            </a:innerShdw>
          </a:effectLst>
        </p:spPr>
      </p:pic>
      <p:sp>
        <p:nvSpPr>
          <p:cNvPr id="9" name="Rectangle: Rounded Corners 8">
            <a:extLst>
              <a:ext uri="{FF2B5EF4-FFF2-40B4-BE49-F238E27FC236}">
                <a16:creationId xmlns:a16="http://schemas.microsoft.com/office/drawing/2014/main" id="{35E2E58B-9159-4969-A394-F4E626F3F7FE}"/>
              </a:ext>
            </a:extLst>
          </p:cNvPr>
          <p:cNvSpPr/>
          <p:nvPr/>
        </p:nvSpPr>
        <p:spPr>
          <a:xfrm>
            <a:off x="2985395" y="204314"/>
            <a:ext cx="4087610" cy="555343"/>
          </a:xfrm>
          <a:prstGeom prst="roundRect">
            <a:avLst>
              <a:gd name="adj" fmla="val 50000"/>
            </a:avLst>
          </a:prstGeom>
          <a:solidFill>
            <a:schemeClr val="accent1">
              <a:lumMod val="40000"/>
              <a:lumOff val="60000"/>
            </a:schemeClr>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NikoshBAN" panose="02000000000000000000" pitchFamily="2" charset="0"/>
                <a:cs typeface="NikoshBAN" panose="02000000000000000000" pitchFamily="2" charset="0"/>
              </a:rPr>
              <a:t>ছ</a:t>
            </a:r>
            <a:r>
              <a:rPr lang="as-IN" sz="3600" b="1" dirty="0">
                <a:solidFill>
                  <a:schemeClr val="tx1"/>
                </a:solidFill>
                <a:latin typeface="NikoshBAN" panose="02000000000000000000" pitchFamily="2" charset="0"/>
                <a:cs typeface="NikoshBAN" panose="02000000000000000000" pitchFamily="2" charset="0"/>
              </a:rPr>
              <a:t>ব</a:t>
            </a:r>
            <a:r>
              <a:rPr lang="en-US" sz="3600" b="1" dirty="0">
                <a:solidFill>
                  <a:schemeClr val="tx1"/>
                </a:solidFill>
                <a:latin typeface="NikoshBAN" panose="02000000000000000000" pitchFamily="2" charset="0"/>
                <a:cs typeface="NikoshBAN" panose="02000000000000000000" pitchFamily="2" charset="0"/>
              </a:rPr>
              <a:t>ি</a:t>
            </a:r>
            <a:r>
              <a:rPr lang="as-IN" sz="3600" b="1" dirty="0">
                <a:solidFill>
                  <a:schemeClr val="tx1"/>
                </a:solidFill>
                <a:latin typeface="NikoshBAN" panose="02000000000000000000" pitchFamily="2" charset="0"/>
                <a:cs typeface="NikoshBAN" panose="02000000000000000000" pitchFamily="2" charset="0"/>
              </a:rPr>
              <a:t>ত</a:t>
            </a:r>
            <a:r>
              <a:rPr lang="en-US" sz="3600" b="1" dirty="0">
                <a:solidFill>
                  <a:schemeClr val="tx1"/>
                </a:solidFill>
                <a:latin typeface="NikoshBAN" panose="02000000000000000000" pitchFamily="2" charset="0"/>
                <a:cs typeface="NikoshBAN" panose="02000000000000000000" pitchFamily="2" charset="0"/>
              </a:rPr>
              <a:t>ে </a:t>
            </a:r>
            <a:r>
              <a:rPr lang="as-IN" sz="3600" b="1" dirty="0">
                <a:solidFill>
                  <a:schemeClr val="tx1"/>
                </a:solidFill>
                <a:latin typeface="NikoshBAN" panose="02000000000000000000" pitchFamily="2" charset="0"/>
                <a:cs typeface="NikoshBAN" panose="02000000000000000000" pitchFamily="2" charset="0"/>
              </a:rPr>
              <a:t>ক</a:t>
            </a:r>
            <a:r>
              <a:rPr lang="en-US" sz="3600" b="1" dirty="0">
                <a:solidFill>
                  <a:schemeClr val="tx1"/>
                </a:solidFill>
                <a:latin typeface="NikoshBAN" panose="02000000000000000000" pitchFamily="2" charset="0"/>
                <a:cs typeface="NikoshBAN" panose="02000000000000000000" pitchFamily="2" charset="0"/>
              </a:rPr>
              <a:t>ি </a:t>
            </a:r>
            <a:r>
              <a:rPr lang="as-IN" sz="3600" b="1" dirty="0">
                <a:solidFill>
                  <a:schemeClr val="tx1"/>
                </a:solidFill>
                <a:latin typeface="NikoshBAN" panose="02000000000000000000" pitchFamily="2" charset="0"/>
                <a:cs typeface="NikoshBAN" panose="02000000000000000000" pitchFamily="2" charset="0"/>
              </a:rPr>
              <a:t>দ</a:t>
            </a:r>
            <a:r>
              <a:rPr lang="en-US" sz="3600" b="1" dirty="0">
                <a:solidFill>
                  <a:schemeClr val="tx1"/>
                </a:solidFill>
                <a:latin typeface="NikoshBAN" panose="02000000000000000000" pitchFamily="2" charset="0"/>
                <a:cs typeface="NikoshBAN" panose="02000000000000000000" pitchFamily="2" charset="0"/>
              </a:rPr>
              <a:t>ে</a:t>
            </a:r>
            <a:r>
              <a:rPr lang="as-IN" sz="3600" b="1" dirty="0">
                <a:solidFill>
                  <a:schemeClr val="tx1"/>
                </a:solidFill>
                <a:latin typeface="NikoshBAN" panose="02000000000000000000" pitchFamily="2" charset="0"/>
                <a:cs typeface="NikoshBAN" panose="02000000000000000000" pitchFamily="2" charset="0"/>
              </a:rPr>
              <a:t>খ</a:t>
            </a:r>
            <a:r>
              <a:rPr lang="en-US" sz="3600" b="1" dirty="0">
                <a:solidFill>
                  <a:schemeClr val="tx1"/>
                </a:solidFill>
                <a:latin typeface="NikoshBAN" panose="02000000000000000000" pitchFamily="2" charset="0"/>
                <a:cs typeface="NikoshBAN" panose="02000000000000000000" pitchFamily="2" charset="0"/>
              </a:rPr>
              <a:t>ত</a:t>
            </a:r>
            <a:r>
              <a:rPr lang="as-IN" sz="3600" b="1" dirty="0">
                <a:solidFill>
                  <a:schemeClr val="tx1"/>
                </a:solidFill>
                <a:latin typeface="NikoshBAN" panose="02000000000000000000" pitchFamily="2" charset="0"/>
                <a:cs typeface="NikoshBAN" panose="02000000000000000000" pitchFamily="2" charset="0"/>
              </a:rPr>
              <a:t>ে</a:t>
            </a:r>
            <a:r>
              <a:rPr lang="en-US" sz="3600" b="1" dirty="0">
                <a:solidFill>
                  <a:schemeClr val="tx1"/>
                </a:solidFill>
                <a:latin typeface="NikoshBAN" panose="02000000000000000000" pitchFamily="2" charset="0"/>
                <a:cs typeface="NikoshBAN" panose="02000000000000000000" pitchFamily="2" charset="0"/>
              </a:rPr>
              <a:t> </a:t>
            </a:r>
            <a:r>
              <a:rPr lang="as-IN" sz="3600" b="1" dirty="0">
                <a:solidFill>
                  <a:schemeClr val="tx1"/>
                </a:solidFill>
                <a:latin typeface="NikoshBAN" panose="02000000000000000000" pitchFamily="2" charset="0"/>
                <a:cs typeface="NikoshBAN" panose="02000000000000000000" pitchFamily="2" charset="0"/>
              </a:rPr>
              <a:t>প</a:t>
            </a:r>
            <a:r>
              <a:rPr lang="en-US" sz="3600" b="1" dirty="0">
                <a:solidFill>
                  <a:schemeClr val="tx1"/>
                </a:solidFill>
                <a:latin typeface="NikoshBAN" panose="02000000000000000000" pitchFamily="2" charset="0"/>
                <a:cs typeface="NikoshBAN" panose="02000000000000000000" pitchFamily="2" charset="0"/>
              </a:rPr>
              <a:t>া</a:t>
            </a:r>
            <a:r>
              <a:rPr lang="as-IN" sz="3600" b="1" dirty="0">
                <a:solidFill>
                  <a:schemeClr val="tx1"/>
                </a:solidFill>
                <a:latin typeface="NikoshBAN" panose="02000000000000000000" pitchFamily="2" charset="0"/>
                <a:cs typeface="NikoshBAN" panose="02000000000000000000" pitchFamily="2" charset="0"/>
              </a:rPr>
              <a:t>চ</a:t>
            </a:r>
            <a:r>
              <a:rPr lang="en-US" sz="3600" b="1" dirty="0">
                <a:solidFill>
                  <a:schemeClr val="tx1"/>
                </a:solidFill>
                <a:latin typeface="NikoshBAN" panose="02000000000000000000" pitchFamily="2" charset="0"/>
                <a:cs typeface="NikoshBAN" panose="02000000000000000000" pitchFamily="2" charset="0"/>
              </a:rPr>
              <a:t>্</a:t>
            </a:r>
            <a:r>
              <a:rPr lang="as-IN" sz="3600" b="1" dirty="0">
                <a:solidFill>
                  <a:schemeClr val="tx1"/>
                </a:solidFill>
                <a:latin typeface="NikoshBAN" panose="02000000000000000000" pitchFamily="2" charset="0"/>
                <a:cs typeface="NikoshBAN" panose="02000000000000000000" pitchFamily="2" charset="0"/>
              </a:rPr>
              <a:t>ছ</a:t>
            </a:r>
            <a:r>
              <a:rPr lang="en-US" sz="3600" b="1" dirty="0">
                <a:solidFill>
                  <a:schemeClr val="tx1"/>
                </a:solidFill>
                <a:latin typeface="NikoshBAN" panose="02000000000000000000" pitchFamily="2" charset="0"/>
                <a:cs typeface="NikoshBAN" panose="02000000000000000000" pitchFamily="2" charset="0"/>
              </a:rPr>
              <a:t>ি?</a:t>
            </a:r>
          </a:p>
        </p:txBody>
      </p:sp>
      <p:sp>
        <p:nvSpPr>
          <p:cNvPr id="10" name="Rectangle: Rounded Corners 9">
            <a:extLst>
              <a:ext uri="{FF2B5EF4-FFF2-40B4-BE49-F238E27FC236}">
                <a16:creationId xmlns:a16="http://schemas.microsoft.com/office/drawing/2014/main" id="{91CB3A4A-1CBF-493D-8BD8-1B33E554863B}"/>
              </a:ext>
            </a:extLst>
          </p:cNvPr>
          <p:cNvSpPr/>
          <p:nvPr/>
        </p:nvSpPr>
        <p:spPr>
          <a:xfrm>
            <a:off x="3931920" y="5325280"/>
            <a:ext cx="2194560" cy="582491"/>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ষ</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ড়</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7983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2102224-0B43-43CD-AE42-133874A47C98}"/>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38D5F8BF-86CE-4FAF-8B2C-8C5C94E4B990}"/>
              </a:ext>
            </a:extLst>
          </p:cNvPr>
          <p:cNvSpPr/>
          <p:nvPr/>
        </p:nvSpPr>
        <p:spPr>
          <a:xfrm>
            <a:off x="3386211" y="5640047"/>
            <a:ext cx="3285978" cy="682283"/>
          </a:xfrm>
          <a:prstGeom prst="rect">
            <a:avLst/>
          </a:prstGeom>
          <a:ln w="38100">
            <a:solidFill>
              <a:schemeClr val="tx1"/>
            </a:solid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4400" dirty="0">
                <a:solidFill>
                  <a:schemeClr val="tx1"/>
                </a:solidFill>
                <a:latin typeface="NikoshBAN" pitchFamily="2" charset="0"/>
                <a:cs typeface="NikoshBAN" pitchFamily="2" charset="0"/>
              </a:rPr>
              <a:t>মিষ্টি কুমড়া চাষ</a:t>
            </a:r>
            <a:endParaRPr lang="en-US" sz="4400" dirty="0">
              <a:solidFill>
                <a:schemeClr val="tx1"/>
              </a:solidFill>
              <a:latin typeface="NikoshBAN" pitchFamily="2" charset="0"/>
              <a:cs typeface="NikoshBAN" pitchFamily="2" charset="0"/>
            </a:endParaRPr>
          </a:p>
        </p:txBody>
      </p:sp>
      <p:pic>
        <p:nvPicPr>
          <p:cNvPr id="9" name="Picture 8">
            <a:extLst>
              <a:ext uri="{FF2B5EF4-FFF2-40B4-BE49-F238E27FC236}">
                <a16:creationId xmlns:a16="http://schemas.microsoft.com/office/drawing/2014/main" id="{17EEC0C3-FFF1-4A89-8A9B-144C45474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304" y="1821768"/>
            <a:ext cx="4342301" cy="2825408"/>
          </a:xfrm>
          <a:prstGeom prst="rect">
            <a:avLst/>
          </a:prstGeom>
          <a:ln w="38100">
            <a:solidFill>
              <a:srgbClr val="FF0000"/>
            </a:solidFill>
          </a:ln>
        </p:spPr>
      </p:pic>
      <p:sp>
        <p:nvSpPr>
          <p:cNvPr id="10" name="Rectangle 9">
            <a:extLst>
              <a:ext uri="{FF2B5EF4-FFF2-40B4-BE49-F238E27FC236}">
                <a16:creationId xmlns:a16="http://schemas.microsoft.com/office/drawing/2014/main" id="{EFAFD055-99B4-4723-8D2F-6068141132B9}"/>
              </a:ext>
            </a:extLst>
          </p:cNvPr>
          <p:cNvSpPr/>
          <p:nvPr/>
        </p:nvSpPr>
        <p:spPr>
          <a:xfrm>
            <a:off x="1072063" y="526164"/>
            <a:ext cx="3668749" cy="769441"/>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4400" dirty="0">
                <a:ln>
                  <a:solidFill>
                    <a:schemeClr val="tx1"/>
                  </a:solidFill>
                </a:ln>
                <a:latin typeface="NikoshBAN" panose="02000000000000000000" pitchFamily="2" charset="0"/>
                <a:cs typeface="NikoshBAN" panose="02000000000000000000" pitchFamily="2" charset="0"/>
              </a:rPr>
              <a:t>আজকের </a:t>
            </a:r>
            <a:r>
              <a:rPr lang="en-US" sz="4400" dirty="0" err="1">
                <a:ln>
                  <a:solidFill>
                    <a:schemeClr val="tx1"/>
                  </a:solidFill>
                </a:ln>
                <a:latin typeface="NikoshBAN" panose="02000000000000000000" pitchFamily="2" charset="0"/>
                <a:cs typeface="NikoshBAN" panose="02000000000000000000" pitchFamily="2" charset="0"/>
              </a:rPr>
              <a:t>পাঠ</a:t>
            </a:r>
            <a:r>
              <a:rPr lang="en-US" sz="4400" dirty="0">
                <a:ln>
                  <a:solidFill>
                    <a:schemeClr val="tx1"/>
                  </a:solidFill>
                </a:ln>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23989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7A942F5-6855-4DD9-B33E-4DBBDA362C0F}"/>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25763ACE-BABF-49F3-9FCD-24FB8FCAA31F}"/>
              </a:ext>
            </a:extLst>
          </p:cNvPr>
          <p:cNvSpPr txBox="1"/>
          <p:nvPr/>
        </p:nvSpPr>
        <p:spPr>
          <a:xfrm>
            <a:off x="749270" y="1581641"/>
            <a:ext cx="6481524" cy="769441"/>
          </a:xfrm>
          <a:prstGeom prst="rect">
            <a:avLst/>
          </a:prstGeom>
          <a:noFill/>
        </p:spPr>
        <p:txBody>
          <a:bodyPr wrap="square" rtlCol="0">
            <a:spAutoFit/>
          </a:bodyPr>
          <a:lstStyle/>
          <a:p>
            <a:r>
              <a:rPr lang="bn-BD" sz="4400" dirty="0">
                <a:latin typeface="NikoshBAN" panose="02000000000000000000" pitchFamily="2" charset="0"/>
                <a:cs typeface="NikoshBAN" panose="02000000000000000000" pitchFamily="2" charset="0"/>
              </a:rPr>
              <a:t>এ পাঠ শেষে শিক্ষার্থীরা----</a:t>
            </a:r>
          </a:p>
        </p:txBody>
      </p:sp>
      <p:sp>
        <p:nvSpPr>
          <p:cNvPr id="4" name="TextBox 3">
            <a:extLst>
              <a:ext uri="{FF2B5EF4-FFF2-40B4-BE49-F238E27FC236}">
                <a16:creationId xmlns:a16="http://schemas.microsoft.com/office/drawing/2014/main" id="{64968869-AEE6-4662-A13D-663F993BC888}"/>
              </a:ext>
            </a:extLst>
          </p:cNvPr>
          <p:cNvSpPr txBox="1"/>
          <p:nvPr/>
        </p:nvSpPr>
        <p:spPr>
          <a:xfrm>
            <a:off x="3596088" y="481833"/>
            <a:ext cx="2667000" cy="707886"/>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bn-BD" sz="4000" b="1" dirty="0">
                <a:solidFill>
                  <a:schemeClr val="tx1"/>
                </a:solidFill>
                <a:latin typeface="NikoshBAN" pitchFamily="2" charset="0"/>
                <a:cs typeface="NikoshBAN" pitchFamily="2" charset="0"/>
              </a:rPr>
              <a:t>শিখনফল</a:t>
            </a:r>
            <a:endParaRPr lang="en-US" sz="4000" b="1" dirty="0">
              <a:solidFill>
                <a:schemeClr val="tx1"/>
              </a:solidFill>
              <a:latin typeface="NikoshBAN" pitchFamily="2" charset="0"/>
              <a:cs typeface="NikoshBAN" pitchFamily="2" charset="0"/>
            </a:endParaRPr>
          </a:p>
        </p:txBody>
      </p:sp>
      <p:sp>
        <p:nvSpPr>
          <p:cNvPr id="5" name="Rectangle 4">
            <a:extLst>
              <a:ext uri="{FF2B5EF4-FFF2-40B4-BE49-F238E27FC236}">
                <a16:creationId xmlns:a16="http://schemas.microsoft.com/office/drawing/2014/main" id="{7F247E3D-0946-4F4E-BB52-081B90732358}"/>
              </a:ext>
            </a:extLst>
          </p:cNvPr>
          <p:cNvSpPr/>
          <p:nvPr/>
        </p:nvSpPr>
        <p:spPr>
          <a:xfrm>
            <a:off x="1801028" y="2743004"/>
            <a:ext cx="5769528"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none">
            <a:spAutoFit/>
          </a:bodyPr>
          <a:lstStyle/>
          <a:p>
            <a:pPr marL="457200" indent="-457200">
              <a:buFont typeface="Wingdings" panose="05000000000000000000" pitchFamily="2" charset="2"/>
              <a:buChar char="v"/>
            </a:pPr>
            <a:r>
              <a:rPr lang="bn-BD" sz="3200" dirty="0">
                <a:latin typeface="NikoshBAN" panose="02000000000000000000" pitchFamily="2" charset="0"/>
                <a:cs typeface="NikoshBAN" pitchFamily="2" charset="0"/>
              </a:rPr>
              <a:t>মিষ্টি কুমড়া সম্পর্কে বর্</a:t>
            </a:r>
            <a:r>
              <a:rPr lang="en-US" sz="3200" dirty="0" err="1">
                <a:latin typeface="NikoshBAN" panose="02000000000000000000" pitchFamily="2" charset="0"/>
                <a:cs typeface="NikoshBAN" pitchFamily="2" charset="0"/>
              </a:rPr>
              <a:t>ণনা</a:t>
            </a:r>
            <a:r>
              <a:rPr lang="bn-BD" sz="3200" dirty="0">
                <a:latin typeface="NikoshBAN" panose="02000000000000000000" pitchFamily="2" charset="0"/>
                <a:cs typeface="NikoshBAN" pitchFamily="2" charset="0"/>
              </a:rPr>
              <a:t> করতে পারবে।</a:t>
            </a:r>
          </a:p>
        </p:txBody>
      </p:sp>
      <p:sp>
        <p:nvSpPr>
          <p:cNvPr id="6" name="Rectangle 5">
            <a:extLst>
              <a:ext uri="{FF2B5EF4-FFF2-40B4-BE49-F238E27FC236}">
                <a16:creationId xmlns:a16="http://schemas.microsoft.com/office/drawing/2014/main" id="{BBB58FB1-3AC0-46E2-A430-C70F7E94EAE6}"/>
              </a:ext>
            </a:extLst>
          </p:cNvPr>
          <p:cNvSpPr/>
          <p:nvPr/>
        </p:nvSpPr>
        <p:spPr>
          <a:xfrm>
            <a:off x="1801028" y="3477610"/>
            <a:ext cx="6572633"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none">
            <a:spAutoFit/>
          </a:bodyPr>
          <a:lstStyle/>
          <a:p>
            <a:pPr marL="457200" indent="-457200">
              <a:buFont typeface="Wingdings" panose="05000000000000000000" pitchFamily="2" charset="2"/>
              <a:buChar char="v"/>
            </a:pPr>
            <a:r>
              <a:rPr lang="bn-BD" sz="3200" dirty="0">
                <a:latin typeface="NikoshBAN" panose="02000000000000000000" pitchFamily="2" charset="0"/>
                <a:cs typeface="NikoshBAN" pitchFamily="2" charset="0"/>
              </a:rPr>
              <a:t>মাদা তৈরি ও সার প্রয়োগ পদ্ধতি লিখতে পারবে।</a:t>
            </a:r>
          </a:p>
        </p:txBody>
      </p:sp>
      <p:sp>
        <p:nvSpPr>
          <p:cNvPr id="7" name="Rectangle 6">
            <a:extLst>
              <a:ext uri="{FF2B5EF4-FFF2-40B4-BE49-F238E27FC236}">
                <a16:creationId xmlns:a16="http://schemas.microsoft.com/office/drawing/2014/main" id="{3896AAC9-7189-44FB-8A3C-B7AD14FF6456}"/>
              </a:ext>
            </a:extLst>
          </p:cNvPr>
          <p:cNvSpPr/>
          <p:nvPr/>
        </p:nvSpPr>
        <p:spPr>
          <a:xfrm>
            <a:off x="1801028" y="4251758"/>
            <a:ext cx="6991280"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457200">
              <a:buFont typeface="Wingdings" panose="05000000000000000000" pitchFamily="2" charset="2"/>
              <a:buChar char="v"/>
            </a:pPr>
            <a:r>
              <a:rPr lang="bn-BD" sz="3200" dirty="0">
                <a:latin typeface="NikoshBAN" panose="02000000000000000000" pitchFamily="2" charset="0"/>
                <a:cs typeface="NikoshBAN" pitchFamily="2" charset="0"/>
              </a:rPr>
              <a:t>বীজ বপণ ও পরিচর্যা সম্পর্কে বর্ণ</a:t>
            </a:r>
            <a:r>
              <a:rPr lang="en-US" sz="3200" dirty="0">
                <a:latin typeface="NikoshBAN" panose="02000000000000000000" pitchFamily="2" charset="0"/>
                <a:cs typeface="NikoshBAN" pitchFamily="2" charset="0"/>
              </a:rPr>
              <a:t>ন</a:t>
            </a:r>
            <a:r>
              <a:rPr lang="as-IN" sz="3200" dirty="0">
                <a:latin typeface="NikoshBAN" panose="02000000000000000000" pitchFamily="2" charset="0"/>
                <a:cs typeface="NikoshBAN" pitchFamily="2" charset="0"/>
              </a:rPr>
              <a:t>া</a:t>
            </a:r>
            <a:r>
              <a:rPr lang="bn-BD" sz="3200" dirty="0">
                <a:latin typeface="NikoshBAN" panose="02000000000000000000" pitchFamily="2" charset="0"/>
                <a:cs typeface="NikoshBAN" pitchFamily="2" charset="0"/>
              </a:rPr>
              <a:t> করতে পারবে</a:t>
            </a:r>
            <a:r>
              <a:rPr lang="en-US" sz="3200" dirty="0">
                <a:latin typeface="NikoshBAN" panose="02000000000000000000" pitchFamily="2" charset="0"/>
                <a:cs typeface="NikoshBAN" pitchFamily="2" charset="0"/>
              </a:rPr>
              <a:t>।</a:t>
            </a:r>
          </a:p>
        </p:txBody>
      </p:sp>
      <p:sp>
        <p:nvSpPr>
          <p:cNvPr id="8" name="Rectangle 7">
            <a:extLst>
              <a:ext uri="{FF2B5EF4-FFF2-40B4-BE49-F238E27FC236}">
                <a16:creationId xmlns:a16="http://schemas.microsoft.com/office/drawing/2014/main" id="{8446AA21-EF1D-4124-A283-0E73D77659E9}"/>
              </a:ext>
            </a:extLst>
          </p:cNvPr>
          <p:cNvSpPr/>
          <p:nvPr/>
        </p:nvSpPr>
        <p:spPr>
          <a:xfrm>
            <a:off x="1801028" y="4986364"/>
            <a:ext cx="7875874"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none">
            <a:spAutoFit/>
          </a:bodyPr>
          <a:lstStyle/>
          <a:p>
            <a:pPr marL="457200" indent="-457200">
              <a:buFont typeface="Wingdings" panose="05000000000000000000" pitchFamily="2" charset="2"/>
              <a:buChar char="v"/>
            </a:pPr>
            <a:r>
              <a:rPr lang="bn-BD" sz="3200" dirty="0">
                <a:latin typeface="NikoshBAN" panose="02000000000000000000" pitchFamily="2" charset="0"/>
                <a:cs typeface="NikoshBAN" pitchFamily="2" charset="0"/>
              </a:rPr>
              <a:t>পোকা ও রোগ দমন কিভাবে করতে হয় তা লিখতে পারবে।</a:t>
            </a:r>
            <a:endParaRPr lang="en-US" sz="3200" dirty="0">
              <a:latin typeface="NikoshBAN" panose="02000000000000000000" pitchFamily="2" charset="0"/>
              <a:cs typeface="NikoshBAN" pitchFamily="2" charset="0"/>
            </a:endParaRPr>
          </a:p>
        </p:txBody>
      </p:sp>
    </p:spTree>
    <p:extLst>
      <p:ext uri="{BB962C8B-B14F-4D97-AF65-F5344CB8AC3E}">
        <p14:creationId xmlns:p14="http://schemas.microsoft.com/office/powerpoint/2010/main" val="11901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E009055-7353-44B5-9010-F976AAC8B35C}"/>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E30B9E7E-993E-4D01-9EAA-4C9C6F65AEBD}"/>
              </a:ext>
            </a:extLst>
          </p:cNvPr>
          <p:cNvSpPr/>
          <p:nvPr/>
        </p:nvSpPr>
        <p:spPr>
          <a:xfrm>
            <a:off x="288387" y="4721779"/>
            <a:ext cx="9481625" cy="1815882"/>
          </a:xfrm>
          <a:prstGeom prst="rect">
            <a:avLst/>
          </a:prstGeom>
        </p:spPr>
        <p:txBody>
          <a:bodyPr wrap="square">
            <a:spAutoFit/>
          </a:bodyPr>
          <a:lstStyle/>
          <a:p>
            <a:pPr marL="457200" indent="-457200" algn="ctr">
              <a:buFont typeface="Wingdings" panose="05000000000000000000" pitchFamily="2" charset="2"/>
              <a:buChar char="Ø"/>
            </a:pPr>
            <a:r>
              <a:rPr lang="as-IN" sz="2800" dirty="0">
                <a:latin typeface="NikoshBAN" panose="02000000000000000000" pitchFamily="2" charset="0"/>
                <a:cs typeface="NikoshBAN" panose="02000000000000000000" pitchFamily="2" charset="0"/>
              </a:rPr>
              <a:t>মিষ্টি কুমড়া বর্ষজীবী লতানো উদ্ভিদ। মিষ্টি কুমড়ার শিকড় যথেষ্ট বিস্তৃত। কচি মিষ্টি কুমড়া সবজি হিসেবে এবং পাকা ফল দীর্ঘদিন রেখে সবজি হিসেবে ব্যবহার করা যায়। পরিপক্ক ফল শুষ্ক ঘরে সাধারণ তাপমাত্রায় প্রায় ৪-৬ মাস সংরক্ষণ করা যায়। মিষ্টি কুমড়া ডায়াবেটিস রোগ নিয়ন্ত্রনে কাজ করে</a:t>
            </a:r>
            <a:endParaRPr lang="en-US" sz="2800"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0FAEE51D-F515-4372-BC11-29F232C79825}"/>
              </a:ext>
            </a:extLst>
          </p:cNvPr>
          <p:cNvSpPr/>
          <p:nvPr/>
        </p:nvSpPr>
        <p:spPr>
          <a:xfrm>
            <a:off x="2867758" y="280256"/>
            <a:ext cx="4322885" cy="682283"/>
          </a:xfrm>
          <a:prstGeom prst="rect">
            <a:avLst/>
          </a:prstGeom>
          <a:ln w="38100">
            <a:solidFill>
              <a:schemeClr val="tx1"/>
            </a:solid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4400" dirty="0">
                <a:solidFill>
                  <a:schemeClr val="tx1"/>
                </a:solidFill>
                <a:latin typeface="NikoshBAN" pitchFamily="2" charset="0"/>
                <a:cs typeface="NikoshBAN" pitchFamily="2" charset="0"/>
              </a:rPr>
              <a:t>মিষ্টি কুমড়া</a:t>
            </a:r>
            <a:r>
              <a:rPr lang="en-US" sz="4400" dirty="0">
                <a:solidFill>
                  <a:schemeClr val="tx1"/>
                </a:solidFill>
                <a:latin typeface="NikoshBAN" pitchFamily="2" charset="0"/>
                <a:cs typeface="NikoshBAN" pitchFamily="2" charset="0"/>
              </a:rPr>
              <a:t>র </a:t>
            </a:r>
            <a:r>
              <a:rPr lang="en-US" sz="4400" dirty="0" err="1">
                <a:solidFill>
                  <a:schemeClr val="tx1"/>
                </a:solidFill>
                <a:latin typeface="NikoshBAN" pitchFamily="2" charset="0"/>
                <a:cs typeface="NikoshBAN" pitchFamily="2" charset="0"/>
              </a:rPr>
              <a:t>পরিচিতি</a:t>
            </a:r>
            <a:endParaRPr lang="en-US" sz="4400" dirty="0">
              <a:solidFill>
                <a:schemeClr val="tx1"/>
              </a:solidFill>
              <a:latin typeface="NikoshBAN" pitchFamily="2" charset="0"/>
              <a:cs typeface="NikoshBAN" pitchFamily="2" charset="0"/>
            </a:endParaRPr>
          </a:p>
        </p:txBody>
      </p:sp>
      <p:pic>
        <p:nvPicPr>
          <p:cNvPr id="7" name="Picture 6">
            <a:extLst>
              <a:ext uri="{FF2B5EF4-FFF2-40B4-BE49-F238E27FC236}">
                <a16:creationId xmlns:a16="http://schemas.microsoft.com/office/drawing/2014/main" id="{DCDB7578-8679-401E-B2E1-D58A7508D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179" y="1242795"/>
            <a:ext cx="4508040" cy="2999896"/>
          </a:xfrm>
          <a:prstGeom prst="roundRect">
            <a:avLst>
              <a:gd name="adj" fmla="val 16667"/>
            </a:avLst>
          </a:prstGeom>
          <a:ln w="3810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7333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8457CD9-BD80-41FC-B18A-6A696DE9ACB5}"/>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A5D8C1F3-0B49-4197-808E-09FB7DEE7D92}"/>
              </a:ext>
            </a:extLst>
          </p:cNvPr>
          <p:cNvSpPr/>
          <p:nvPr/>
        </p:nvSpPr>
        <p:spPr>
          <a:xfrm>
            <a:off x="2841673" y="183272"/>
            <a:ext cx="4079631" cy="646331"/>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3600" b="1" dirty="0" err="1">
                <a:latin typeface="NikoshBAN" panose="02000000000000000000" pitchFamily="2" charset="0"/>
                <a:cs typeface="NikoshBAN" panose="02000000000000000000" pitchFamily="2" charset="0"/>
              </a:rPr>
              <a:t>কুমড়া</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চাষের</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মাটির বৈশিষ্ট</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700BC75B-6E15-4383-9604-D7E2185D11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1480" y="1503066"/>
            <a:ext cx="3649623" cy="2291491"/>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9D9974B3-A69E-4F4B-86E8-EDCE1F5BDF0E}"/>
              </a:ext>
            </a:extLst>
          </p:cNvPr>
          <p:cNvSpPr/>
          <p:nvPr/>
        </p:nvSpPr>
        <p:spPr>
          <a:xfrm>
            <a:off x="1016861" y="1495734"/>
            <a:ext cx="3649623" cy="2298823"/>
          </a:xfrm>
          <a:prstGeom prst="rect">
            <a:avLst/>
          </a:prstGeom>
          <a:blipFill rotWithShape="1">
            <a:blip r:embed="rId3" cstate="print"/>
            <a:srcRect/>
            <a:stretch>
              <a:fillRect t="-1000" b="-1000"/>
            </a:stretch>
          </a:blipFill>
          <a:ln w="38100">
            <a:solidFill>
              <a:srgbClr val="00B0F0"/>
            </a:solidFill>
          </a:ln>
        </p:spPr>
        <p:style>
          <a:lnRef idx="0">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sp>
      <p:sp>
        <p:nvSpPr>
          <p:cNvPr id="6" name="Rectangle: Rounded Corners 5">
            <a:extLst>
              <a:ext uri="{FF2B5EF4-FFF2-40B4-BE49-F238E27FC236}">
                <a16:creationId xmlns:a16="http://schemas.microsoft.com/office/drawing/2014/main" id="{F30795BE-97B9-4EEA-BB83-EAD1269BC56F}"/>
              </a:ext>
            </a:extLst>
          </p:cNvPr>
          <p:cNvSpPr/>
          <p:nvPr/>
        </p:nvSpPr>
        <p:spPr>
          <a:xfrm>
            <a:off x="1725904" y="3928214"/>
            <a:ext cx="2025748" cy="42203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দ</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আ</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মাটি</a:t>
            </a:r>
            <a:endParaRPr lang="en-US" sz="2800" dirty="0">
              <a:latin typeface="NikoshBAN" panose="02000000000000000000" pitchFamily="2" charset="0"/>
              <a:cs typeface="NikoshBAN" panose="02000000000000000000" pitchFamily="2" charset="0"/>
            </a:endParaRPr>
          </a:p>
        </p:txBody>
      </p:sp>
      <p:sp>
        <p:nvSpPr>
          <p:cNvPr id="7" name="Rectangle: Rounded Corners 6">
            <a:extLst>
              <a:ext uri="{FF2B5EF4-FFF2-40B4-BE49-F238E27FC236}">
                <a16:creationId xmlns:a16="http://schemas.microsoft.com/office/drawing/2014/main" id="{E05BB2DA-21C2-4DCE-B098-DA464EB32790}"/>
              </a:ext>
            </a:extLst>
          </p:cNvPr>
          <p:cNvSpPr/>
          <p:nvPr/>
        </p:nvSpPr>
        <p:spPr>
          <a:xfrm>
            <a:off x="6203417" y="3928213"/>
            <a:ext cx="2025748" cy="42203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এঁটেল</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দ</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আ</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শ</a:t>
            </a:r>
            <a:endParaRPr lang="en-US" sz="2800"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BEB0DDA3-E315-4264-AE9C-DFDD612B1B53}"/>
              </a:ext>
            </a:extLst>
          </p:cNvPr>
          <p:cNvSpPr/>
          <p:nvPr/>
        </p:nvSpPr>
        <p:spPr>
          <a:xfrm>
            <a:off x="253219" y="4797922"/>
            <a:ext cx="9566032" cy="2062103"/>
          </a:xfrm>
          <a:prstGeom prst="rect">
            <a:avLst/>
          </a:prstGeom>
        </p:spPr>
        <p:txBody>
          <a:bodyPr wrap="square">
            <a:spAutoFit/>
          </a:bodyPr>
          <a:lstStyle/>
          <a:p>
            <a:pPr marL="457200" indent="-457200" algn="ctr">
              <a:buFont typeface="Wingdings" panose="05000000000000000000" pitchFamily="2" charset="2"/>
              <a:buChar char="Ø"/>
            </a:pPr>
            <a:r>
              <a:rPr lang="as-IN" sz="3200" dirty="0">
                <a:latin typeface="NikoshBAN" panose="02000000000000000000" pitchFamily="2" charset="0"/>
                <a:cs typeface="NikoshBAN" panose="02000000000000000000" pitchFamily="2" charset="0"/>
              </a:rPr>
              <a:t>চরাঞ্চলের পলি মাটিতে মিষ্টি কুমড়া ভালো ফলন হয়। জৈব পদার্থ সমৃদ্ধ দোঁ-আশ বা এঁটেল দোঁ-আশ মাটি এর চাষাবাদের জন্য উত্তম। মিষ্টি কুমড়ার জন্য মাটির সর্বোত্তম অম্ল-ক্ষারত্ব ৫.৫-৬.৮।</a:t>
            </a:r>
            <a:br>
              <a:rPr lang="as-IN" sz="3200" dirty="0">
                <a:latin typeface="NikoshBAN" panose="02000000000000000000" pitchFamily="2" charset="0"/>
                <a:cs typeface="NikoshBAN" panose="02000000000000000000" pitchFamily="2" charset="0"/>
              </a:rPr>
            </a:b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9401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4C5C642-0A70-44EE-A27D-A776DEC0F21A}"/>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FD4DE17C-3514-43DC-9E42-B2592DE201A0}"/>
              </a:ext>
            </a:extLst>
          </p:cNvPr>
          <p:cNvSpPr/>
          <p:nvPr/>
        </p:nvSpPr>
        <p:spPr>
          <a:xfrm>
            <a:off x="218049" y="5094071"/>
            <a:ext cx="9622302" cy="1815882"/>
          </a:xfrm>
          <a:prstGeom prst="rect">
            <a:avLst/>
          </a:prstGeom>
        </p:spPr>
        <p:txBody>
          <a:bodyPr wrap="square">
            <a:spAutoFit/>
          </a:bodyPr>
          <a:lstStyle/>
          <a:p>
            <a:pPr marL="457200" indent="-457200" algn="ctr">
              <a:buFont typeface="Wingdings" panose="05000000000000000000" pitchFamily="2" charset="2"/>
              <a:buChar char="v"/>
            </a:pPr>
            <a:r>
              <a:rPr lang="as-IN" sz="2800" dirty="0">
                <a:latin typeface="NikoshBAN" panose="02000000000000000000" pitchFamily="2" charset="0"/>
                <a:cs typeface="NikoshBAN" panose="02000000000000000000" pitchFamily="2" charset="0"/>
              </a:rPr>
              <a:t>বাংলাদেশের আবহাওয়ায় বছরের যে কোনো সময় মিষ্টি কুমড়ার বীজ বোনা যায়। শীতকালীন ফসলের জন্য অক্টোবর থেকে ডিসেম্বর এবং গ্রীষ্মকালীন ফসলের জন্য ফেব্রুয়ারি থেকে মে মাস পর্যন্ত বীজ বোনার উপযুক্ত সময় তবে বীজ উৎপাদনের জন্য নভেম্বরের মধ্যভাগে বীজ বপন করা উত্তম।</a:t>
            </a:r>
            <a:endParaRPr lang="en-US" sz="2800" dirty="0">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EE4AECE6-3C14-4843-92FA-78A995E1B378}"/>
              </a:ext>
            </a:extLst>
          </p:cNvPr>
          <p:cNvSpPr/>
          <p:nvPr/>
        </p:nvSpPr>
        <p:spPr>
          <a:xfrm>
            <a:off x="3991897" y="212973"/>
            <a:ext cx="2074607" cy="646331"/>
          </a:xfrm>
          <a:prstGeom prst="rect">
            <a:avLst/>
          </a:prstGeom>
          <a:solidFill>
            <a:srgbClr val="00B0F0"/>
          </a:solidFill>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s-IN" sz="3600" b="1" dirty="0">
                <a:latin typeface="NikoshBAN" panose="02000000000000000000" pitchFamily="2" charset="0"/>
                <a:cs typeface="NikoshBAN" panose="02000000000000000000" pitchFamily="2" charset="0"/>
              </a:rPr>
              <a:t>চাষের মৌসুম</a:t>
            </a:r>
            <a:endParaRPr lang="en-US" sz="36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D1957787-BFD7-4F19-B18A-EDED235FA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326" y="1450950"/>
            <a:ext cx="5699115" cy="308312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0044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C4FE292-4276-41F9-BF73-8ABF2B9668DD}"/>
              </a:ext>
            </a:extLst>
          </p:cNvPr>
          <p:cNvSpPr/>
          <p:nvPr/>
        </p:nvSpPr>
        <p:spPr>
          <a:xfrm rot="10800000">
            <a:off x="2" y="0"/>
            <a:ext cx="10058399" cy="7315200"/>
          </a:xfrm>
          <a:custGeom>
            <a:avLst/>
            <a:gdLst>
              <a:gd name="connsiteX0" fmla="*/ 9214345 w 10058399"/>
              <a:gd name="connsiteY0" fmla="*/ 7230783 h 7315200"/>
              <a:gd name="connsiteX1" fmla="*/ 9362076 w 10058399"/>
              <a:gd name="connsiteY1" fmla="*/ 7061558 h 7315200"/>
              <a:gd name="connsiteX2" fmla="*/ 9443599 w 10058399"/>
              <a:gd name="connsiteY2" fmla="*/ 7061558 h 7315200"/>
              <a:gd name="connsiteX3" fmla="*/ 9511781 w 10058399"/>
              <a:gd name="connsiteY3" fmla="*/ 6989154 h 7315200"/>
              <a:gd name="connsiteX4" fmla="*/ 9551726 w 10058399"/>
              <a:gd name="connsiteY4" fmla="*/ 6989154 h 7315200"/>
              <a:gd name="connsiteX5" fmla="*/ 9605030 w 10058399"/>
              <a:gd name="connsiteY5" fmla="*/ 6932548 h 7315200"/>
              <a:gd name="connsiteX6" fmla="*/ 9684917 w 10058399"/>
              <a:gd name="connsiteY6" fmla="*/ 6932548 h 7315200"/>
              <a:gd name="connsiteX7" fmla="*/ 9684917 w 10058399"/>
              <a:gd name="connsiteY7" fmla="*/ 6847713 h 7315200"/>
              <a:gd name="connsiteX8" fmla="*/ 9748209 w 10058399"/>
              <a:gd name="connsiteY8" fmla="*/ 6780501 h 7315200"/>
              <a:gd name="connsiteX9" fmla="*/ 9748209 w 10058399"/>
              <a:gd name="connsiteY9" fmla="*/ 6738083 h 7315200"/>
              <a:gd name="connsiteX10" fmla="*/ 9828197 w 10058399"/>
              <a:gd name="connsiteY10" fmla="*/ 6653141 h 7315200"/>
              <a:gd name="connsiteX11" fmla="*/ 9828197 w 10058399"/>
              <a:gd name="connsiteY11" fmla="*/ 6527619 h 7315200"/>
              <a:gd name="connsiteX12" fmla="*/ 9973982 w 10058399"/>
              <a:gd name="connsiteY12" fmla="*/ 6360623 h 7315200"/>
              <a:gd name="connsiteX13" fmla="*/ 9973982 w 10058399"/>
              <a:gd name="connsiteY13" fmla="*/ 844278 h 7315200"/>
              <a:gd name="connsiteX14" fmla="*/ 9806519 w 10058399"/>
              <a:gd name="connsiteY14" fmla="*/ 698085 h 7315200"/>
              <a:gd name="connsiteX15" fmla="*/ 9806519 w 10058399"/>
              <a:gd name="connsiteY15" fmla="*/ 616562 h 7315200"/>
              <a:gd name="connsiteX16" fmla="*/ 9734115 w 10058399"/>
              <a:gd name="connsiteY16" fmla="*/ 548380 h 7315200"/>
              <a:gd name="connsiteX17" fmla="*/ 9734115 w 10058399"/>
              <a:gd name="connsiteY17" fmla="*/ 508435 h 7315200"/>
              <a:gd name="connsiteX18" fmla="*/ 9677509 w 10058399"/>
              <a:gd name="connsiteY18" fmla="*/ 455131 h 7315200"/>
              <a:gd name="connsiteX19" fmla="*/ 9677509 w 10058399"/>
              <a:gd name="connsiteY19" fmla="*/ 375244 h 7315200"/>
              <a:gd name="connsiteX20" fmla="*/ 9592674 w 10058399"/>
              <a:gd name="connsiteY20" fmla="*/ 375244 h 7315200"/>
              <a:gd name="connsiteX21" fmla="*/ 9525462 w 10058399"/>
              <a:gd name="connsiteY21" fmla="*/ 311952 h 7315200"/>
              <a:gd name="connsiteX22" fmla="*/ 9483044 w 10058399"/>
              <a:gd name="connsiteY22" fmla="*/ 311952 h 7315200"/>
              <a:gd name="connsiteX23" fmla="*/ 9398102 w 10058399"/>
              <a:gd name="connsiteY23" fmla="*/ 231963 h 7315200"/>
              <a:gd name="connsiteX24" fmla="*/ 9272581 w 10058399"/>
              <a:gd name="connsiteY24" fmla="*/ 231963 h 7315200"/>
              <a:gd name="connsiteX25" fmla="*/ 9103567 w 10058399"/>
              <a:gd name="connsiteY25" fmla="*/ 84417 h 7315200"/>
              <a:gd name="connsiteX26" fmla="*/ 844055 w 10058399"/>
              <a:gd name="connsiteY26" fmla="*/ 84417 h 7315200"/>
              <a:gd name="connsiteX27" fmla="*/ 696323 w 10058399"/>
              <a:gd name="connsiteY27" fmla="*/ 253642 h 7315200"/>
              <a:gd name="connsiteX28" fmla="*/ 614801 w 10058399"/>
              <a:gd name="connsiteY28" fmla="*/ 253642 h 7315200"/>
              <a:gd name="connsiteX29" fmla="*/ 546619 w 10058399"/>
              <a:gd name="connsiteY29" fmla="*/ 326046 h 7315200"/>
              <a:gd name="connsiteX30" fmla="*/ 506674 w 10058399"/>
              <a:gd name="connsiteY30" fmla="*/ 326046 h 7315200"/>
              <a:gd name="connsiteX31" fmla="*/ 453370 w 10058399"/>
              <a:gd name="connsiteY31" fmla="*/ 382652 h 7315200"/>
              <a:gd name="connsiteX32" fmla="*/ 373482 w 10058399"/>
              <a:gd name="connsiteY32" fmla="*/ 382652 h 7315200"/>
              <a:gd name="connsiteX33" fmla="*/ 373482 w 10058399"/>
              <a:gd name="connsiteY33" fmla="*/ 467487 h 7315200"/>
              <a:gd name="connsiteX34" fmla="*/ 310191 w 10058399"/>
              <a:gd name="connsiteY34" fmla="*/ 534699 h 7315200"/>
              <a:gd name="connsiteX35" fmla="*/ 310191 w 10058399"/>
              <a:gd name="connsiteY35" fmla="*/ 577117 h 7315200"/>
              <a:gd name="connsiteX36" fmla="*/ 230202 w 10058399"/>
              <a:gd name="connsiteY36" fmla="*/ 662059 h 7315200"/>
              <a:gd name="connsiteX37" fmla="*/ 230202 w 10058399"/>
              <a:gd name="connsiteY37" fmla="*/ 787581 h 7315200"/>
              <a:gd name="connsiteX38" fmla="*/ 84417 w 10058399"/>
              <a:gd name="connsiteY38" fmla="*/ 954577 h 7315200"/>
              <a:gd name="connsiteX39" fmla="*/ 84417 w 10058399"/>
              <a:gd name="connsiteY39" fmla="*/ 6497270 h 7315200"/>
              <a:gd name="connsiteX40" fmla="*/ 237813 w 10058399"/>
              <a:gd name="connsiteY40" fmla="*/ 6631183 h 7315200"/>
              <a:gd name="connsiteX41" fmla="*/ 237813 w 10058399"/>
              <a:gd name="connsiteY41" fmla="*/ 6712706 h 7315200"/>
              <a:gd name="connsiteX42" fmla="*/ 310217 w 10058399"/>
              <a:gd name="connsiteY42" fmla="*/ 6780888 h 7315200"/>
              <a:gd name="connsiteX43" fmla="*/ 310217 w 10058399"/>
              <a:gd name="connsiteY43" fmla="*/ 6820833 h 7315200"/>
              <a:gd name="connsiteX44" fmla="*/ 366823 w 10058399"/>
              <a:gd name="connsiteY44" fmla="*/ 6874137 h 7315200"/>
              <a:gd name="connsiteX45" fmla="*/ 366823 w 10058399"/>
              <a:gd name="connsiteY45" fmla="*/ 6954024 h 7315200"/>
              <a:gd name="connsiteX46" fmla="*/ 451658 w 10058399"/>
              <a:gd name="connsiteY46" fmla="*/ 6954024 h 7315200"/>
              <a:gd name="connsiteX47" fmla="*/ 518870 w 10058399"/>
              <a:gd name="connsiteY47" fmla="*/ 7017316 h 7315200"/>
              <a:gd name="connsiteX48" fmla="*/ 561287 w 10058399"/>
              <a:gd name="connsiteY48" fmla="*/ 7017316 h 7315200"/>
              <a:gd name="connsiteX49" fmla="*/ 646230 w 10058399"/>
              <a:gd name="connsiteY49" fmla="*/ 7097305 h 7315200"/>
              <a:gd name="connsiteX50" fmla="*/ 771751 w 10058399"/>
              <a:gd name="connsiteY50" fmla="*/ 7097305 h 7315200"/>
              <a:gd name="connsiteX51" fmla="*/ 924650 w 10058399"/>
              <a:gd name="connsiteY51" fmla="*/ 7230783 h 7315200"/>
              <a:gd name="connsiteX52" fmla="*/ 10058399 w 10058399"/>
              <a:gd name="connsiteY52" fmla="*/ 7315200 h 7315200"/>
              <a:gd name="connsiteX53" fmla="*/ 0 w 10058399"/>
              <a:gd name="connsiteY53" fmla="*/ 7315200 h 7315200"/>
              <a:gd name="connsiteX54" fmla="*/ 0 w 10058399"/>
              <a:gd name="connsiteY54" fmla="*/ 0 h 7315200"/>
              <a:gd name="connsiteX55" fmla="*/ 10058399 w 10058399"/>
              <a:gd name="connsiteY5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399" h="7315200">
                <a:moveTo>
                  <a:pt x="9214345" y="7230783"/>
                </a:moveTo>
                <a:lnTo>
                  <a:pt x="9362076" y="7061558"/>
                </a:lnTo>
                <a:lnTo>
                  <a:pt x="9443599" y="7061558"/>
                </a:lnTo>
                <a:lnTo>
                  <a:pt x="9511781" y="6989154"/>
                </a:lnTo>
                <a:lnTo>
                  <a:pt x="9551726" y="6989154"/>
                </a:lnTo>
                <a:lnTo>
                  <a:pt x="9605030" y="6932548"/>
                </a:lnTo>
                <a:lnTo>
                  <a:pt x="9684917" y="6932548"/>
                </a:lnTo>
                <a:lnTo>
                  <a:pt x="9684917" y="6847713"/>
                </a:lnTo>
                <a:lnTo>
                  <a:pt x="9748209" y="6780501"/>
                </a:lnTo>
                <a:lnTo>
                  <a:pt x="9748209" y="6738083"/>
                </a:lnTo>
                <a:lnTo>
                  <a:pt x="9828197" y="6653141"/>
                </a:lnTo>
                <a:lnTo>
                  <a:pt x="9828197" y="6527619"/>
                </a:lnTo>
                <a:lnTo>
                  <a:pt x="9973982" y="6360623"/>
                </a:lnTo>
                <a:lnTo>
                  <a:pt x="9973982" y="844278"/>
                </a:lnTo>
                <a:lnTo>
                  <a:pt x="9806519" y="698085"/>
                </a:lnTo>
                <a:lnTo>
                  <a:pt x="9806519" y="616562"/>
                </a:lnTo>
                <a:lnTo>
                  <a:pt x="9734115" y="548380"/>
                </a:lnTo>
                <a:lnTo>
                  <a:pt x="9734115" y="508435"/>
                </a:lnTo>
                <a:lnTo>
                  <a:pt x="9677509" y="455131"/>
                </a:lnTo>
                <a:lnTo>
                  <a:pt x="9677509" y="375244"/>
                </a:lnTo>
                <a:lnTo>
                  <a:pt x="9592674" y="375244"/>
                </a:lnTo>
                <a:lnTo>
                  <a:pt x="9525462" y="311952"/>
                </a:lnTo>
                <a:lnTo>
                  <a:pt x="9483044" y="311952"/>
                </a:lnTo>
                <a:lnTo>
                  <a:pt x="9398102" y="231963"/>
                </a:lnTo>
                <a:lnTo>
                  <a:pt x="9272581" y="231963"/>
                </a:lnTo>
                <a:lnTo>
                  <a:pt x="9103567" y="84417"/>
                </a:lnTo>
                <a:lnTo>
                  <a:pt x="844055" y="84417"/>
                </a:lnTo>
                <a:lnTo>
                  <a:pt x="696323" y="253642"/>
                </a:lnTo>
                <a:lnTo>
                  <a:pt x="614801" y="253642"/>
                </a:lnTo>
                <a:lnTo>
                  <a:pt x="546619" y="326046"/>
                </a:lnTo>
                <a:lnTo>
                  <a:pt x="506674" y="326046"/>
                </a:lnTo>
                <a:lnTo>
                  <a:pt x="453370" y="382652"/>
                </a:lnTo>
                <a:lnTo>
                  <a:pt x="373482" y="382652"/>
                </a:lnTo>
                <a:lnTo>
                  <a:pt x="373482" y="467487"/>
                </a:lnTo>
                <a:lnTo>
                  <a:pt x="310191" y="534699"/>
                </a:lnTo>
                <a:lnTo>
                  <a:pt x="310191" y="577117"/>
                </a:lnTo>
                <a:lnTo>
                  <a:pt x="230202" y="662059"/>
                </a:lnTo>
                <a:lnTo>
                  <a:pt x="230202" y="787581"/>
                </a:lnTo>
                <a:lnTo>
                  <a:pt x="84417" y="954577"/>
                </a:lnTo>
                <a:lnTo>
                  <a:pt x="84417" y="6497270"/>
                </a:lnTo>
                <a:lnTo>
                  <a:pt x="237813" y="6631183"/>
                </a:lnTo>
                <a:lnTo>
                  <a:pt x="237813" y="6712706"/>
                </a:lnTo>
                <a:lnTo>
                  <a:pt x="310217" y="6780888"/>
                </a:lnTo>
                <a:lnTo>
                  <a:pt x="310217" y="6820833"/>
                </a:lnTo>
                <a:lnTo>
                  <a:pt x="366823" y="6874137"/>
                </a:lnTo>
                <a:lnTo>
                  <a:pt x="366823" y="6954024"/>
                </a:lnTo>
                <a:lnTo>
                  <a:pt x="451658" y="6954024"/>
                </a:lnTo>
                <a:lnTo>
                  <a:pt x="518870" y="7017316"/>
                </a:lnTo>
                <a:lnTo>
                  <a:pt x="561287" y="7017316"/>
                </a:lnTo>
                <a:lnTo>
                  <a:pt x="646230" y="7097305"/>
                </a:lnTo>
                <a:lnTo>
                  <a:pt x="771751" y="7097305"/>
                </a:lnTo>
                <a:lnTo>
                  <a:pt x="924650" y="7230783"/>
                </a:lnTo>
                <a:close/>
                <a:moveTo>
                  <a:pt x="10058399" y="7315200"/>
                </a:moveTo>
                <a:lnTo>
                  <a:pt x="0" y="7315200"/>
                </a:lnTo>
                <a:lnTo>
                  <a:pt x="0" y="0"/>
                </a:lnTo>
                <a:lnTo>
                  <a:pt x="10058399" y="0"/>
                </a:lnTo>
                <a:close/>
              </a:path>
            </a:pathLst>
          </a:custGeom>
          <a:pattFill prst="shingle">
            <a:fgClr>
              <a:srgbClr val="FF0000"/>
            </a:fgClr>
            <a:bgClr>
              <a:srgbClr val="002060"/>
            </a:bgClr>
          </a:pattFill>
          <a:ln w="762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 name="Horizontal Scroll 2">
            <a:extLst>
              <a:ext uri="{FF2B5EF4-FFF2-40B4-BE49-F238E27FC236}">
                <a16:creationId xmlns:a16="http://schemas.microsoft.com/office/drawing/2014/main" id="{C12282E3-FB33-4543-8BF7-3CC42EB8C26D}"/>
              </a:ext>
            </a:extLst>
          </p:cNvPr>
          <p:cNvSpPr/>
          <p:nvPr/>
        </p:nvSpPr>
        <p:spPr>
          <a:xfrm>
            <a:off x="3300412" y="457615"/>
            <a:ext cx="3457576" cy="611530"/>
          </a:xfrm>
          <a:prstGeom prst="roundRect">
            <a:avLst>
              <a:gd name="adj" fmla="val 50000"/>
            </a:avLst>
          </a:prstGeom>
          <a:gradFill>
            <a:gsLst>
              <a:gs pos="91000">
                <a:schemeClr val="accent6">
                  <a:lumMod val="20000"/>
                  <a:lumOff val="80000"/>
                </a:schemeClr>
              </a:gs>
              <a:gs pos="100000">
                <a:srgbClr val="00B0F0"/>
              </a:gs>
            </a:gsLst>
          </a:gra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bn-BD" sz="4400" b="1" dirty="0">
                <a:latin typeface="NikoshBAN" panose="02000000000000000000" pitchFamily="2" charset="0"/>
                <a:cs typeface="NikoshBAN" panose="02000000000000000000" pitchFamily="2" charset="0"/>
              </a:rPr>
              <a:t>একক কাজ</a:t>
            </a:r>
            <a:endParaRPr lang="en-US" sz="4400" b="1"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982A8716-7D69-4B28-A2E1-23BE05F0EF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625"/>
          <a:stretch/>
        </p:blipFill>
        <p:spPr>
          <a:xfrm>
            <a:off x="3166403" y="1512692"/>
            <a:ext cx="3725594" cy="2593390"/>
          </a:xfrm>
          <a:prstGeom prst="rect">
            <a:avLst/>
          </a:prstGeom>
          <a:ln w="88900" cap="sq" cmpd="thickThin">
            <a:solidFill>
              <a:schemeClr val="accent2"/>
            </a:solidFill>
            <a:prstDash val="solid"/>
            <a:miter lim="800000"/>
          </a:ln>
          <a:effectLst>
            <a:innerShdw blurRad="76200">
              <a:srgbClr val="000000"/>
            </a:innerShdw>
          </a:effectLst>
        </p:spPr>
      </p:pic>
      <p:sp>
        <p:nvSpPr>
          <p:cNvPr id="5" name="Rectangle 4">
            <a:extLst>
              <a:ext uri="{FF2B5EF4-FFF2-40B4-BE49-F238E27FC236}">
                <a16:creationId xmlns:a16="http://schemas.microsoft.com/office/drawing/2014/main" id="{EA551EE1-5119-4B08-BDAD-E8B7B6FD1853}"/>
              </a:ext>
            </a:extLst>
          </p:cNvPr>
          <p:cNvSpPr/>
          <p:nvPr/>
        </p:nvSpPr>
        <p:spPr>
          <a:xfrm>
            <a:off x="1644256" y="4972443"/>
            <a:ext cx="6769887" cy="646331"/>
          </a:xfrm>
          <a:prstGeom prst="rect">
            <a:avLst/>
          </a:prstGeom>
          <a:solidFill>
            <a:srgbClr val="00B0F0"/>
          </a:solidFill>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571500" indent="-571500">
              <a:buFont typeface="Wingdings" panose="05000000000000000000" pitchFamily="2" charset="2"/>
              <a:buChar char="v"/>
            </a:pPr>
            <a:r>
              <a:rPr lang="en-US" sz="3600" b="1" dirty="0">
                <a:latin typeface="NikoshBAN" panose="02000000000000000000" pitchFamily="2" charset="0"/>
                <a:cs typeface="NikoshBAN" panose="02000000000000000000" pitchFamily="2" charset="0"/>
              </a:rPr>
              <a:t>ম</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ষ</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ট</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ক</a:t>
            </a:r>
            <a:r>
              <a:rPr lang="en-US" sz="3600" b="1"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ম</a:t>
            </a:r>
            <a:r>
              <a:rPr lang="en-US" sz="3600" b="1" dirty="0">
                <a:latin typeface="NikoshBAN" panose="02000000000000000000" pitchFamily="2" charset="0"/>
                <a:cs typeface="NikoshBAN" panose="02000000000000000000" pitchFamily="2" charset="0"/>
              </a:rPr>
              <a:t>ড়</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চাষের মৌসুম</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স</a:t>
            </a:r>
            <a:r>
              <a:rPr lang="en-US" sz="3600" b="1" dirty="0">
                <a:latin typeface="NikoshBAN" panose="02000000000000000000" pitchFamily="2" charset="0"/>
                <a:cs typeface="NikoshBAN" panose="02000000000000000000" pitchFamily="2" charset="0"/>
              </a:rPr>
              <a:t>ম</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প</a:t>
            </a:r>
            <a:r>
              <a:rPr lang="as-IN" sz="3600" b="1" dirty="0">
                <a:latin typeface="NikoshBAN" panose="02000000000000000000" pitchFamily="2" charset="0"/>
                <a:cs typeface="NikoshBAN" panose="02000000000000000000" pitchFamily="2" charset="0"/>
              </a:rPr>
              <a:t>ক</a:t>
            </a:r>
            <a:r>
              <a:rPr lang="en-US" sz="3600" b="1" dirty="0">
                <a:latin typeface="NikoshBAN" panose="02000000000000000000" pitchFamily="2" charset="0"/>
                <a:cs typeface="NikoshBAN" panose="02000000000000000000" pitchFamily="2" charset="0"/>
              </a:rPr>
              <a:t>ে</a:t>
            </a:r>
            <a:r>
              <a:rPr lang="en-US" sz="3600" b="1" dirty="0">
                <a:latin typeface="SutonnyMJ" pitchFamily="2" charset="0"/>
                <a:cs typeface="SutonnyMJ" pitchFamily="2" charset="0"/>
              </a:rPr>
              <a:t>©</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ল</a:t>
            </a:r>
            <a:r>
              <a:rPr lang="en-US" sz="3600" b="1"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খ</a:t>
            </a:r>
            <a:r>
              <a:rPr lang="en-US" sz="3600" b="1"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6059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TotalTime>
  <Words>1267</Words>
  <Application>Microsoft Office PowerPoint</Application>
  <PresentationFormat>Custom</PresentationFormat>
  <Paragraphs>139</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Impact</vt:lpstr>
      <vt:lpstr>NikoshBAN</vt:lpstr>
      <vt:lpstr>SutonnyMJ</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21</cp:revision>
  <dcterms:created xsi:type="dcterms:W3CDTF">2020-01-09T13:25:20Z</dcterms:created>
  <dcterms:modified xsi:type="dcterms:W3CDTF">2020-01-11T04:14:33Z</dcterms:modified>
</cp:coreProperties>
</file>