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8" r:id="rId9"/>
    <p:sldId id="263" r:id="rId10"/>
    <p:sldId id="269" r:id="rId11"/>
    <p:sldId id="264" r:id="rId12"/>
    <p:sldId id="265" r:id="rId13"/>
    <p:sldId id="266" r:id="rId14"/>
    <p:sldId id="270" r:id="rId15"/>
    <p:sldId id="267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F559CE5-7138-43FC-B806-D863A93E9773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39F5FD2-7BF2-44B5-B4C3-E156B9E5CF5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08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9CE5-7138-43FC-B806-D863A93E9773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5FD2-7BF2-44B5-B4C3-E156B9E5C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1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9CE5-7138-43FC-B806-D863A93E9773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5FD2-7BF2-44B5-B4C3-E156B9E5CF5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766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9CE5-7138-43FC-B806-D863A93E9773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5FD2-7BF2-44B5-B4C3-E156B9E5CF5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115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9CE5-7138-43FC-B806-D863A93E9773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5FD2-7BF2-44B5-B4C3-E156B9E5C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5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9CE5-7138-43FC-B806-D863A93E9773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5FD2-7BF2-44B5-B4C3-E156B9E5CF5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180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9CE5-7138-43FC-B806-D863A93E9773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5FD2-7BF2-44B5-B4C3-E156B9E5CF5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043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9CE5-7138-43FC-B806-D863A93E9773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5FD2-7BF2-44B5-B4C3-E156B9E5CF5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644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9CE5-7138-43FC-B806-D863A93E9773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5FD2-7BF2-44B5-B4C3-E156B9E5CF5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18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9CE5-7138-43FC-B806-D863A93E9773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5FD2-7BF2-44B5-B4C3-E156B9E5C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6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9CE5-7138-43FC-B806-D863A93E9773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5FD2-7BF2-44B5-B4C3-E156B9E5CF5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40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9CE5-7138-43FC-B806-D863A93E9773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5FD2-7BF2-44B5-B4C3-E156B9E5C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4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9CE5-7138-43FC-B806-D863A93E9773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5FD2-7BF2-44B5-B4C3-E156B9E5CF59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22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9CE5-7138-43FC-B806-D863A93E9773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5FD2-7BF2-44B5-B4C3-E156B9E5CF5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97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9CE5-7138-43FC-B806-D863A93E9773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5FD2-7BF2-44B5-B4C3-E156B9E5C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2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9CE5-7138-43FC-B806-D863A93E9773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5FD2-7BF2-44B5-B4C3-E156B9E5CF5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55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9CE5-7138-43FC-B806-D863A93E9773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5FD2-7BF2-44B5-B4C3-E156B9E5C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5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559CE5-7138-43FC-B806-D863A93E9773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9F5FD2-7BF2-44B5-B4C3-E156B9E5C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4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8E689A-CCBC-403B-AF65-FE570C3718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7" y="566224"/>
            <a:ext cx="8049086" cy="57255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564F92-3CA7-4D0C-A894-6AF146B054D6}"/>
              </a:ext>
            </a:extLst>
          </p:cNvPr>
          <p:cNvSpPr txBox="1"/>
          <p:nvPr/>
        </p:nvSpPr>
        <p:spPr>
          <a:xfrm>
            <a:off x="1961857" y="1195754"/>
            <a:ext cx="5930118" cy="427657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IN" sz="9600" dirty="0">
                <a:ln w="28575">
                  <a:solidFill>
                    <a:srgbClr val="FFC000"/>
                  </a:solidFill>
                </a:ln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n w="28575">
                <a:solidFill>
                  <a:srgbClr val="FFC000"/>
                </a:solidFill>
              </a:ln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0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BE2DE1-AE3D-4AFD-A43E-7DE1BC85C09D}"/>
              </a:ext>
            </a:extLst>
          </p:cNvPr>
          <p:cNvSpPr txBox="1"/>
          <p:nvPr/>
        </p:nvSpPr>
        <p:spPr>
          <a:xfrm>
            <a:off x="1166562" y="4297152"/>
            <a:ext cx="681087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987733-F24B-4B73-9919-F8C16A858D58}"/>
              </a:ext>
            </a:extLst>
          </p:cNvPr>
          <p:cNvSpPr txBox="1"/>
          <p:nvPr/>
        </p:nvSpPr>
        <p:spPr>
          <a:xfrm>
            <a:off x="3396392" y="781841"/>
            <a:ext cx="2116512" cy="64633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B12A02-4CDC-4883-905B-1E2EBF6F87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79" y="1856288"/>
            <a:ext cx="2251225" cy="193432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30762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CDE33B-CE07-466E-8442-F96836AAB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68" y="1762540"/>
            <a:ext cx="3331028" cy="2027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F35510-616D-420E-8FD0-27F07B91D1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87" y="3975653"/>
            <a:ext cx="3331026" cy="20275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80824A-6F34-4C39-99D8-A60E71F663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697" y="1762540"/>
            <a:ext cx="3331025" cy="20275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A760A3-AA1B-4538-8F93-A21225C7FFEC}"/>
              </a:ext>
            </a:extLst>
          </p:cNvPr>
          <p:cNvSpPr txBox="1"/>
          <p:nvPr/>
        </p:nvSpPr>
        <p:spPr>
          <a:xfrm>
            <a:off x="3743194" y="374509"/>
            <a:ext cx="165761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</p:spTree>
    <p:extLst>
      <p:ext uri="{BB962C8B-B14F-4D97-AF65-F5344CB8AC3E}">
        <p14:creationId xmlns:p14="http://schemas.microsoft.com/office/powerpoint/2010/main" val="1216381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265AD4-E3CF-46C9-94E1-262AD9E3DB46}"/>
              </a:ext>
            </a:extLst>
          </p:cNvPr>
          <p:cNvSpPr txBox="1"/>
          <p:nvPr/>
        </p:nvSpPr>
        <p:spPr>
          <a:xfrm>
            <a:off x="3655907" y="901148"/>
            <a:ext cx="183218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46777-FDE1-4650-ABA8-ACDA84D04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8" y="1319721"/>
            <a:ext cx="2392993" cy="13400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ECADEA-6C3A-452C-89EC-A527E2CF1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8" y="2754908"/>
            <a:ext cx="2391523" cy="13400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5A5822-183F-4FFE-8809-7E222EF03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9" y="4390408"/>
            <a:ext cx="2391524" cy="1206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DE40D6-D98A-48EB-80F3-DD3C7FD669AD}"/>
              </a:ext>
            </a:extLst>
          </p:cNvPr>
          <p:cNvSpPr txBox="1"/>
          <p:nvPr/>
        </p:nvSpPr>
        <p:spPr>
          <a:xfrm>
            <a:off x="3080055" y="1709530"/>
            <a:ext cx="5459896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ীষ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১০-১২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দিন,শীতকালে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১৫-২০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64B326-3074-4159-8668-000F401437C0}"/>
              </a:ext>
            </a:extLst>
          </p:cNvPr>
          <p:cNvSpPr txBox="1"/>
          <p:nvPr/>
        </p:nvSpPr>
        <p:spPr>
          <a:xfrm>
            <a:off x="3081747" y="3234859"/>
            <a:ext cx="545989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আগাছা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891957-96D3-455E-AC4C-8D0FFB2FD379}"/>
              </a:ext>
            </a:extLst>
          </p:cNvPr>
          <p:cNvSpPr txBox="1"/>
          <p:nvPr/>
        </p:nvSpPr>
        <p:spPr>
          <a:xfrm>
            <a:off x="3080055" y="4578010"/>
            <a:ext cx="5459896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উপরেবেলি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ছাটাই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76385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73B73E-1FEA-4616-BD42-1FAAC600AB60}"/>
              </a:ext>
            </a:extLst>
          </p:cNvPr>
          <p:cNvSpPr txBox="1"/>
          <p:nvPr/>
        </p:nvSpPr>
        <p:spPr>
          <a:xfrm>
            <a:off x="3326296" y="808383"/>
            <a:ext cx="2597426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D5DCE1-527B-4C34-A8FA-1E01F176BAF7}"/>
              </a:ext>
            </a:extLst>
          </p:cNvPr>
          <p:cNvSpPr txBox="1"/>
          <p:nvPr/>
        </p:nvSpPr>
        <p:spPr>
          <a:xfrm>
            <a:off x="556591" y="4084225"/>
            <a:ext cx="8030817" cy="107721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যায়।ট্রেসেল-২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53247-35F2-48AF-B2E0-C71692267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287" y="1817080"/>
            <a:ext cx="2597426" cy="190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2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F87108-98F4-4CF9-A46A-A1F01B3C7D0D}"/>
              </a:ext>
            </a:extLst>
          </p:cNvPr>
          <p:cNvSpPr txBox="1"/>
          <p:nvPr/>
        </p:nvSpPr>
        <p:spPr>
          <a:xfrm>
            <a:off x="1166562" y="4297152"/>
            <a:ext cx="681087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2" descr="C:\Users\Dell\Desktop\20170703_142707.jpg">
            <a:extLst>
              <a:ext uri="{FF2B5EF4-FFF2-40B4-BE49-F238E27FC236}">
                <a16:creationId xmlns:a16="http://schemas.microsoft.com/office/drawing/2014/main" id="{0F3CBBA2-1E42-48FC-8FA5-E57DEC13D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03" y="1714175"/>
            <a:ext cx="2775992" cy="21591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A54718-F32C-4EA3-A851-CF32556F1463}"/>
              </a:ext>
            </a:extLst>
          </p:cNvPr>
          <p:cNvSpPr txBox="1"/>
          <p:nvPr/>
        </p:nvSpPr>
        <p:spPr>
          <a:xfrm>
            <a:off x="3569851" y="846312"/>
            <a:ext cx="2004296" cy="7155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5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71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406947-8977-4953-B549-CF82467AB529}"/>
              </a:ext>
            </a:extLst>
          </p:cNvPr>
          <p:cNvSpPr txBox="1"/>
          <p:nvPr/>
        </p:nvSpPr>
        <p:spPr>
          <a:xfrm>
            <a:off x="2928730" y="550185"/>
            <a:ext cx="3578087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46ABF-C588-4D61-8EE2-D05B259D3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350" y="1350253"/>
            <a:ext cx="1634098" cy="1668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14EBB3-141E-4E1A-B681-54FAECD7D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24" y="4716689"/>
            <a:ext cx="1833400" cy="15821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D6D929-EBC5-47C2-98AF-3B077620C1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09" y="1389928"/>
            <a:ext cx="1634098" cy="16355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B71616-8631-4BCB-BF5D-E5FDB339E7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90" y="4793225"/>
            <a:ext cx="1634098" cy="1514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26CDC1-6DA1-4290-90E1-E84BBDAB6D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90" y="3185913"/>
            <a:ext cx="1716887" cy="13069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A58F79-ECB5-4E75-B243-4DB010375C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24" y="3185913"/>
            <a:ext cx="1716887" cy="13069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F82280-5B2D-46DB-9E3D-062BF001CC0D}"/>
              </a:ext>
            </a:extLst>
          </p:cNvPr>
          <p:cNvSpPr txBox="1"/>
          <p:nvPr/>
        </p:nvSpPr>
        <p:spPr>
          <a:xfrm>
            <a:off x="2515107" y="3357866"/>
            <a:ext cx="4104899" cy="1039356"/>
          </a:xfrm>
          <a:prstGeom prst="leftRightArrow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 ধরনের গহনা তৈরিতে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05CC1B-7E8D-49C7-B57E-A7AC1ADBB794}"/>
              </a:ext>
            </a:extLst>
          </p:cNvPr>
          <p:cNvSpPr txBox="1"/>
          <p:nvPr/>
        </p:nvSpPr>
        <p:spPr>
          <a:xfrm>
            <a:off x="2570924" y="1696374"/>
            <a:ext cx="4049082" cy="1039356"/>
          </a:xfrm>
          <a:prstGeom prst="leftRightArrow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6196AC-6E39-4F95-808B-1E399590384F}"/>
              </a:ext>
            </a:extLst>
          </p:cNvPr>
          <p:cNvSpPr txBox="1"/>
          <p:nvPr/>
        </p:nvSpPr>
        <p:spPr>
          <a:xfrm>
            <a:off x="2411777" y="4926929"/>
            <a:ext cx="4268573" cy="1039356"/>
          </a:xfrm>
          <a:prstGeom prst="leftRightArrow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</p:spTree>
    <p:extLst>
      <p:ext uri="{BB962C8B-B14F-4D97-AF65-F5344CB8AC3E}">
        <p14:creationId xmlns:p14="http://schemas.microsoft.com/office/powerpoint/2010/main" val="3004371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F7F7D-E9F1-4928-A776-E18D0921AD7A}"/>
              </a:ext>
            </a:extLst>
          </p:cNvPr>
          <p:cNvSpPr txBox="1"/>
          <p:nvPr/>
        </p:nvSpPr>
        <p:spPr>
          <a:xfrm>
            <a:off x="3033919" y="699052"/>
            <a:ext cx="3076161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75C9B1-2214-4702-8D2D-AACEBE314E58}"/>
              </a:ext>
            </a:extLst>
          </p:cNvPr>
          <p:cNvSpPr txBox="1"/>
          <p:nvPr/>
        </p:nvSpPr>
        <p:spPr>
          <a:xfrm>
            <a:off x="1182756" y="2713382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 কয় ধরনের বেলি ফুল দেখা যায়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 বেলিফুলের ২টি ব্যবহার ব্যাখ্যা কর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 বেলিফুলের বংশবিস্তার কয় ধরনের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114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79D534-ACCF-4C81-B809-BEC52D3DDD66}"/>
              </a:ext>
            </a:extLst>
          </p:cNvPr>
          <p:cNvSpPr txBox="1"/>
          <p:nvPr/>
        </p:nvSpPr>
        <p:spPr>
          <a:xfrm>
            <a:off x="583096" y="3949148"/>
            <a:ext cx="8044069" cy="10772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“বেলিফুল চাষ করে বেকারত্ব দূর করে আর্থিকভাবে লাভবান হওয়া সম্ভব’’-উত্তরের স্বপক্ষে যুক্তি বিশ্লেষন কর 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570DC5-308F-41E6-AC1B-0D821480FC5B}"/>
              </a:ext>
            </a:extLst>
          </p:cNvPr>
          <p:cNvSpPr txBox="1"/>
          <p:nvPr/>
        </p:nvSpPr>
        <p:spPr>
          <a:xfrm>
            <a:off x="2745685" y="901148"/>
            <a:ext cx="365263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868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7838EA-3CCD-42A3-BA40-03CC97331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7" y="613634"/>
            <a:ext cx="7981622" cy="5601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1B085A-50AC-468B-A211-EAF92A0079FF}"/>
              </a:ext>
            </a:extLst>
          </p:cNvPr>
          <p:cNvSpPr txBox="1"/>
          <p:nvPr/>
        </p:nvSpPr>
        <p:spPr>
          <a:xfrm>
            <a:off x="1046922" y="1709531"/>
            <a:ext cx="7050156" cy="290481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284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5">
            <a:extLst>
              <a:ext uri="{FF2B5EF4-FFF2-40B4-BE49-F238E27FC236}">
                <a16:creationId xmlns:a16="http://schemas.microsoft.com/office/drawing/2014/main" id="{BD55EBD9-5DE8-4477-9AB8-8FD3CE0A54A6}"/>
              </a:ext>
            </a:extLst>
          </p:cNvPr>
          <p:cNvSpPr/>
          <p:nvPr/>
        </p:nvSpPr>
        <p:spPr>
          <a:xfrm>
            <a:off x="652974" y="3848669"/>
            <a:ext cx="3583937" cy="2473811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8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  <a:endParaRPr lang="en-US" sz="2400" b="1" dirty="0">
              <a:ln w="12700"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4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2400" b="1" dirty="0">
              <a:ln w="12700"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4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lvl="0" algn="ctr"/>
            <a:r>
              <a:rPr lang="bn-BD" sz="2800" b="1" dirty="0">
                <a:ln>
                  <a:noFill/>
                  <a:prstDash val="sys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</a:p>
          <a:p>
            <a:pPr lvl="0" algn="ctr"/>
            <a:r>
              <a:rPr lang="bn-BD" sz="1200" dirty="0">
                <a:ln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bn-BD" sz="1600" dirty="0">
                <a:ln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sambho7440@gmail.com</a:t>
            </a:r>
            <a:endParaRPr lang="en-US" sz="1600" dirty="0">
              <a:ln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vel 6">
            <a:extLst>
              <a:ext uri="{FF2B5EF4-FFF2-40B4-BE49-F238E27FC236}">
                <a16:creationId xmlns:a16="http://schemas.microsoft.com/office/drawing/2014/main" id="{54A44D41-E975-4687-A845-80B1B3CB9EFD}"/>
              </a:ext>
            </a:extLst>
          </p:cNvPr>
          <p:cNvSpPr/>
          <p:nvPr/>
        </p:nvSpPr>
        <p:spPr>
          <a:xfrm>
            <a:off x="4800711" y="3848670"/>
            <a:ext cx="3774226" cy="247381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শ্রেণীঃ-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bn-BD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অধ্যায়ঃ-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৪থ</a:t>
            </a:r>
          </a:p>
          <a:p>
            <a:pPr lvl="0" algn="ctr">
              <a:defRPr/>
            </a:pP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endParaRPr lang="en-US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বেলি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C7508-9F17-4C81-84C2-C3BA4BD6E1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9" t="17166" r="22670" b="44416"/>
          <a:stretch/>
        </p:blipFill>
        <p:spPr>
          <a:xfrm rot="16200000">
            <a:off x="627272" y="711453"/>
            <a:ext cx="1799228" cy="17478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7.jpg">
            <a:extLst>
              <a:ext uri="{FF2B5EF4-FFF2-40B4-BE49-F238E27FC236}">
                <a16:creationId xmlns:a16="http://schemas.microsoft.com/office/drawing/2014/main" id="{C3B3A03B-CFEE-4439-B02A-A65CF63FC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563" y="685750"/>
            <a:ext cx="1376699" cy="17992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Left-Right Arrow 9">
            <a:extLst>
              <a:ext uri="{FF2B5EF4-FFF2-40B4-BE49-F238E27FC236}">
                <a16:creationId xmlns:a16="http://schemas.microsoft.com/office/drawing/2014/main" id="{2E6030D8-D76E-4B32-A0F3-A5532A34D869}"/>
              </a:ext>
            </a:extLst>
          </p:cNvPr>
          <p:cNvSpPr/>
          <p:nvPr/>
        </p:nvSpPr>
        <p:spPr>
          <a:xfrm>
            <a:off x="3298027" y="535518"/>
            <a:ext cx="2547947" cy="1027150"/>
          </a:xfrm>
          <a:prstGeom prst="leftRightArrow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b="1" dirty="0">
                <a:ln w="12700">
                  <a:noFill/>
                  <a:prstDash val="dash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4000" b="1" dirty="0">
              <a:ln w="12700">
                <a:noFill/>
                <a:prstDash val="dash"/>
              </a:ln>
              <a:solidFill>
                <a:schemeClr val="tx1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74B800-0F39-487F-9147-D8F28EB20280}"/>
              </a:ext>
            </a:extLst>
          </p:cNvPr>
          <p:cNvGrpSpPr/>
          <p:nvPr/>
        </p:nvGrpSpPr>
        <p:grpSpPr>
          <a:xfrm>
            <a:off x="4350737" y="1446663"/>
            <a:ext cx="442526" cy="2552131"/>
            <a:chOff x="4358185" y="1446663"/>
            <a:chExt cx="442526" cy="255213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C7ED3AF-8364-4B0E-B030-38BC596B4C9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446663"/>
              <a:ext cx="0" cy="2552131"/>
            </a:xfrm>
            <a:prstGeom prst="straightConnector1">
              <a:avLst/>
            </a:prstGeom>
            <a:ln w="76200">
              <a:gradFill flip="none" rotWithShape="1">
                <a:gsLst>
                  <a:gs pos="45000">
                    <a:schemeClr val="accent5">
                      <a:lumMod val="40000"/>
                      <a:lumOff val="60000"/>
                    </a:schemeClr>
                  </a:gs>
                  <a:gs pos="73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002D786-C676-4C55-922F-807B50EAA8FF}"/>
                </a:ext>
              </a:extLst>
            </p:cNvPr>
            <p:cNvCxnSpPr>
              <a:cxnSpLocks/>
            </p:cNvCxnSpPr>
            <p:nvPr/>
          </p:nvCxnSpPr>
          <p:spPr>
            <a:xfrm>
              <a:off x="4800711" y="1776484"/>
              <a:ext cx="0" cy="1799229"/>
            </a:xfrm>
            <a:prstGeom prst="straightConnector1">
              <a:avLst/>
            </a:prstGeom>
            <a:ln w="76200">
              <a:gradFill flip="none" rotWithShape="1">
                <a:gsLst>
                  <a:gs pos="45000">
                    <a:schemeClr val="accent5">
                      <a:lumMod val="40000"/>
                      <a:lumOff val="60000"/>
                    </a:schemeClr>
                  </a:gs>
                  <a:gs pos="73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2FC6F60-8B23-4B62-B8EF-908490A96B7D}"/>
                </a:ext>
              </a:extLst>
            </p:cNvPr>
            <p:cNvCxnSpPr>
              <a:cxnSpLocks/>
            </p:cNvCxnSpPr>
            <p:nvPr/>
          </p:nvCxnSpPr>
          <p:spPr>
            <a:xfrm>
              <a:off x="4358185" y="1776484"/>
              <a:ext cx="0" cy="1799229"/>
            </a:xfrm>
            <a:prstGeom prst="straightConnector1">
              <a:avLst/>
            </a:prstGeom>
            <a:ln w="76200">
              <a:gradFill flip="none" rotWithShape="1">
                <a:gsLst>
                  <a:gs pos="45000">
                    <a:schemeClr val="accent5">
                      <a:lumMod val="40000"/>
                      <a:lumOff val="60000"/>
                    </a:schemeClr>
                  </a:gs>
                  <a:gs pos="73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327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56F8E7-16EB-4297-B010-8AFFFBF78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7" y="1861690"/>
            <a:ext cx="2449513" cy="1837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231D44-A560-4390-9F97-2008230BE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7" y="4264140"/>
            <a:ext cx="2466975" cy="1868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80C1E7-FFBA-4097-9D4E-2EAF3333F9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388" y="1861690"/>
            <a:ext cx="2466975" cy="1857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166622-2D8F-4FEE-823F-9EA5730FC0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388" y="4430963"/>
            <a:ext cx="2466975" cy="1790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41E1D1-D078-4B5A-ACC7-A90B65EB1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3050801"/>
            <a:ext cx="2466975" cy="1837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66F71A-B91E-4E04-8FF5-1A93A6D40105}"/>
              </a:ext>
            </a:extLst>
          </p:cNvPr>
          <p:cNvSpPr txBox="1"/>
          <p:nvPr/>
        </p:nvSpPr>
        <p:spPr>
          <a:xfrm>
            <a:off x="2236762" y="826626"/>
            <a:ext cx="4403189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112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11DF04-0974-4523-B11B-56FEA27764D4}"/>
              </a:ext>
            </a:extLst>
          </p:cNvPr>
          <p:cNvSpPr txBox="1"/>
          <p:nvPr/>
        </p:nvSpPr>
        <p:spPr>
          <a:xfrm>
            <a:off x="1953650" y="4439529"/>
            <a:ext cx="5236699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বেলীফুলের চাষ পদ্ধতি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CE8DE2-F611-4868-95A6-981DFFDCE6D1}"/>
              </a:ext>
            </a:extLst>
          </p:cNvPr>
          <p:cNvSpPr txBox="1"/>
          <p:nvPr/>
        </p:nvSpPr>
        <p:spPr>
          <a:xfrm>
            <a:off x="647114" y="1125415"/>
            <a:ext cx="3277772" cy="64633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F1DB9C-E7D5-4CF4-8A05-E814D3FB9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86" y="2171243"/>
            <a:ext cx="2466975" cy="1868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4231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D117F8-AFFB-4364-A527-331DAB91BAEE}"/>
              </a:ext>
            </a:extLst>
          </p:cNvPr>
          <p:cNvSpPr/>
          <p:nvPr/>
        </p:nvSpPr>
        <p:spPr>
          <a:xfrm>
            <a:off x="3519915" y="954014"/>
            <a:ext cx="2029723" cy="830997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0A162B-C3B8-4217-B9F6-69F41BD59E35}"/>
              </a:ext>
            </a:extLst>
          </p:cNvPr>
          <p:cNvSpPr/>
          <p:nvPr/>
        </p:nvSpPr>
        <p:spPr>
          <a:xfrm>
            <a:off x="554275" y="1995206"/>
            <a:ext cx="4467890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এপাঠ শেষে শির্ক্ষাথীরা---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1D335B-9DD0-426A-8F4D-3502072DAFF8}"/>
              </a:ext>
            </a:extLst>
          </p:cNvPr>
          <p:cNvSpPr/>
          <p:nvPr/>
        </p:nvSpPr>
        <p:spPr>
          <a:xfrm>
            <a:off x="708365" y="3234998"/>
            <a:ext cx="7892296" cy="646331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বেলী ফুলের জাত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 করতে পারবে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7F745F-8E3E-4563-863A-67D50A591C69}"/>
              </a:ext>
            </a:extLst>
          </p:cNvPr>
          <p:cNvSpPr/>
          <p:nvPr/>
        </p:nvSpPr>
        <p:spPr>
          <a:xfrm>
            <a:off x="708365" y="4946149"/>
            <a:ext cx="7892296" cy="646331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বেলী ফুলের অর্থকারি গুরুত্ব বিশ্লেষন করতে পারবে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A1648-40F6-4C63-AD5E-34973E695E6D}"/>
              </a:ext>
            </a:extLst>
          </p:cNvPr>
          <p:cNvSpPr/>
          <p:nvPr/>
        </p:nvSpPr>
        <p:spPr>
          <a:xfrm>
            <a:off x="708365" y="4090573"/>
            <a:ext cx="7892296" cy="646331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বেলী ফুলের চাষ পদ্ধতি ব্যাখ্যা করতে 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94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id="{91DA3F09-3F67-4A6F-8CB3-A36F1D8F01C7}"/>
              </a:ext>
            </a:extLst>
          </p:cNvPr>
          <p:cNvSpPr txBox="1"/>
          <p:nvPr/>
        </p:nvSpPr>
        <p:spPr>
          <a:xfrm>
            <a:off x="583777" y="2999738"/>
            <a:ext cx="1892137" cy="788820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4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বৃহৎদাকার ডবল </a:t>
            </a:r>
            <a:endPara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4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ধরনের</a:t>
            </a:r>
            <a:endPara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13" name="Rectangle: Rounded Corners 6">
            <a:extLst>
              <a:ext uri="{FF2B5EF4-FFF2-40B4-BE49-F238E27FC236}">
                <a16:creationId xmlns:a16="http://schemas.microsoft.com/office/drawing/2014/main" id="{A83AFE53-5CA6-4F9A-A451-D4C7B8CD636F}"/>
              </a:ext>
            </a:extLst>
          </p:cNvPr>
          <p:cNvSpPr txBox="1"/>
          <p:nvPr/>
        </p:nvSpPr>
        <p:spPr>
          <a:xfrm>
            <a:off x="3185959" y="2999738"/>
            <a:ext cx="2510708" cy="788820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4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মাঝারি আকার ও ডবল ধরনের</a:t>
            </a:r>
            <a:endPara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: Rounded Corners 4">
            <a:extLst>
              <a:ext uri="{FF2B5EF4-FFF2-40B4-BE49-F238E27FC236}">
                <a16:creationId xmlns:a16="http://schemas.microsoft.com/office/drawing/2014/main" id="{7A03C2CF-BDB4-48B7-BCC8-BFFC5FDA8676}"/>
              </a:ext>
            </a:extLst>
          </p:cNvPr>
          <p:cNvSpPr txBox="1"/>
          <p:nvPr/>
        </p:nvSpPr>
        <p:spPr>
          <a:xfrm>
            <a:off x="5958042" y="2999738"/>
            <a:ext cx="2398339" cy="788820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24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সিঙ্গল ধরনের ও অধিক গন্ধযুক্ত</a:t>
            </a:r>
            <a:endPara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778BCA-4BC0-4376-BCDA-B526E0A6663A}"/>
              </a:ext>
            </a:extLst>
          </p:cNvPr>
          <p:cNvSpPr/>
          <p:nvPr/>
        </p:nvSpPr>
        <p:spPr>
          <a:xfrm>
            <a:off x="3291762" y="726217"/>
            <a:ext cx="2666280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বেলী ফুল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304FE23-A0D2-4B86-B690-A26CF0339BAE}"/>
              </a:ext>
            </a:extLst>
          </p:cNvPr>
          <p:cNvGrpSpPr/>
          <p:nvPr/>
        </p:nvGrpSpPr>
        <p:grpSpPr>
          <a:xfrm>
            <a:off x="1529845" y="1413968"/>
            <a:ext cx="5827558" cy="1360074"/>
            <a:chOff x="1529845" y="1413968"/>
            <a:chExt cx="5827558" cy="1360074"/>
          </a:xfrm>
        </p:grpSpPr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ACD3A7C3-31DB-4819-B74A-C2E96C9D2457}"/>
                </a:ext>
              </a:extLst>
            </p:cNvPr>
            <p:cNvSpPr/>
            <p:nvPr/>
          </p:nvSpPr>
          <p:spPr>
            <a:xfrm>
              <a:off x="3882644" y="1413968"/>
              <a:ext cx="1484516" cy="646331"/>
            </a:xfrm>
            <a:prstGeom prst="downArrow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397060-9341-472A-A58B-22039B452882}"/>
                </a:ext>
              </a:extLst>
            </p:cNvPr>
            <p:cNvCxnSpPr>
              <a:cxnSpLocks/>
            </p:cNvCxnSpPr>
            <p:nvPr/>
          </p:nvCxnSpPr>
          <p:spPr>
            <a:xfrm>
              <a:off x="1529845" y="2165433"/>
              <a:ext cx="5827558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574DDC4-2E17-4284-95D3-1A6C71E9F94E}"/>
                </a:ext>
              </a:extLst>
            </p:cNvPr>
            <p:cNvCxnSpPr>
              <a:cxnSpLocks/>
            </p:cNvCxnSpPr>
            <p:nvPr/>
          </p:nvCxnSpPr>
          <p:spPr>
            <a:xfrm>
              <a:off x="1529845" y="2165433"/>
              <a:ext cx="0" cy="57677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A29C9C6-05F2-485A-ACC5-6B61D3F874F7}"/>
                </a:ext>
              </a:extLst>
            </p:cNvPr>
            <p:cNvCxnSpPr>
              <a:cxnSpLocks/>
            </p:cNvCxnSpPr>
            <p:nvPr/>
          </p:nvCxnSpPr>
          <p:spPr>
            <a:xfrm>
              <a:off x="4566122" y="2197266"/>
              <a:ext cx="0" cy="57677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3A6C6E5-FC00-461A-8D9D-7E7D570E1AD4}"/>
                </a:ext>
              </a:extLst>
            </p:cNvPr>
            <p:cNvCxnSpPr>
              <a:cxnSpLocks/>
            </p:cNvCxnSpPr>
            <p:nvPr/>
          </p:nvCxnSpPr>
          <p:spPr>
            <a:xfrm>
              <a:off x="7349180" y="2165433"/>
              <a:ext cx="0" cy="57677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B9209DB6-6408-44A0-838E-CF8F4CA1E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78" y="3969368"/>
            <a:ext cx="2154756" cy="1480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22CF432-7936-4233-A87A-809B045CE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03" y="3969368"/>
            <a:ext cx="2035127" cy="1515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8F27121-2C78-4F81-AC91-C367A4FD4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44" y="3958378"/>
            <a:ext cx="2154756" cy="1515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7181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94EEF1-608F-49A1-8570-1314C5BAD369}"/>
              </a:ext>
            </a:extLst>
          </p:cNvPr>
          <p:cNvSpPr/>
          <p:nvPr/>
        </p:nvSpPr>
        <p:spPr>
          <a:xfrm>
            <a:off x="2729094" y="726217"/>
            <a:ext cx="3685813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বেলী ফুল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6C6D71-C34B-45CD-B1DE-A325284828D9}"/>
              </a:ext>
            </a:extLst>
          </p:cNvPr>
          <p:cNvGrpSpPr/>
          <p:nvPr/>
        </p:nvGrpSpPr>
        <p:grpSpPr>
          <a:xfrm>
            <a:off x="1658221" y="1463112"/>
            <a:ext cx="5827558" cy="1310930"/>
            <a:chOff x="1529845" y="1463112"/>
            <a:chExt cx="5827558" cy="1310930"/>
          </a:xfrm>
        </p:grpSpPr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0650D281-F196-48FF-8830-A5D7EBCBC97F}"/>
                </a:ext>
              </a:extLst>
            </p:cNvPr>
            <p:cNvSpPr/>
            <p:nvPr/>
          </p:nvSpPr>
          <p:spPr>
            <a:xfrm>
              <a:off x="3896283" y="1463112"/>
              <a:ext cx="1339678" cy="611757"/>
            </a:xfrm>
            <a:prstGeom prst="downArrow">
              <a:avLst/>
            </a:prstGeom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2FDC085-DBA0-46C5-8275-BDCBFCA72A75}"/>
                </a:ext>
              </a:extLst>
            </p:cNvPr>
            <p:cNvCxnSpPr>
              <a:cxnSpLocks/>
            </p:cNvCxnSpPr>
            <p:nvPr/>
          </p:nvCxnSpPr>
          <p:spPr>
            <a:xfrm>
              <a:off x="1529845" y="2165433"/>
              <a:ext cx="5827558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E5677B6-F80E-470C-8B7D-B56AFBC6BC60}"/>
                </a:ext>
              </a:extLst>
            </p:cNvPr>
            <p:cNvCxnSpPr>
              <a:cxnSpLocks/>
            </p:cNvCxnSpPr>
            <p:nvPr/>
          </p:nvCxnSpPr>
          <p:spPr>
            <a:xfrm>
              <a:off x="1529845" y="2165433"/>
              <a:ext cx="0" cy="57677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C3DB077-8636-428E-B239-0E5D4839B9CF}"/>
                </a:ext>
              </a:extLst>
            </p:cNvPr>
            <p:cNvCxnSpPr>
              <a:cxnSpLocks/>
            </p:cNvCxnSpPr>
            <p:nvPr/>
          </p:nvCxnSpPr>
          <p:spPr>
            <a:xfrm>
              <a:off x="4566122" y="2197266"/>
              <a:ext cx="0" cy="57677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4F15868-4BD9-488A-A9E5-DBCB8A9FCCF3}"/>
                </a:ext>
              </a:extLst>
            </p:cNvPr>
            <p:cNvCxnSpPr>
              <a:cxnSpLocks/>
            </p:cNvCxnSpPr>
            <p:nvPr/>
          </p:nvCxnSpPr>
          <p:spPr>
            <a:xfrm>
              <a:off x="7349180" y="2165433"/>
              <a:ext cx="0" cy="57677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FA6A8C3-1EEA-4AE3-9DC4-456259421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4" y="2774042"/>
            <a:ext cx="2029550" cy="15683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17ED7D-9CF0-417B-9BA9-36AA2EB1D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721" y="2840895"/>
            <a:ext cx="2029553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76FDEF-6036-462B-B431-9B8303271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81" y="2840895"/>
            <a:ext cx="2029550" cy="16001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B4CF072-A413-483A-A25D-6E283D175BC7}"/>
              </a:ext>
            </a:extLst>
          </p:cNvPr>
          <p:cNvSpPr txBox="1"/>
          <p:nvPr/>
        </p:nvSpPr>
        <p:spPr>
          <a:xfrm>
            <a:off x="1026942" y="4866512"/>
            <a:ext cx="1702152" cy="5847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A10129-03C9-425F-9C2C-2B48E7135CAA}"/>
              </a:ext>
            </a:extLst>
          </p:cNvPr>
          <p:cNvSpPr txBox="1"/>
          <p:nvPr/>
        </p:nvSpPr>
        <p:spPr>
          <a:xfrm>
            <a:off x="3983416" y="4866513"/>
            <a:ext cx="1702152" cy="5847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B0E345-6270-4A96-AEFE-87F8949C1CE8}"/>
              </a:ext>
            </a:extLst>
          </p:cNvPr>
          <p:cNvSpPr txBox="1"/>
          <p:nvPr/>
        </p:nvSpPr>
        <p:spPr>
          <a:xfrm>
            <a:off x="6790179" y="4866513"/>
            <a:ext cx="1702152" cy="5847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68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2">
            <a:extLst>
              <a:ext uri="{FF2B5EF4-FFF2-40B4-BE49-F238E27FC236}">
                <a16:creationId xmlns:a16="http://schemas.microsoft.com/office/drawing/2014/main" id="{C21285A0-E95D-4D12-A781-480717A72BCF}"/>
              </a:ext>
            </a:extLst>
          </p:cNvPr>
          <p:cNvSpPr/>
          <p:nvPr/>
        </p:nvSpPr>
        <p:spPr>
          <a:xfrm>
            <a:off x="2843212" y="783169"/>
            <a:ext cx="3457576" cy="836612"/>
          </a:xfrm>
          <a:prstGeom prst="roundRect">
            <a:avLst/>
          </a:prstGeom>
          <a:gradFill>
            <a:gsLst>
              <a:gs pos="91000">
                <a:schemeClr val="accent6">
                  <a:lumMod val="20000"/>
                  <a:lumOff val="80000"/>
                </a:schemeClr>
              </a:gs>
              <a:gs pos="100000">
                <a:srgbClr val="00B0F0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4B9F45-EC62-4BBF-A624-995D24C54E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/>
          <a:stretch/>
        </p:blipFill>
        <p:spPr>
          <a:xfrm>
            <a:off x="2791716" y="2132305"/>
            <a:ext cx="3725594" cy="2593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327CC3-A97E-4D82-BDD5-8421E87B5880}"/>
              </a:ext>
            </a:extLst>
          </p:cNvPr>
          <p:cNvSpPr/>
          <p:nvPr/>
        </p:nvSpPr>
        <p:spPr>
          <a:xfrm>
            <a:off x="2033582" y="5050546"/>
            <a:ext cx="5241861" cy="646331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বেলী ফুলের জাত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কয়টি?কী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826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CD0347-0310-4400-A20F-308693B847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0" y="948457"/>
            <a:ext cx="2552591" cy="1602697"/>
          </a:xfrm>
          <a:prstGeom prst="rect">
            <a:avLst/>
          </a:prstGeom>
          <a:gradFill>
            <a:gsLst>
              <a:gs pos="54000">
                <a:schemeClr val="tx2">
                  <a:lumMod val="20000"/>
                  <a:lumOff val="80000"/>
                </a:schemeClr>
              </a:gs>
              <a:gs pos="100000">
                <a:schemeClr val="accent4"/>
              </a:gs>
            </a:gsLst>
            <a:lin ang="5400000" scaled="0"/>
          </a:gradFill>
        </p:spPr>
      </p:pic>
      <p:sp>
        <p:nvSpPr>
          <p:cNvPr id="3" name="Rounded Rectangle 24">
            <a:extLst>
              <a:ext uri="{FF2B5EF4-FFF2-40B4-BE49-F238E27FC236}">
                <a16:creationId xmlns:a16="http://schemas.microsoft.com/office/drawing/2014/main" id="{16F4505D-7D3F-4768-B226-5EE7458B554A}"/>
              </a:ext>
            </a:extLst>
          </p:cNvPr>
          <p:cNvSpPr/>
          <p:nvPr/>
        </p:nvSpPr>
        <p:spPr>
          <a:xfrm>
            <a:off x="1421449" y="1925652"/>
            <a:ext cx="1454544" cy="625502"/>
          </a:xfrm>
          <a:prstGeom prst="roundRect">
            <a:avLst/>
          </a:prstGeom>
          <a:gradFill>
            <a:gsLst>
              <a:gs pos="54000">
                <a:schemeClr val="tx2">
                  <a:lumMod val="20000"/>
                  <a:lumOff val="80000"/>
                </a:schemeClr>
              </a:gs>
              <a:gs pos="100000">
                <a:schemeClr val="accent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এঁটেল মাটি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8018A6-201E-4D36-A7DE-0371C49AFE44}"/>
              </a:ext>
            </a:extLst>
          </p:cNvPr>
          <p:cNvSpPr/>
          <p:nvPr/>
        </p:nvSpPr>
        <p:spPr>
          <a:xfrm>
            <a:off x="5803658" y="958899"/>
            <a:ext cx="2536762" cy="1607825"/>
          </a:xfrm>
          <a:prstGeom prst="rect">
            <a:avLst/>
          </a:prstGeom>
          <a:blipFill rotWithShape="1">
            <a:blip r:embed="rId3" cstate="print"/>
            <a:srcRect/>
            <a:stretch>
              <a:fillRect t="-1000" b="-1000"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6F30A6-4508-48C0-B346-5B8A003187FC}"/>
              </a:ext>
            </a:extLst>
          </p:cNvPr>
          <p:cNvSpPr txBox="1"/>
          <p:nvPr/>
        </p:nvSpPr>
        <p:spPr>
          <a:xfrm>
            <a:off x="6283836" y="1907388"/>
            <a:ext cx="1594834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বেলে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মাটি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07EB0A-ADFD-41D8-8E19-6D6FD979B207}"/>
              </a:ext>
            </a:extLst>
          </p:cNvPr>
          <p:cNvSpPr txBox="1"/>
          <p:nvPr/>
        </p:nvSpPr>
        <p:spPr>
          <a:xfrm>
            <a:off x="652766" y="2695426"/>
            <a:ext cx="7864969" cy="5107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বেলে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মাটি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ও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ভারি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এঁটেল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মাটি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ব্যতীত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ধরনের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মাটিতে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বেলি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ফুল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চাষ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করা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যায়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r>
              <a:rPr kumimoji="0" lang="bn-BD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1" name="Picture 10" descr="1-a.jpg">
            <a:extLst>
              <a:ext uri="{FF2B5EF4-FFF2-40B4-BE49-F238E27FC236}">
                <a16:creationId xmlns:a16="http://schemas.microsoft.com/office/drawing/2014/main" id="{45C46199-7650-48B8-99A1-04B0F716469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7240" y="3381341"/>
            <a:ext cx="2088293" cy="15149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CE37F1-E85D-4108-A2D1-621FF525F1E8}"/>
              </a:ext>
            </a:extLst>
          </p:cNvPr>
          <p:cNvSpPr txBox="1"/>
          <p:nvPr/>
        </p:nvSpPr>
        <p:spPr>
          <a:xfrm>
            <a:off x="652766" y="5071433"/>
            <a:ext cx="7864969" cy="1328023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৪-৫ টি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গভীর চাষ ও মই দিয়ে জমি তৈরি করতে হবে।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জমি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তৈরির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জৈব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সার,ইউরিয়া,ফসপেট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এবংএমওপি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সার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প্রয়োগ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হবে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১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মিটার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অন্তর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চারা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রোপন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হবে</a:t>
            </a:r>
            <a:r>
              <a:rPr kumimoji="0" lang="en-US" sz="2400" b="0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3A33CB-68F8-4FC9-BEDE-A717BD0934B7}"/>
              </a:ext>
            </a:extLst>
          </p:cNvPr>
          <p:cNvSpPr txBox="1"/>
          <p:nvPr/>
        </p:nvSpPr>
        <p:spPr>
          <a:xfrm>
            <a:off x="3751108" y="507031"/>
            <a:ext cx="165761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</p:spTree>
    <p:extLst>
      <p:ext uri="{BB962C8B-B14F-4D97-AF65-F5344CB8AC3E}">
        <p14:creationId xmlns:p14="http://schemas.microsoft.com/office/powerpoint/2010/main" val="4102758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170</TotalTime>
  <Words>423</Words>
  <Application>Microsoft Office PowerPoint</Application>
  <PresentationFormat>On-screen Show (4:3)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</cp:revision>
  <dcterms:created xsi:type="dcterms:W3CDTF">2019-10-24T03:29:14Z</dcterms:created>
  <dcterms:modified xsi:type="dcterms:W3CDTF">2019-10-24T12:49:55Z</dcterms:modified>
</cp:coreProperties>
</file>