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60" r:id="rId5"/>
    <p:sldId id="261" r:id="rId6"/>
    <p:sldId id="258" r:id="rId7"/>
    <p:sldId id="262" r:id="rId8"/>
    <p:sldId id="270" r:id="rId9"/>
    <p:sldId id="263" r:id="rId10"/>
    <p:sldId id="264" r:id="rId11"/>
    <p:sldId id="265" r:id="rId12"/>
    <p:sldId id="273" r:id="rId13"/>
    <p:sldId id="266" r:id="rId14"/>
    <p:sldId id="267" r:id="rId15"/>
    <p:sldId id="268" r:id="rId16"/>
    <p:sldId id="269" r:id="rId17"/>
    <p:sldId id="271" r:id="rId18"/>
    <p:sldId id="272" r:id="rId19"/>
    <p:sldId id="274" r:id="rId20"/>
    <p:sldId id="275" r:id="rId21"/>
  </p:sldIdLst>
  <p:sldSz cx="109728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8" d="100"/>
          <a:sy n="68" d="100"/>
        </p:scale>
        <p:origin x="10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43E64-AD59-4DFA-890F-C22F74826116}" type="datetimeFigureOut">
              <a:rPr lang="en-US" smtClean="0"/>
              <a:t>1/13/2020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7A922-AA3B-4E61-8E71-92834106DE4F}" type="slidenum">
              <a:rPr lang="en-US" smtClean="0"/>
              <a:t>‹#›</a:t>
            </a:fld>
            <a:endParaRPr lang="en-US"/>
          </a:p>
        </p:txBody>
      </p:sp>
    </p:spTree>
    <p:extLst>
      <p:ext uri="{BB962C8B-B14F-4D97-AF65-F5344CB8AC3E}">
        <p14:creationId xmlns:p14="http://schemas.microsoft.com/office/powerpoint/2010/main" val="224343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7A922-AA3B-4E61-8E71-92834106DE4F}" type="slidenum">
              <a:rPr lang="en-US" smtClean="0"/>
              <a:t>1</a:t>
            </a:fld>
            <a:endParaRPr lang="en-US"/>
          </a:p>
        </p:txBody>
      </p:sp>
    </p:spTree>
    <p:extLst>
      <p:ext uri="{BB962C8B-B14F-4D97-AF65-F5344CB8AC3E}">
        <p14:creationId xmlns:p14="http://schemas.microsoft.com/office/powerpoint/2010/main" val="28127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197187"/>
            <a:ext cx="9326880" cy="2546773"/>
          </a:xfrm>
        </p:spPr>
        <p:txBody>
          <a:bodyPr anchor="b"/>
          <a:lstStyle>
            <a:lvl1pPr algn="ctr">
              <a:defRPr sz="6400"/>
            </a:lvl1pPr>
          </a:lstStyle>
          <a:p>
            <a:r>
              <a:rPr lang="en-US"/>
              <a:t>Click to edit Master title style</a:t>
            </a:r>
            <a:endParaRPr lang="en-US" dirty="0"/>
          </a:p>
        </p:txBody>
      </p:sp>
      <p:sp>
        <p:nvSpPr>
          <p:cNvPr id="3" name="Subtitle 2"/>
          <p:cNvSpPr>
            <a:spLocks noGrp="1"/>
          </p:cNvSpPr>
          <p:nvPr>
            <p:ph type="subTitle" idx="1"/>
          </p:nvPr>
        </p:nvSpPr>
        <p:spPr>
          <a:xfrm>
            <a:off x="1371600" y="3842174"/>
            <a:ext cx="8229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AB76E3-D0AD-4786-A4D7-47BB0E4B502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51216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B76E3-D0AD-4786-A4D7-47BB0E4B502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411764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389467"/>
            <a:ext cx="2366010"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389467"/>
            <a:ext cx="696087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B76E3-D0AD-4786-A4D7-47BB0E4B502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356099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B76E3-D0AD-4786-A4D7-47BB0E4B502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411526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1823722"/>
            <a:ext cx="9464040" cy="3042919"/>
          </a:xfrm>
        </p:spPr>
        <p:txBody>
          <a:bodyPr anchor="b"/>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748666" y="4895429"/>
            <a:ext cx="9464040"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AB76E3-D0AD-4786-A4D7-47BB0E4B5026}"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325914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947333"/>
            <a:ext cx="466344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947333"/>
            <a:ext cx="466344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AB76E3-D0AD-4786-A4D7-47BB0E4B5026}"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118224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89468"/>
            <a:ext cx="946404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793241"/>
            <a:ext cx="4642008"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755810" y="2672080"/>
            <a:ext cx="4642008"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1793241"/>
            <a:ext cx="4664869"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5554981" y="2672080"/>
            <a:ext cx="466486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AB76E3-D0AD-4786-A4D7-47BB0E4B5026}"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391468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AB76E3-D0AD-4786-A4D7-47BB0E4B5026}"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278372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B76E3-D0AD-4786-A4D7-47BB0E4B5026}"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380287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487680"/>
            <a:ext cx="3539014" cy="1706880"/>
          </a:xfrm>
        </p:spPr>
        <p:txBody>
          <a:bodyPr anchor="b"/>
          <a:lstStyle>
            <a:lvl1pPr>
              <a:defRPr sz="3413"/>
            </a:lvl1pPr>
          </a:lstStyle>
          <a:p>
            <a:r>
              <a:rPr lang="en-US"/>
              <a:t>Click to edit Master title style</a:t>
            </a:r>
            <a:endParaRPr lang="en-US" dirty="0"/>
          </a:p>
        </p:txBody>
      </p:sp>
      <p:sp>
        <p:nvSpPr>
          <p:cNvPr id="3" name="Content Placeholder 2"/>
          <p:cNvSpPr>
            <a:spLocks noGrp="1"/>
          </p:cNvSpPr>
          <p:nvPr>
            <p:ph idx="1"/>
          </p:nvPr>
        </p:nvSpPr>
        <p:spPr>
          <a:xfrm>
            <a:off x="4664869" y="1053255"/>
            <a:ext cx="5554980"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2194560"/>
            <a:ext cx="3539014"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40AB76E3-D0AD-4786-A4D7-47BB0E4B5026}"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211359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487680"/>
            <a:ext cx="3539014" cy="1706880"/>
          </a:xfrm>
        </p:spPr>
        <p:txBody>
          <a:bodyPr anchor="b"/>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1053255"/>
            <a:ext cx="5554980"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755809" y="2194560"/>
            <a:ext cx="3539014"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40AB76E3-D0AD-4786-A4D7-47BB0E4B5026}"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ACF9B-082C-4902-A527-443AC05BD091}" type="slidenum">
              <a:rPr lang="en-US" smtClean="0"/>
              <a:t>‹#›</a:t>
            </a:fld>
            <a:endParaRPr lang="en-US"/>
          </a:p>
        </p:txBody>
      </p:sp>
    </p:spTree>
    <p:extLst>
      <p:ext uri="{BB962C8B-B14F-4D97-AF65-F5344CB8AC3E}">
        <p14:creationId xmlns:p14="http://schemas.microsoft.com/office/powerpoint/2010/main" val="184067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89468"/>
            <a:ext cx="946404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947333"/>
            <a:ext cx="946404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780108"/>
            <a:ext cx="246888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40AB76E3-D0AD-4786-A4D7-47BB0E4B5026}" type="datetimeFigureOut">
              <a:rPr lang="en-US" smtClean="0"/>
              <a:t>1/13/2020</a:t>
            </a:fld>
            <a:endParaRPr lang="en-US"/>
          </a:p>
        </p:txBody>
      </p:sp>
      <p:sp>
        <p:nvSpPr>
          <p:cNvPr id="5" name="Footer Placeholder 4"/>
          <p:cNvSpPr>
            <a:spLocks noGrp="1"/>
          </p:cNvSpPr>
          <p:nvPr>
            <p:ph type="ftr" sz="quarter" idx="3"/>
          </p:nvPr>
        </p:nvSpPr>
        <p:spPr>
          <a:xfrm>
            <a:off x="3634740" y="6780108"/>
            <a:ext cx="370332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780108"/>
            <a:ext cx="246888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C7CACF9B-082C-4902-A527-443AC05BD091}" type="slidenum">
              <a:rPr lang="en-US" smtClean="0"/>
              <a:t>‹#›</a:t>
            </a:fld>
            <a:endParaRPr lang="en-US"/>
          </a:p>
        </p:txBody>
      </p:sp>
    </p:spTree>
    <p:extLst>
      <p:ext uri="{BB962C8B-B14F-4D97-AF65-F5344CB8AC3E}">
        <p14:creationId xmlns:p14="http://schemas.microsoft.com/office/powerpoint/2010/main" val="108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9E5898-5CA1-4B8C-9D73-2D163291B4E9}"/>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2" name="Frame 1">
              <a:extLst>
                <a:ext uri="{FF2B5EF4-FFF2-40B4-BE49-F238E27FC236}">
                  <a16:creationId xmlns:a16="http://schemas.microsoft.com/office/drawing/2014/main" id="{786F385C-D3DC-477B-81C6-726D68365613}"/>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8F16BAAE-0D89-4F6A-B5B0-00B74AFFB05E}"/>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DABB3D19-BB60-4838-936D-81A0A5A72A61}"/>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a:extLst>
              <a:ext uri="{FF2B5EF4-FFF2-40B4-BE49-F238E27FC236}">
                <a16:creationId xmlns:a16="http://schemas.microsoft.com/office/drawing/2014/main" id="{5ADAC1C8-2B03-49B5-B89F-E779C0DB5EED}"/>
              </a:ext>
            </a:extLst>
          </p:cNvPr>
          <p:cNvSpPr txBox="1"/>
          <p:nvPr/>
        </p:nvSpPr>
        <p:spPr>
          <a:xfrm>
            <a:off x="506437" y="450166"/>
            <a:ext cx="9973993" cy="6443003"/>
          </a:xfrm>
          <a:prstGeom prst="rect">
            <a:avLst/>
          </a:prstGeom>
          <a:noFill/>
        </p:spPr>
        <p:txBody>
          <a:bodyPr wrap="square" rtlCol="0">
            <a:prstTxWarp prst="textArchUpPour">
              <a:avLst>
                <a:gd name="adj1" fmla="val 10799999"/>
                <a:gd name="adj2" fmla="val 39563"/>
              </a:avLst>
            </a:prstTxWarp>
            <a:spAutoFit/>
          </a:bodyPr>
          <a:lstStyle/>
          <a:p>
            <a:pPr algn="ctr"/>
            <a:r>
              <a:rPr lang="en-US" sz="6600" b="1" dirty="0">
                <a:ln>
                  <a:solidFill>
                    <a:srgbClr val="00B0F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আজকের </a:t>
            </a:r>
            <a:r>
              <a:rPr lang="en-US" sz="6600" b="1" dirty="0" err="1">
                <a:ln>
                  <a:solidFill>
                    <a:srgbClr val="00B0F0"/>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ক্লাসে</a:t>
            </a:r>
            <a:r>
              <a:rPr lang="en-US" sz="6600" b="1" dirty="0">
                <a:ln>
                  <a:solidFill>
                    <a:srgbClr val="00B0F0"/>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ln>
                  <a:solidFill>
                    <a:srgbClr val="00B0F0"/>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সবাইকে</a:t>
            </a:r>
            <a:r>
              <a:rPr lang="en-US" sz="6600" b="1" dirty="0">
                <a:ln>
                  <a:solidFill>
                    <a:srgbClr val="00B0F0"/>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ln>
                  <a:solidFill>
                    <a:srgbClr val="00B0F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শুভেচ্ছা</a:t>
            </a:r>
            <a:endParaRPr lang="en-US" sz="6600" b="1" dirty="0">
              <a:ln>
                <a:solidFill>
                  <a:srgbClr val="00B0F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endParaRPr>
          </a:p>
        </p:txBody>
      </p:sp>
      <p:pic>
        <p:nvPicPr>
          <p:cNvPr id="9" name="Picture 2">
            <a:extLst>
              <a:ext uri="{FF2B5EF4-FFF2-40B4-BE49-F238E27FC236}">
                <a16:creationId xmlns:a16="http://schemas.microsoft.com/office/drawing/2014/main" id="{AF5469EC-1C56-4AF3-851B-73AD0E7ACC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877" y="2318934"/>
            <a:ext cx="4951827" cy="29831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56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3B0937-DDB0-4B14-A791-E511CA6752A7}"/>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CDE11F97-8631-4310-808B-8DCDF0311B7D}"/>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A6E9A66B-DCD2-4C3B-B824-15607118E60A}"/>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9979DCA1-AB80-4FFF-AE5B-37BD9E119002}"/>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7" name="Table 7">
            <a:extLst>
              <a:ext uri="{FF2B5EF4-FFF2-40B4-BE49-F238E27FC236}">
                <a16:creationId xmlns:a16="http://schemas.microsoft.com/office/drawing/2014/main" id="{69601F95-BDF0-475F-B46B-339DC91E45F9}"/>
              </a:ext>
            </a:extLst>
          </p:cNvPr>
          <p:cNvGraphicFramePr>
            <a:graphicFrameLocks noGrp="1"/>
          </p:cNvGraphicFramePr>
          <p:nvPr>
            <p:extLst>
              <p:ext uri="{D42A27DB-BD31-4B8C-83A1-F6EECF244321}">
                <p14:modId xmlns:p14="http://schemas.microsoft.com/office/powerpoint/2010/main" val="1415752749"/>
              </p:ext>
            </p:extLst>
          </p:nvPr>
        </p:nvGraphicFramePr>
        <p:xfrm>
          <a:off x="2053883" y="1791286"/>
          <a:ext cx="7090117" cy="5181600"/>
        </p:xfrm>
        <a:graphic>
          <a:graphicData uri="http://schemas.openxmlformats.org/drawingml/2006/table">
            <a:tbl>
              <a:tblPr firstRow="1" bandRow="1">
                <a:tableStyleId>{5C22544A-7EE6-4342-B048-85BDC9FD1C3A}</a:tableStyleId>
              </a:tblPr>
              <a:tblGrid>
                <a:gridCol w="3432517">
                  <a:extLst>
                    <a:ext uri="{9D8B030D-6E8A-4147-A177-3AD203B41FA5}">
                      <a16:colId xmlns:a16="http://schemas.microsoft.com/office/drawing/2014/main" val="2739835957"/>
                    </a:ext>
                  </a:extLst>
                </a:gridCol>
                <a:gridCol w="3657600">
                  <a:extLst>
                    <a:ext uri="{9D8B030D-6E8A-4147-A177-3AD203B41FA5}">
                      <a16:colId xmlns:a16="http://schemas.microsoft.com/office/drawing/2014/main" val="208406636"/>
                    </a:ext>
                  </a:extLst>
                </a:gridCol>
              </a:tblGrid>
              <a:tr h="370840">
                <a:tc>
                  <a:txBody>
                    <a:bodyPr/>
                    <a:lstStyle/>
                    <a:p>
                      <a:pPr algn="ctr"/>
                      <a:r>
                        <a:rPr lang="as-IN" sz="2800" dirty="0">
                          <a:latin typeface="NikoshBAN" panose="02000000000000000000" pitchFamily="2" charset="0"/>
                          <a:cs typeface="NikoshBAN" panose="02000000000000000000" pitchFamily="2" charset="0"/>
                        </a:rPr>
                        <a:t>খাদ উপাদান</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en-US" sz="2800" dirty="0" err="1">
                          <a:latin typeface="NikoshBAN" panose="02000000000000000000" pitchFamily="2" charset="0"/>
                          <a:cs typeface="NikoshBAN" panose="02000000000000000000" pitchFamily="2" charset="0"/>
                        </a:rPr>
                        <a:t>নমুনা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মিশ্রণ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হার</a:t>
                      </a:r>
                      <a:r>
                        <a:rPr lang="en-US" sz="2800" dirty="0">
                          <a:latin typeface="NikoshBAN" panose="02000000000000000000" pitchFamily="2" charset="0"/>
                          <a:cs typeface="NikoshBAN" panose="02000000000000000000"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462306756"/>
                  </a:ext>
                </a:extLst>
              </a:tr>
              <a:tr h="370840">
                <a:tc>
                  <a:txBody>
                    <a:bodyPr/>
                    <a:lstStyle/>
                    <a:p>
                      <a:pPr algn="ctr"/>
                      <a:r>
                        <a:rPr lang="as-IN" sz="2800" dirty="0">
                          <a:latin typeface="NikoshBAN" panose="02000000000000000000" pitchFamily="2" charset="0"/>
                          <a:cs typeface="NikoshBAN" panose="02000000000000000000" pitchFamily="2" charset="0"/>
                        </a:rPr>
                        <a:t>ফ</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শম</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২</a:t>
                      </a:r>
                      <a:r>
                        <a:rPr lang="as-IN" sz="2800" dirty="0">
                          <a:latin typeface="NikoshBAN" panose="02000000000000000000" pitchFamily="2" charset="0"/>
                          <a:cs typeface="NikoshBAN" panose="02000000000000000000" pitchFamily="2" charset="0"/>
                        </a:rPr>
                        <a:t>০</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4195608957"/>
                  </a:ext>
                </a:extLst>
              </a:tr>
              <a:tr h="370840">
                <a:tc>
                  <a:txBody>
                    <a:bodyPr/>
                    <a:lstStyle/>
                    <a:p>
                      <a:pPr algn="ctr"/>
                      <a:r>
                        <a:rPr lang="en-US" sz="2800" dirty="0" err="1">
                          <a:latin typeface="NikoshBAN" panose="02000000000000000000" pitchFamily="2" charset="0"/>
                          <a:cs typeface="NikoshBAN" panose="02000000000000000000" pitchFamily="2" charset="0"/>
                        </a:rPr>
                        <a:t>মিট</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বোন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endParaRPr lang="en-US" sz="280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691589235"/>
                  </a:ext>
                </a:extLst>
              </a:tr>
              <a:tr h="370840">
                <a:tc>
                  <a:txBody>
                    <a:bodyPr/>
                    <a:lstStyle/>
                    <a:p>
                      <a:pPr algn="ctr"/>
                      <a:r>
                        <a:rPr lang="as-IN" sz="2800" dirty="0">
                          <a:latin typeface="NikoshBAN" panose="02000000000000000000" pitchFamily="2" charset="0"/>
                          <a:cs typeface="NikoshBAN" panose="02000000000000000000" pitchFamily="2" charset="0"/>
                        </a:rPr>
                        <a:t>সিরষার খ</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২</a:t>
                      </a:r>
                      <a:r>
                        <a:rPr lang="as-IN" sz="2800" dirty="0">
                          <a:latin typeface="NikoshBAN" panose="02000000000000000000" pitchFamily="2" charset="0"/>
                          <a:cs typeface="NikoshBAN" panose="02000000000000000000" pitchFamily="2" charset="0"/>
                        </a:rPr>
                        <a:t>০</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693248118"/>
                  </a:ext>
                </a:extLst>
              </a:tr>
              <a:tr h="370840">
                <a:tc>
                  <a:txBody>
                    <a:bodyPr/>
                    <a:lstStyle/>
                    <a:p>
                      <a:pPr algn="ctr"/>
                      <a:r>
                        <a:rPr lang="as-IN" sz="2800" dirty="0">
                          <a:latin typeface="NikoshBAN" panose="02000000000000000000" pitchFamily="2" charset="0"/>
                          <a:cs typeface="NikoshBAN" panose="02000000000000000000" pitchFamily="2" charset="0"/>
                        </a:rPr>
                        <a:t>চাল</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 কুড়া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৩</a:t>
                      </a:r>
                      <a:r>
                        <a:rPr lang="as-IN" sz="2800" dirty="0">
                          <a:latin typeface="NikoshBAN" panose="02000000000000000000" pitchFamily="2" charset="0"/>
                          <a:cs typeface="NikoshBAN" panose="02000000000000000000" pitchFamily="2" charset="0"/>
                        </a:rPr>
                        <a:t>০</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3106926209"/>
                  </a:ext>
                </a:extLst>
              </a:tr>
              <a:tr h="370840">
                <a:tc>
                  <a:txBody>
                    <a:bodyPr/>
                    <a:lstStyle/>
                    <a:p>
                      <a:pPr algn="ctr"/>
                      <a:r>
                        <a:rPr lang="as-IN" sz="2800" dirty="0">
                          <a:latin typeface="NikoshBAN" panose="02000000000000000000" pitchFamily="2" charset="0"/>
                          <a:cs typeface="NikoshBAN" panose="02000000000000000000" pitchFamily="2" charset="0"/>
                        </a:rPr>
                        <a:t>গম</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 ভূ</a:t>
                      </a:r>
                      <a:r>
                        <a:rPr lang="en-US" sz="2800" dirty="0">
                          <a:latin typeface="NikoshBAN" panose="02000000000000000000" pitchFamily="2" charset="0"/>
                          <a:cs typeface="NikoshBAN" panose="02000000000000000000" pitchFamily="2" charset="0"/>
                        </a:rPr>
                        <a:t>ষ</a:t>
                      </a:r>
                      <a:r>
                        <a:rPr lang="as-IN"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১</a:t>
                      </a:r>
                      <a:r>
                        <a:rPr lang="as-IN" sz="2800" dirty="0">
                          <a:latin typeface="NikoshBAN" panose="02000000000000000000" pitchFamily="2" charset="0"/>
                          <a:cs typeface="NikoshBAN" panose="02000000000000000000" pitchFamily="2" charset="0"/>
                        </a:rPr>
                        <a:t>২</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2673402079"/>
                  </a:ext>
                </a:extLst>
              </a:tr>
              <a:tr h="370840">
                <a:tc>
                  <a:txBody>
                    <a:bodyPr/>
                    <a:lstStyle/>
                    <a:p>
                      <a:pPr algn="ctr"/>
                      <a:r>
                        <a:rPr lang="as-IN" sz="2800" dirty="0">
                          <a:latin typeface="NikoshBAN" panose="02000000000000000000" pitchFamily="2" charset="0"/>
                          <a:cs typeface="NikoshBAN" panose="02000000000000000000" pitchFamily="2" charset="0"/>
                        </a:rPr>
                        <a:t>আ</a:t>
                      </a:r>
                      <a:r>
                        <a:rPr lang="en-US" sz="2800" dirty="0">
                          <a:latin typeface="NikoshBAN" panose="02000000000000000000" pitchFamily="2" charset="0"/>
                          <a:cs typeface="NikoshBAN" panose="02000000000000000000" pitchFamily="2" charset="0"/>
                        </a:rPr>
                        <a:t>ট</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চিটাগু</a:t>
                      </a:r>
                      <a:r>
                        <a:rPr lang="as-IN" sz="2800" dirty="0">
                          <a:latin typeface="NikoshBAN" panose="02000000000000000000" pitchFamily="2" charset="0"/>
                          <a:cs typeface="NikoshBAN" panose="02000000000000000000" pitchFamily="2" charset="0"/>
                        </a:rPr>
                        <a:t>ড়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3644117994"/>
                  </a:ext>
                </a:extLst>
              </a:tr>
              <a:tr h="370840">
                <a:tc>
                  <a:txBody>
                    <a:bodyPr/>
                    <a:lstStyle/>
                    <a:p>
                      <a:pPr algn="ctr"/>
                      <a:r>
                        <a:rPr lang="en-US" sz="2800" dirty="0" err="1">
                          <a:latin typeface="NikoshBAN" panose="02000000000000000000" pitchFamily="2" charset="0"/>
                          <a:cs typeface="NikoshBAN" panose="02000000000000000000" pitchFamily="2" charset="0"/>
                        </a:rPr>
                        <a:t>ভিটা</a:t>
                      </a:r>
                      <a:r>
                        <a:rPr lang="as-IN" sz="2800" dirty="0">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 ও খ</a:t>
                      </a:r>
                      <a:r>
                        <a:rPr lang="en-US" sz="2800" dirty="0">
                          <a:latin typeface="NikoshBAN" panose="02000000000000000000" pitchFamily="2" charset="0"/>
                          <a:cs typeface="NikoshBAN" panose="02000000000000000000" pitchFamily="2" charset="0"/>
                        </a:rPr>
                        <a:t>ন</a:t>
                      </a:r>
                      <a:r>
                        <a:rPr lang="as-IN" sz="2800" dirty="0">
                          <a:latin typeface="NikoshBAN" panose="02000000000000000000" pitchFamily="2" charset="0"/>
                          <a:cs typeface="NikoshBAN" panose="02000000000000000000" pitchFamily="2" charset="0"/>
                        </a:rPr>
                        <a:t>িজ </a:t>
                      </a:r>
                      <a:r>
                        <a:rPr lang="en-US" sz="2800" dirty="0">
                          <a:latin typeface="NikoshBAN" panose="02000000000000000000" pitchFamily="2" charset="0"/>
                          <a:cs typeface="NikoshBAN" panose="02000000000000000000" pitchFamily="2" charset="0"/>
                        </a:rPr>
                        <a:t>ম</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শ</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ণ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১ </a:t>
                      </a:r>
                      <a:r>
                        <a:rPr lang="as-IN" sz="2800" dirty="0">
                          <a:latin typeface="NikoshBAN" panose="02000000000000000000" pitchFamily="2" charset="0"/>
                          <a:cs typeface="NikoshBAN" panose="02000000000000000000" pitchFamily="2" charset="0"/>
                        </a:rPr>
                        <a:t>গ</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3114615532"/>
                  </a:ext>
                </a:extLst>
              </a:tr>
              <a:tr h="370840">
                <a:tc>
                  <a:txBody>
                    <a:bodyPr/>
                    <a:lstStyle/>
                    <a:p>
                      <a:pPr algn="ctr"/>
                      <a:r>
                        <a:rPr lang="en-US" sz="2800" dirty="0">
                          <a:latin typeface="NikoshBAN" panose="02000000000000000000" pitchFamily="2" charset="0"/>
                          <a:cs typeface="NikoshBAN" panose="02000000000000000000" pitchFamily="2" charset="0"/>
                        </a:rPr>
                        <a:t>স</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চ</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ণ</a:t>
                      </a:r>
                      <a:r>
                        <a:rPr lang="en-US" sz="2800" dirty="0">
                          <a:latin typeface="SutonnyMJ" pitchFamily="2" charset="0"/>
                          <a:cs typeface="SutonnyMJ" pitchFamily="2" charset="0"/>
                        </a:rPr>
                        <a:t>©©</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681334126"/>
                  </a:ext>
                </a:extLst>
              </a:tr>
              <a:tr h="370840">
                <a:tc>
                  <a:txBody>
                    <a:bodyPr/>
                    <a:lstStyle/>
                    <a:p>
                      <a:pPr algn="ctr"/>
                      <a:r>
                        <a:rPr lang="en-US" sz="2800" dirty="0">
                          <a:latin typeface="NikoshBAN" panose="02000000000000000000" pitchFamily="2" charset="0"/>
                          <a:cs typeface="NikoshBAN" panose="02000000000000000000" pitchFamily="2" charset="0"/>
                        </a:rPr>
                        <a:t>ভ</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ট</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ট</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চ</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ণ</a:t>
                      </a:r>
                      <a:r>
                        <a:rPr lang="en-US" sz="2800" dirty="0">
                          <a:latin typeface="SutonnyMJ" pitchFamily="2" charset="0"/>
                          <a:cs typeface="SutonnyMJ" pitchFamily="2" charset="0"/>
                        </a:rPr>
                        <a:t>©</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2581496691"/>
                  </a:ext>
                </a:extLst>
              </a:tr>
            </a:tbl>
          </a:graphicData>
        </a:graphic>
      </p:graphicFrame>
      <p:sp>
        <p:nvSpPr>
          <p:cNvPr id="9" name="Rectangle: Rounded Corners 8">
            <a:extLst>
              <a:ext uri="{FF2B5EF4-FFF2-40B4-BE49-F238E27FC236}">
                <a16:creationId xmlns:a16="http://schemas.microsoft.com/office/drawing/2014/main" id="{74DB9103-A68E-4DF4-8161-155B17DE5B0A}"/>
              </a:ext>
            </a:extLst>
          </p:cNvPr>
          <p:cNvSpPr/>
          <p:nvPr/>
        </p:nvSpPr>
        <p:spPr>
          <a:xfrm>
            <a:off x="3713871" y="365760"/>
            <a:ext cx="3699803" cy="548640"/>
          </a:xfrm>
          <a:prstGeom prst="roundRect">
            <a:avLst>
              <a:gd name="adj" fmla="val 5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NikoshBAN" panose="02000000000000000000" pitchFamily="2" charset="0"/>
                <a:cs typeface="NikoshBAN" panose="02000000000000000000" pitchFamily="2" charset="0"/>
              </a:rPr>
              <a:t>খ</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দ</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য </a:t>
            </a:r>
            <a:r>
              <a:rPr lang="as-IN" sz="3600" b="1" dirty="0">
                <a:solidFill>
                  <a:schemeClr val="bg1"/>
                </a:solidFill>
                <a:latin typeface="NikoshBAN" panose="02000000000000000000" pitchFamily="2" charset="0"/>
                <a:cs typeface="NikoshBAN" panose="02000000000000000000" pitchFamily="2" charset="0"/>
              </a:rPr>
              <a:t>ব</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য</a:t>
            </a:r>
            <a:r>
              <a:rPr lang="en-US" sz="3600" b="1" dirty="0">
                <a:solidFill>
                  <a:schemeClr val="bg1"/>
                </a:solidFill>
                <a:latin typeface="NikoshBAN" panose="02000000000000000000" pitchFamily="2" charset="0"/>
                <a:cs typeface="NikoshBAN" panose="02000000000000000000" pitchFamily="2" charset="0"/>
              </a:rPr>
              <a:t>ব</a:t>
            </a:r>
            <a:r>
              <a:rPr lang="as-IN" sz="3600" b="1" dirty="0">
                <a:solidFill>
                  <a:schemeClr val="bg1"/>
                </a:solidFill>
                <a:latin typeface="NikoshBAN" panose="02000000000000000000" pitchFamily="2" charset="0"/>
                <a:cs typeface="NikoshBAN" panose="02000000000000000000" pitchFamily="2" charset="0"/>
              </a:rPr>
              <a:t>স</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থ</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প</a:t>
            </a:r>
            <a:r>
              <a:rPr lang="en-US" sz="3600" b="1" dirty="0">
                <a:solidFill>
                  <a:schemeClr val="bg1"/>
                </a:solidFill>
                <a:latin typeface="NikoshBAN" panose="02000000000000000000" pitchFamily="2" charset="0"/>
                <a:cs typeface="NikoshBAN" panose="02000000000000000000" pitchFamily="2" charset="0"/>
              </a:rPr>
              <a:t>ন</a:t>
            </a:r>
            <a:r>
              <a:rPr lang="as-IN" sz="3600" b="1" dirty="0">
                <a:solidFill>
                  <a:schemeClr val="bg1"/>
                </a:solidFill>
                <a:latin typeface="NikoshBAN" panose="02000000000000000000" pitchFamily="2" charset="0"/>
                <a:cs typeface="NikoshBAN" panose="02000000000000000000" pitchFamily="2" charset="0"/>
              </a:rPr>
              <a:t>া</a:t>
            </a:r>
            <a:endParaRPr lang="en-US" sz="3600" b="1" dirty="0">
              <a:solidFill>
                <a:schemeClr val="bg1"/>
              </a:solidFill>
              <a:latin typeface="NikoshBAN" panose="02000000000000000000" pitchFamily="2" charset="0"/>
              <a:cs typeface="NikoshBAN" panose="02000000000000000000" pitchFamily="2" charset="0"/>
            </a:endParaRPr>
          </a:p>
        </p:txBody>
      </p:sp>
      <p:sp>
        <p:nvSpPr>
          <p:cNvPr id="10" name="Rectangle: Rounded Corners 9">
            <a:extLst>
              <a:ext uri="{FF2B5EF4-FFF2-40B4-BE49-F238E27FC236}">
                <a16:creationId xmlns:a16="http://schemas.microsoft.com/office/drawing/2014/main" id="{A9E81B72-ABE8-498F-B69A-5FE437B3310C}"/>
              </a:ext>
            </a:extLst>
          </p:cNvPr>
          <p:cNvSpPr/>
          <p:nvPr/>
        </p:nvSpPr>
        <p:spPr>
          <a:xfrm>
            <a:off x="1638886" y="1230922"/>
            <a:ext cx="7695028" cy="36107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NikoshBAN" panose="02000000000000000000" pitchFamily="2" charset="0"/>
                <a:cs typeface="NikoshBAN" panose="02000000000000000000" pitchFamily="2" charset="0"/>
              </a:rPr>
              <a:t>শ</a:t>
            </a:r>
            <a:r>
              <a:rPr lang="as-IN" sz="2800" b="1" dirty="0">
                <a:solidFill>
                  <a:schemeClr val="tx1"/>
                </a:solidFill>
                <a:latin typeface="NikoshBAN" panose="02000000000000000000" pitchFamily="2" charset="0"/>
                <a:cs typeface="NikoshBAN" panose="02000000000000000000" pitchFamily="2" charset="0"/>
              </a:rPr>
              <a:t>ি</a:t>
            </a:r>
            <a:r>
              <a:rPr lang="en-US" sz="2800" b="1" dirty="0">
                <a:solidFill>
                  <a:schemeClr val="tx1"/>
                </a:solidFill>
                <a:latin typeface="NikoshBAN" panose="02000000000000000000" pitchFamily="2" charset="0"/>
                <a:cs typeface="NikoshBAN" panose="02000000000000000000" pitchFamily="2" charset="0"/>
              </a:rPr>
              <a:t>ং </a:t>
            </a:r>
            <a:r>
              <a:rPr lang="as-IN" sz="2800" b="1" dirty="0">
                <a:solidFill>
                  <a:schemeClr val="tx1"/>
                </a:solidFill>
                <a:latin typeface="NikoshBAN" panose="02000000000000000000" pitchFamily="2" charset="0"/>
                <a:cs typeface="NikoshBAN" panose="02000000000000000000" pitchFamily="2" charset="0"/>
              </a:rPr>
              <a:t>ও</a:t>
            </a:r>
            <a:r>
              <a:rPr lang="en-US" sz="2800" b="1" dirty="0">
                <a:solidFill>
                  <a:schemeClr val="tx1"/>
                </a:solidFill>
                <a:latin typeface="NikoshBAN" panose="02000000000000000000" pitchFamily="2" charset="0"/>
                <a:cs typeface="NikoshBAN" panose="02000000000000000000" pitchFamily="2" charset="0"/>
              </a:rPr>
              <a:t> </a:t>
            </a:r>
            <a:r>
              <a:rPr lang="as-IN" sz="2800" b="1" dirty="0">
                <a:solidFill>
                  <a:schemeClr val="tx1"/>
                </a:solidFill>
                <a:latin typeface="NikoshBAN" panose="02000000000000000000" pitchFamily="2" charset="0"/>
                <a:cs typeface="NikoshBAN" panose="02000000000000000000" pitchFamily="2" charset="0"/>
              </a:rPr>
              <a:t>ম</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গ</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র</a:t>
            </a:r>
            <a:r>
              <a:rPr lang="en-US" sz="2800" b="1" dirty="0">
                <a:solidFill>
                  <a:schemeClr val="tx1"/>
                </a:solidFill>
                <a:latin typeface="NikoshBAN" panose="02000000000000000000" pitchFamily="2" charset="0"/>
                <a:cs typeface="NikoshBAN" panose="02000000000000000000" pitchFamily="2" charset="0"/>
              </a:rPr>
              <a:t> </a:t>
            </a:r>
            <a:r>
              <a:rPr lang="as-IN" sz="2800" b="1" dirty="0">
                <a:solidFill>
                  <a:schemeClr val="tx1"/>
                </a:solidFill>
                <a:latin typeface="NikoshBAN" panose="02000000000000000000" pitchFamily="2" charset="0"/>
                <a:cs typeface="NikoshBAN" panose="02000000000000000000" pitchFamily="2" charset="0"/>
              </a:rPr>
              <a:t>ম</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ছ</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র</a:t>
            </a:r>
            <a:r>
              <a:rPr lang="en-US" sz="2800" b="1" dirty="0">
                <a:solidFill>
                  <a:schemeClr val="tx1"/>
                </a:solidFill>
                <a:latin typeface="NikoshBAN" panose="02000000000000000000" pitchFamily="2" charset="0"/>
                <a:cs typeface="NikoshBAN" panose="02000000000000000000" pitchFamily="2" charset="0"/>
              </a:rPr>
              <a:t> স</a:t>
            </a:r>
            <a:r>
              <a:rPr lang="as-IN" sz="2800" b="1" dirty="0">
                <a:solidFill>
                  <a:schemeClr val="tx1"/>
                </a:solidFill>
                <a:latin typeface="NikoshBAN" panose="02000000000000000000" pitchFamily="2" charset="0"/>
                <a:cs typeface="NikoshBAN" panose="02000000000000000000" pitchFamily="2" charset="0"/>
              </a:rPr>
              <a:t>ম</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প</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র</a:t>
            </a:r>
            <a:r>
              <a:rPr lang="en-US" sz="2800" b="1" dirty="0">
                <a:solidFill>
                  <a:schemeClr val="tx1"/>
                </a:solidFill>
                <a:latin typeface="NikoshBAN" panose="02000000000000000000" pitchFamily="2" charset="0"/>
                <a:cs typeface="NikoshBAN" panose="02000000000000000000" pitchFamily="2" charset="0"/>
              </a:rPr>
              <a:t>ক </a:t>
            </a:r>
            <a:r>
              <a:rPr lang="as-IN" sz="2800" b="1" dirty="0">
                <a:solidFill>
                  <a:schemeClr val="tx1"/>
                </a:solidFill>
                <a:latin typeface="NikoshBAN" panose="02000000000000000000" pitchFamily="2" charset="0"/>
                <a:cs typeface="NikoshBAN" panose="02000000000000000000" pitchFamily="2" charset="0"/>
              </a:rPr>
              <a:t>খ</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দ</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য</a:t>
            </a:r>
            <a:r>
              <a:rPr lang="en-US" sz="2800" b="1" dirty="0">
                <a:solidFill>
                  <a:schemeClr val="tx1"/>
                </a:solidFill>
                <a:latin typeface="NikoshBAN" panose="02000000000000000000" pitchFamily="2" charset="0"/>
                <a:cs typeface="NikoshBAN" panose="02000000000000000000" pitchFamily="2" charset="0"/>
              </a:rPr>
              <a:t> </a:t>
            </a:r>
            <a:r>
              <a:rPr lang="as-IN" sz="2800" b="1" dirty="0">
                <a:solidFill>
                  <a:schemeClr val="tx1"/>
                </a:solidFill>
                <a:latin typeface="NikoshBAN" panose="02000000000000000000" pitchFamily="2" charset="0"/>
                <a:cs typeface="NikoshBAN" panose="02000000000000000000" pitchFamily="2" charset="0"/>
              </a:rPr>
              <a:t>ত</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র</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র</a:t>
            </a:r>
            <a:r>
              <a:rPr lang="en-US" sz="2800" b="1" dirty="0">
                <a:solidFill>
                  <a:schemeClr val="tx1"/>
                </a:solidFill>
                <a:latin typeface="NikoshBAN" panose="02000000000000000000" pitchFamily="2" charset="0"/>
                <a:cs typeface="NikoshBAN" panose="02000000000000000000" pitchFamily="2" charset="0"/>
              </a:rPr>
              <a:t> </a:t>
            </a:r>
            <a:r>
              <a:rPr lang="as-IN" sz="2800" b="1" dirty="0">
                <a:solidFill>
                  <a:schemeClr val="tx1"/>
                </a:solidFill>
                <a:latin typeface="NikoshBAN" panose="02000000000000000000" pitchFamily="2" charset="0"/>
                <a:cs typeface="NikoshBAN" panose="02000000000000000000" pitchFamily="2" charset="0"/>
              </a:rPr>
              <a:t>উ</a:t>
            </a:r>
            <a:r>
              <a:rPr lang="en-US" sz="2800" b="1" dirty="0">
                <a:solidFill>
                  <a:schemeClr val="tx1"/>
                </a:solidFill>
                <a:latin typeface="NikoshBAN" panose="02000000000000000000" pitchFamily="2" charset="0"/>
                <a:cs typeface="NikoshBAN" panose="02000000000000000000" pitchFamily="2" charset="0"/>
              </a:rPr>
              <a:t>প</a:t>
            </a:r>
            <a:r>
              <a:rPr lang="as-IN" sz="2800" b="1" dirty="0">
                <a:solidFill>
                  <a:schemeClr val="tx1"/>
                </a:solidFill>
                <a:latin typeface="NikoshBAN" panose="02000000000000000000" pitchFamily="2" charset="0"/>
                <a:cs typeface="NikoshBAN" panose="02000000000000000000" pitchFamily="2" charset="0"/>
              </a:rPr>
              <a:t>া</a:t>
            </a:r>
            <a:r>
              <a:rPr lang="en-US" sz="2800" b="1" dirty="0">
                <a:solidFill>
                  <a:schemeClr val="tx1"/>
                </a:solidFill>
                <a:latin typeface="NikoshBAN" panose="02000000000000000000" pitchFamily="2" charset="0"/>
                <a:cs typeface="NikoshBAN" panose="02000000000000000000" pitchFamily="2" charset="0"/>
              </a:rPr>
              <a:t>দ</a:t>
            </a:r>
            <a:r>
              <a:rPr lang="as-IN" sz="2800" b="1" dirty="0">
                <a:solidFill>
                  <a:schemeClr val="tx1"/>
                </a:solidFill>
                <a:latin typeface="NikoshBAN" panose="02000000000000000000" pitchFamily="2" charset="0"/>
                <a:cs typeface="NikoshBAN" panose="02000000000000000000" pitchFamily="2" charset="0"/>
              </a:rPr>
              <a:t>া</a:t>
            </a:r>
            <a:r>
              <a:rPr lang="en-US" sz="2800" b="1" dirty="0">
                <a:solidFill>
                  <a:schemeClr val="tx1"/>
                </a:solidFill>
                <a:latin typeface="NikoshBAN" panose="02000000000000000000" pitchFamily="2" charset="0"/>
                <a:cs typeface="NikoshBAN" panose="02000000000000000000" pitchFamily="2" charset="0"/>
              </a:rPr>
              <a:t>ন </a:t>
            </a:r>
            <a:r>
              <a:rPr lang="as-IN" sz="2800" b="1" dirty="0">
                <a:solidFill>
                  <a:schemeClr val="tx1"/>
                </a:solidFill>
                <a:latin typeface="NikoshBAN" panose="02000000000000000000" pitchFamily="2" charset="0"/>
                <a:cs typeface="NikoshBAN" panose="02000000000000000000" pitchFamily="2" charset="0"/>
              </a:rPr>
              <a:t>ও</a:t>
            </a:r>
            <a:r>
              <a:rPr lang="en-US" sz="2800" b="1" dirty="0">
                <a:solidFill>
                  <a:schemeClr val="tx1"/>
                </a:solidFill>
                <a:latin typeface="NikoshBAN" panose="02000000000000000000" pitchFamily="2" charset="0"/>
                <a:cs typeface="NikoshBAN" panose="02000000000000000000" pitchFamily="2" charset="0"/>
              </a:rPr>
              <a:t> </a:t>
            </a:r>
            <a:r>
              <a:rPr lang="as-IN" sz="2800" b="1" dirty="0">
                <a:solidFill>
                  <a:schemeClr val="tx1"/>
                </a:solidFill>
                <a:latin typeface="NikoshBAN" panose="02000000000000000000" pitchFamily="2" charset="0"/>
                <a:cs typeface="NikoshBAN" panose="02000000000000000000" pitchFamily="2" charset="0"/>
              </a:rPr>
              <a:t>ম</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শ</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র</a:t>
            </a:r>
            <a:r>
              <a:rPr lang="en-US" sz="2800" b="1" dirty="0">
                <a:solidFill>
                  <a:schemeClr val="tx1"/>
                </a:solidFill>
                <a:latin typeface="NikoshBAN" panose="02000000000000000000" pitchFamily="2" charset="0"/>
                <a:cs typeface="NikoshBAN" panose="02000000000000000000" pitchFamily="2" charset="0"/>
              </a:rPr>
              <a:t>ণ </a:t>
            </a:r>
            <a:r>
              <a:rPr lang="as-IN" sz="2800" b="1" dirty="0">
                <a:solidFill>
                  <a:schemeClr val="tx1"/>
                </a:solidFill>
                <a:latin typeface="NikoshBAN" panose="02000000000000000000" pitchFamily="2" charset="0"/>
                <a:cs typeface="NikoshBAN" panose="02000000000000000000" pitchFamily="2" charset="0"/>
              </a:rPr>
              <a:t>হ</a:t>
            </a:r>
            <a:r>
              <a:rPr lang="en-US" sz="2800" b="1" dirty="0">
                <a:solidFill>
                  <a:schemeClr val="tx1"/>
                </a:solidFill>
                <a:latin typeface="NikoshBAN" panose="02000000000000000000" pitchFamily="2" charset="0"/>
                <a:cs typeface="NikoshBAN" panose="02000000000000000000" pitchFamily="2" charset="0"/>
              </a:rPr>
              <a:t>া</a:t>
            </a:r>
            <a:r>
              <a:rPr lang="as-IN" sz="2800" b="1" dirty="0">
                <a:solidFill>
                  <a:schemeClr val="tx1"/>
                </a:solidFill>
                <a:latin typeface="NikoshBAN" panose="02000000000000000000" pitchFamily="2" charset="0"/>
                <a:cs typeface="NikoshBAN" panose="02000000000000000000" pitchFamily="2" charset="0"/>
              </a:rPr>
              <a:t>র</a:t>
            </a:r>
            <a:endParaRPr lang="en-US" sz="2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68609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anim calcmode="lin" valueType="num">
                                      <p:cBhvr>
                                        <p:cTn id="14" dur="2000" fill="hold"/>
                                        <p:tgtEl>
                                          <p:spTgt spid="10"/>
                                        </p:tgtEl>
                                        <p:attrNameLst>
                                          <p:attrName>style.rotation</p:attrName>
                                        </p:attrNameLst>
                                      </p:cBhvr>
                                      <p:tavLst>
                                        <p:tav tm="0">
                                          <p:val>
                                            <p:fltVal val="90"/>
                                          </p:val>
                                        </p:tav>
                                        <p:tav tm="100000">
                                          <p:val>
                                            <p:fltVal val="0"/>
                                          </p:val>
                                        </p:tav>
                                      </p:tavLst>
                                    </p:anim>
                                    <p:animEffect transition="in" filter="fade">
                                      <p:cBhvr>
                                        <p:cTn id="15" dur="2000"/>
                                        <p:tgtEl>
                                          <p:spTgt spid="10"/>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 calcmode="lin" valueType="num">
                                      <p:cBhvr>
                                        <p:cTn id="20" dur="2000" fill="hold"/>
                                        <p:tgtEl>
                                          <p:spTgt spid="7"/>
                                        </p:tgtEl>
                                        <p:attrNameLst>
                                          <p:attrName>style.rotation</p:attrName>
                                        </p:attrNameLst>
                                      </p:cBhvr>
                                      <p:tavLst>
                                        <p:tav tm="0">
                                          <p:val>
                                            <p:fltVal val="90"/>
                                          </p:val>
                                        </p:tav>
                                        <p:tav tm="100000">
                                          <p:val>
                                            <p:fltVal val="0"/>
                                          </p:val>
                                        </p:tav>
                                      </p:tavLst>
                                    </p:anim>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6EE04A-BCCD-4246-B1B9-7A3A12AE2DA2}"/>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912931A4-67BD-4F76-B713-3650F05E4F66}"/>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ABF57857-0A68-4411-AA97-07DA9DB89A15}"/>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F41DC53A-2E5B-46B0-BE61-76C16E9AFF8E}"/>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7" name="Table 7">
            <a:extLst>
              <a:ext uri="{FF2B5EF4-FFF2-40B4-BE49-F238E27FC236}">
                <a16:creationId xmlns:a16="http://schemas.microsoft.com/office/drawing/2014/main" id="{E1F58286-DB98-4CD8-8EE2-6BDC42657560}"/>
              </a:ext>
            </a:extLst>
          </p:cNvPr>
          <p:cNvGraphicFramePr>
            <a:graphicFrameLocks noGrp="1"/>
          </p:cNvGraphicFramePr>
          <p:nvPr>
            <p:extLst>
              <p:ext uri="{D42A27DB-BD31-4B8C-83A1-F6EECF244321}">
                <p14:modId xmlns:p14="http://schemas.microsoft.com/office/powerpoint/2010/main" val="3040279478"/>
              </p:ext>
            </p:extLst>
          </p:nvPr>
        </p:nvGraphicFramePr>
        <p:xfrm>
          <a:off x="1835834" y="1908516"/>
          <a:ext cx="7315200" cy="3108960"/>
        </p:xfrm>
        <a:graphic>
          <a:graphicData uri="http://schemas.openxmlformats.org/drawingml/2006/table">
            <a:tbl>
              <a:tblPr firstRow="1" bandRow="1">
                <a:tableStyleId>{21E4AEA4-8DFA-4A89-87EB-49C32662AFE0}</a:tableStyleId>
              </a:tblPr>
              <a:tblGrid>
                <a:gridCol w="3657600">
                  <a:extLst>
                    <a:ext uri="{9D8B030D-6E8A-4147-A177-3AD203B41FA5}">
                      <a16:colId xmlns:a16="http://schemas.microsoft.com/office/drawing/2014/main" val="2144821005"/>
                    </a:ext>
                  </a:extLst>
                </a:gridCol>
                <a:gridCol w="3657600">
                  <a:extLst>
                    <a:ext uri="{9D8B030D-6E8A-4147-A177-3AD203B41FA5}">
                      <a16:colId xmlns:a16="http://schemas.microsoft.com/office/drawing/2014/main" val="2739665989"/>
                    </a:ext>
                  </a:extLst>
                </a:gridCol>
              </a:tblGrid>
              <a:tr h="370840">
                <a:tc>
                  <a:txBody>
                    <a:bodyPr/>
                    <a:lstStyle/>
                    <a:p>
                      <a:pPr algn="ctr"/>
                      <a:r>
                        <a:rPr lang="en-US" sz="2800" dirty="0">
                          <a:latin typeface="NikoshBAN" panose="02000000000000000000" pitchFamily="2" charset="0"/>
                          <a:cs typeface="NikoshBAN" panose="02000000000000000000" pitchFamily="2" charset="0"/>
                        </a:rPr>
                        <a:t>ম</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ছ</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গ</a:t>
                      </a:r>
                      <a:r>
                        <a:rPr lang="en-US" sz="2800" dirty="0">
                          <a:latin typeface="NikoshBAN" panose="02000000000000000000" pitchFamily="2" charset="0"/>
                          <a:cs typeface="NikoshBAN" panose="02000000000000000000" pitchFamily="2" charset="0"/>
                        </a:rPr>
                        <a:t>ড় </a:t>
                      </a:r>
                      <a:r>
                        <a:rPr lang="as-IN" sz="2800" dirty="0">
                          <a:latin typeface="NikoshBAN" panose="02000000000000000000" pitchFamily="2" charset="0"/>
                          <a:cs typeface="NikoshBAN" panose="02000000000000000000" pitchFamily="2" charset="0"/>
                        </a:rPr>
                        <a:t>ও</a:t>
                      </a:r>
                      <a:r>
                        <a:rPr lang="en-US" sz="2800" dirty="0">
                          <a:latin typeface="NikoshBAN" panose="02000000000000000000" pitchFamily="2" charset="0"/>
                          <a:cs typeface="NikoshBAN" panose="02000000000000000000" pitchFamily="2" charset="0"/>
                        </a:rPr>
                        <a:t>জ</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গ</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a:t>
                      </a:r>
                    </a:p>
                  </a:txBody>
                  <a:tcP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দ</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হ</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ক </a:t>
                      </a:r>
                      <a:r>
                        <a:rPr lang="as-IN" sz="2800" dirty="0">
                          <a:latin typeface="NikoshBAN" panose="02000000000000000000" pitchFamily="2" charset="0"/>
                          <a:cs typeface="NikoshBAN" panose="02000000000000000000" pitchFamily="2" charset="0"/>
                        </a:rPr>
                        <a:t>খ</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দ</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ম</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ন (%)</a:t>
                      </a:r>
                    </a:p>
                  </a:txBody>
                  <a:tcPr>
                    <a:cell3D prstMaterial="dkEdge">
                      <a:bevel/>
                      <a:lightRig rig="flood" dir="t"/>
                    </a:cell3D>
                  </a:tcPr>
                </a:tc>
                <a:extLst>
                  <a:ext uri="{0D108BD9-81ED-4DB2-BD59-A6C34878D82A}">
                    <a16:rowId xmlns:a16="http://schemas.microsoft.com/office/drawing/2014/main" val="101480841"/>
                  </a:ext>
                </a:extLst>
              </a:tr>
              <a:tr h="370840">
                <a:tc>
                  <a:txBody>
                    <a:bodyPr/>
                    <a:lstStyle/>
                    <a:p>
                      <a:pPr algn="ctr"/>
                      <a:r>
                        <a:rPr lang="en-US" sz="2800" dirty="0">
                          <a:latin typeface="NikoshBAN" panose="02000000000000000000" pitchFamily="2" charset="0"/>
                          <a:cs typeface="NikoshBAN" panose="02000000000000000000" pitchFamily="2" charset="0"/>
                        </a:rPr>
                        <a:t>1-3</a:t>
                      </a:r>
                    </a:p>
                  </a:txBody>
                  <a:tcP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15-20</a:t>
                      </a:r>
                    </a:p>
                  </a:txBody>
                  <a:tcPr>
                    <a:cell3D prstMaterial="dkEdge">
                      <a:bevel/>
                      <a:lightRig rig="flood" dir="t"/>
                    </a:cell3D>
                  </a:tcPr>
                </a:tc>
                <a:extLst>
                  <a:ext uri="{0D108BD9-81ED-4DB2-BD59-A6C34878D82A}">
                    <a16:rowId xmlns:a16="http://schemas.microsoft.com/office/drawing/2014/main" val="3103498532"/>
                  </a:ext>
                </a:extLst>
              </a:tr>
              <a:tr h="370840">
                <a:tc>
                  <a:txBody>
                    <a:bodyPr/>
                    <a:lstStyle/>
                    <a:p>
                      <a:pPr algn="ctr"/>
                      <a:r>
                        <a:rPr lang="en-US" sz="2800" dirty="0">
                          <a:latin typeface="NikoshBAN" panose="02000000000000000000" pitchFamily="2" charset="0"/>
                          <a:cs typeface="NikoshBAN" panose="02000000000000000000" pitchFamily="2" charset="0"/>
                        </a:rPr>
                        <a:t>4-10</a:t>
                      </a:r>
                    </a:p>
                  </a:txBody>
                  <a:tcP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12-15</a:t>
                      </a:r>
                    </a:p>
                  </a:txBody>
                  <a:tcPr>
                    <a:cell3D prstMaterial="dkEdge">
                      <a:bevel/>
                      <a:lightRig rig="flood" dir="t"/>
                    </a:cell3D>
                  </a:tcPr>
                </a:tc>
                <a:extLst>
                  <a:ext uri="{0D108BD9-81ED-4DB2-BD59-A6C34878D82A}">
                    <a16:rowId xmlns:a16="http://schemas.microsoft.com/office/drawing/2014/main" val="1617235113"/>
                  </a:ext>
                </a:extLst>
              </a:tr>
              <a:tr h="370840">
                <a:tc>
                  <a:txBody>
                    <a:bodyPr/>
                    <a:lstStyle/>
                    <a:p>
                      <a:pPr algn="ctr"/>
                      <a:r>
                        <a:rPr lang="en-US" sz="2800" dirty="0">
                          <a:latin typeface="NikoshBAN" panose="02000000000000000000" pitchFamily="2" charset="0"/>
                          <a:cs typeface="NikoshBAN" panose="02000000000000000000" pitchFamily="2" charset="0"/>
                        </a:rPr>
                        <a:t>11-50</a:t>
                      </a:r>
                    </a:p>
                  </a:txBody>
                  <a:tcP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8-10</a:t>
                      </a:r>
                    </a:p>
                  </a:txBody>
                  <a:tcPr>
                    <a:cell3D prstMaterial="dkEdge">
                      <a:bevel/>
                      <a:lightRig rig="flood" dir="t"/>
                    </a:cell3D>
                  </a:tcPr>
                </a:tc>
                <a:extLst>
                  <a:ext uri="{0D108BD9-81ED-4DB2-BD59-A6C34878D82A}">
                    <a16:rowId xmlns:a16="http://schemas.microsoft.com/office/drawing/2014/main" val="1695145680"/>
                  </a:ext>
                </a:extLst>
              </a:tr>
              <a:tr h="370840">
                <a:tc>
                  <a:txBody>
                    <a:bodyPr/>
                    <a:lstStyle/>
                    <a:p>
                      <a:pPr algn="ctr"/>
                      <a:r>
                        <a:rPr lang="en-US" sz="2800" dirty="0">
                          <a:latin typeface="NikoshBAN" panose="02000000000000000000" pitchFamily="2" charset="0"/>
                          <a:cs typeface="NikoshBAN" panose="02000000000000000000" pitchFamily="2" charset="0"/>
                        </a:rPr>
                        <a:t>51-100</a:t>
                      </a:r>
                    </a:p>
                  </a:txBody>
                  <a:tcP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5-7</a:t>
                      </a:r>
                    </a:p>
                  </a:txBody>
                  <a:tcPr>
                    <a:cell3D prstMaterial="dkEdge">
                      <a:bevel/>
                      <a:lightRig rig="flood" dir="t"/>
                    </a:cell3D>
                  </a:tcPr>
                </a:tc>
                <a:extLst>
                  <a:ext uri="{0D108BD9-81ED-4DB2-BD59-A6C34878D82A}">
                    <a16:rowId xmlns:a16="http://schemas.microsoft.com/office/drawing/2014/main" val="2905595210"/>
                  </a:ext>
                </a:extLst>
              </a:tr>
              <a:tr h="370840">
                <a:tc>
                  <a:txBody>
                    <a:bodyPr/>
                    <a:lstStyle/>
                    <a:p>
                      <a:pPr algn="ctr"/>
                      <a:r>
                        <a:rPr lang="en-US" sz="2800" dirty="0">
                          <a:latin typeface="NikoshBAN" panose="02000000000000000000" pitchFamily="2" charset="0"/>
                          <a:cs typeface="NikoshBAN" panose="02000000000000000000" pitchFamily="2" charset="0"/>
                        </a:rPr>
                        <a:t>100</a:t>
                      </a:r>
                    </a:p>
                  </a:txBody>
                  <a:tcPr>
                    <a:cell3D prstMaterial="dkEdge">
                      <a:bevel/>
                      <a:lightRig rig="flood" dir="t"/>
                    </a:cell3D>
                  </a:tcPr>
                </a:tc>
                <a:tc>
                  <a:txBody>
                    <a:bodyPr/>
                    <a:lstStyle/>
                    <a:p>
                      <a:pPr algn="ctr"/>
                      <a:r>
                        <a:rPr lang="en-US" sz="2800" dirty="0">
                          <a:latin typeface="NikoshBAN" panose="02000000000000000000" pitchFamily="2" charset="0"/>
                          <a:cs typeface="NikoshBAN" panose="02000000000000000000" pitchFamily="2" charset="0"/>
                        </a:rPr>
                        <a:t>3-5</a:t>
                      </a:r>
                    </a:p>
                  </a:txBody>
                  <a:tcPr>
                    <a:cell3D prstMaterial="dkEdge">
                      <a:bevel/>
                      <a:lightRig rig="flood" dir="t"/>
                    </a:cell3D>
                  </a:tcPr>
                </a:tc>
                <a:extLst>
                  <a:ext uri="{0D108BD9-81ED-4DB2-BD59-A6C34878D82A}">
                    <a16:rowId xmlns:a16="http://schemas.microsoft.com/office/drawing/2014/main" val="2841045484"/>
                  </a:ext>
                </a:extLst>
              </a:tr>
            </a:tbl>
          </a:graphicData>
        </a:graphic>
      </p:graphicFrame>
      <p:sp>
        <p:nvSpPr>
          <p:cNvPr id="10" name="TextBox 9">
            <a:extLst>
              <a:ext uri="{FF2B5EF4-FFF2-40B4-BE49-F238E27FC236}">
                <a16:creationId xmlns:a16="http://schemas.microsoft.com/office/drawing/2014/main" id="{916EF340-3B98-4B78-8647-2BF2E4AD8D79}"/>
              </a:ext>
            </a:extLst>
          </p:cNvPr>
          <p:cNvSpPr txBox="1"/>
          <p:nvPr/>
        </p:nvSpPr>
        <p:spPr>
          <a:xfrm>
            <a:off x="640080" y="5469021"/>
            <a:ext cx="9692640" cy="584775"/>
          </a:xfrm>
          <a:prstGeom prst="rect">
            <a:avLst/>
          </a:prstGeom>
          <a:noFill/>
        </p:spPr>
        <p:txBody>
          <a:bodyPr wrap="square" rtlCol="0">
            <a:spAutoFit/>
          </a:bodyPr>
          <a:lstStyle/>
          <a:p>
            <a:pPr marL="457200" indent="-457200">
              <a:buFont typeface="Wingdings" panose="05000000000000000000" pitchFamily="2" charset="2"/>
              <a:buChar char="v"/>
            </a:pP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২</a:t>
            </a:r>
            <a:r>
              <a:rPr lang="en-US" sz="3200" dirty="0">
                <a:latin typeface="NikoshBAN" panose="02000000000000000000" pitchFamily="2" charset="0"/>
                <a:cs typeface="NikoshBAN" panose="02000000000000000000" pitchFamily="2" charset="0"/>
              </a:rPr>
              <a:t>ভ</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গ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২</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ও</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a:t>
            </a:r>
          </a:p>
        </p:txBody>
      </p:sp>
      <p:sp>
        <p:nvSpPr>
          <p:cNvPr id="15" name="Rectangle: Rounded Corners 14">
            <a:extLst>
              <a:ext uri="{FF2B5EF4-FFF2-40B4-BE49-F238E27FC236}">
                <a16:creationId xmlns:a16="http://schemas.microsoft.com/office/drawing/2014/main" id="{7D79466F-EE02-4738-9FA2-41FF24181E26}"/>
              </a:ext>
            </a:extLst>
          </p:cNvPr>
          <p:cNvSpPr/>
          <p:nvPr/>
        </p:nvSpPr>
        <p:spPr>
          <a:xfrm>
            <a:off x="3713871" y="365760"/>
            <a:ext cx="3699803" cy="548640"/>
          </a:xfrm>
          <a:prstGeom prst="roundRect">
            <a:avLst>
              <a:gd name="adj" fmla="val 5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NikoshBAN" panose="02000000000000000000" pitchFamily="2" charset="0"/>
                <a:cs typeface="NikoshBAN" panose="02000000000000000000" pitchFamily="2" charset="0"/>
              </a:rPr>
              <a:t>খ</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দ</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য </a:t>
            </a:r>
            <a:r>
              <a:rPr lang="as-IN" sz="3600" b="1" dirty="0">
                <a:solidFill>
                  <a:schemeClr val="bg1"/>
                </a:solidFill>
                <a:latin typeface="NikoshBAN" panose="02000000000000000000" pitchFamily="2" charset="0"/>
                <a:cs typeface="NikoshBAN" panose="02000000000000000000" pitchFamily="2" charset="0"/>
              </a:rPr>
              <a:t>ব</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য</a:t>
            </a:r>
            <a:r>
              <a:rPr lang="en-US" sz="3600" b="1" dirty="0">
                <a:solidFill>
                  <a:schemeClr val="bg1"/>
                </a:solidFill>
                <a:latin typeface="NikoshBAN" panose="02000000000000000000" pitchFamily="2" charset="0"/>
                <a:cs typeface="NikoshBAN" panose="02000000000000000000" pitchFamily="2" charset="0"/>
              </a:rPr>
              <a:t>ব</a:t>
            </a:r>
            <a:r>
              <a:rPr lang="as-IN" sz="3600" b="1" dirty="0">
                <a:solidFill>
                  <a:schemeClr val="bg1"/>
                </a:solidFill>
                <a:latin typeface="NikoshBAN" panose="02000000000000000000" pitchFamily="2" charset="0"/>
                <a:cs typeface="NikoshBAN" panose="02000000000000000000" pitchFamily="2" charset="0"/>
              </a:rPr>
              <a:t>স</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থ</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প</a:t>
            </a:r>
            <a:r>
              <a:rPr lang="en-US" sz="3600" b="1" dirty="0">
                <a:solidFill>
                  <a:schemeClr val="bg1"/>
                </a:solidFill>
                <a:latin typeface="NikoshBAN" panose="02000000000000000000" pitchFamily="2" charset="0"/>
                <a:cs typeface="NikoshBAN" panose="02000000000000000000" pitchFamily="2" charset="0"/>
              </a:rPr>
              <a:t>ন</a:t>
            </a:r>
            <a:r>
              <a:rPr lang="as-IN" sz="3600" b="1" dirty="0">
                <a:solidFill>
                  <a:schemeClr val="bg1"/>
                </a:solidFill>
                <a:latin typeface="NikoshBAN" panose="02000000000000000000" pitchFamily="2" charset="0"/>
                <a:cs typeface="NikoshBAN" panose="02000000000000000000" pitchFamily="2" charset="0"/>
              </a:rPr>
              <a:t>া</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18777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3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fltVal val="0"/>
                                          </p:val>
                                        </p:tav>
                                        <p:tav tm="100000">
                                          <p:val>
                                            <p:strVal val="#ppt_h"/>
                                          </p:val>
                                        </p:tav>
                                      </p:tavLst>
                                    </p:anim>
                                    <p:anim calcmode="lin" valueType="num">
                                      <p:cBhvr>
                                        <p:cTn id="12" dur="2000" fill="hold"/>
                                        <p:tgtEl>
                                          <p:spTgt spid="7"/>
                                        </p:tgtEl>
                                        <p:attrNameLst>
                                          <p:attrName>style.rotation</p:attrName>
                                        </p:attrNameLst>
                                      </p:cBhvr>
                                      <p:tavLst>
                                        <p:tav tm="0">
                                          <p:val>
                                            <p:fltVal val="90"/>
                                          </p:val>
                                        </p:tav>
                                        <p:tav tm="100000">
                                          <p:val>
                                            <p:fltVal val="0"/>
                                          </p:val>
                                        </p:tav>
                                      </p:tavLst>
                                    </p:anim>
                                    <p:animEffect transition="in" filter="fade">
                                      <p:cBhvr>
                                        <p:cTn id="13" dur="2000"/>
                                        <p:tgtEl>
                                          <p:spTgt spid="7"/>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000" fill="hold"/>
                                        <p:tgtEl>
                                          <p:spTgt spid="10"/>
                                        </p:tgtEl>
                                        <p:attrNameLst>
                                          <p:attrName>ppt_w</p:attrName>
                                        </p:attrNameLst>
                                      </p:cBhvr>
                                      <p:tavLst>
                                        <p:tav tm="0">
                                          <p:val>
                                            <p:fltVal val="0"/>
                                          </p:val>
                                        </p:tav>
                                        <p:tav tm="100000">
                                          <p:val>
                                            <p:strVal val="#ppt_w"/>
                                          </p:val>
                                        </p:tav>
                                      </p:tavLst>
                                    </p:anim>
                                    <p:anim calcmode="lin" valueType="num">
                                      <p:cBhvr>
                                        <p:cTn id="17" dur="2000" fill="hold"/>
                                        <p:tgtEl>
                                          <p:spTgt spid="10"/>
                                        </p:tgtEl>
                                        <p:attrNameLst>
                                          <p:attrName>ppt_h</p:attrName>
                                        </p:attrNameLst>
                                      </p:cBhvr>
                                      <p:tavLst>
                                        <p:tav tm="0">
                                          <p:val>
                                            <p:fltVal val="0"/>
                                          </p:val>
                                        </p:tav>
                                        <p:tav tm="100000">
                                          <p:val>
                                            <p:strVal val="#ppt_h"/>
                                          </p:val>
                                        </p:tav>
                                      </p:tavLst>
                                    </p:anim>
                                    <p:anim calcmode="lin" valueType="num">
                                      <p:cBhvr>
                                        <p:cTn id="18" dur="2000" fill="hold"/>
                                        <p:tgtEl>
                                          <p:spTgt spid="10"/>
                                        </p:tgtEl>
                                        <p:attrNameLst>
                                          <p:attrName>style.rotation</p:attrName>
                                        </p:attrNameLst>
                                      </p:cBhvr>
                                      <p:tavLst>
                                        <p:tav tm="0">
                                          <p:val>
                                            <p:fltVal val="90"/>
                                          </p:val>
                                        </p:tav>
                                        <p:tav tm="100000">
                                          <p:val>
                                            <p:fltVal val="0"/>
                                          </p:val>
                                        </p:tav>
                                      </p:tavLst>
                                    </p:anim>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71F602-D437-4D79-8F8A-F207D0781B23}"/>
              </a:ext>
            </a:extLst>
          </p:cNvPr>
          <p:cNvSpPr/>
          <p:nvPr/>
        </p:nvSpPr>
        <p:spPr>
          <a:xfrm>
            <a:off x="372794" y="4626199"/>
            <a:ext cx="10241280" cy="65414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US" sz="3500" b="1" dirty="0">
                <a:solidFill>
                  <a:schemeClr val="tx1"/>
                </a:solidFill>
                <a:latin typeface="NikoshBAN" panose="02000000000000000000" pitchFamily="2" charset="0"/>
                <a:cs typeface="NikoshBAN" panose="02000000000000000000" pitchFamily="2" charset="0"/>
              </a:rPr>
              <a:t>শ</a:t>
            </a:r>
            <a:r>
              <a:rPr lang="as-IN" sz="3500" b="1" dirty="0">
                <a:solidFill>
                  <a:schemeClr val="tx1"/>
                </a:solidFill>
                <a:latin typeface="NikoshBAN" panose="02000000000000000000" pitchFamily="2" charset="0"/>
                <a:cs typeface="NikoshBAN" panose="02000000000000000000" pitchFamily="2" charset="0"/>
              </a:rPr>
              <a:t>ি</a:t>
            </a:r>
            <a:r>
              <a:rPr lang="en-US" sz="3500" b="1" dirty="0">
                <a:solidFill>
                  <a:schemeClr val="tx1"/>
                </a:solidFill>
                <a:latin typeface="NikoshBAN" panose="02000000000000000000" pitchFamily="2" charset="0"/>
                <a:cs typeface="NikoshBAN" panose="02000000000000000000" pitchFamily="2" charset="0"/>
              </a:rPr>
              <a:t>ং </a:t>
            </a:r>
            <a:r>
              <a:rPr lang="as-IN" sz="3500" b="1" dirty="0">
                <a:solidFill>
                  <a:schemeClr val="tx1"/>
                </a:solidFill>
                <a:latin typeface="NikoshBAN" panose="02000000000000000000" pitchFamily="2" charset="0"/>
                <a:cs typeface="NikoshBAN" panose="02000000000000000000" pitchFamily="2" charset="0"/>
              </a:rPr>
              <a:t>ও</a:t>
            </a:r>
            <a:r>
              <a:rPr lang="en-US" sz="3500" b="1" dirty="0">
                <a:solidFill>
                  <a:schemeClr val="tx1"/>
                </a:solidFill>
                <a:latin typeface="NikoshBAN" panose="02000000000000000000" pitchFamily="2" charset="0"/>
                <a:cs typeface="NikoshBAN" panose="02000000000000000000" pitchFamily="2" charset="0"/>
              </a:rPr>
              <a:t> </a:t>
            </a:r>
            <a:r>
              <a:rPr lang="as-IN" sz="3500" b="1" dirty="0">
                <a:solidFill>
                  <a:schemeClr val="tx1"/>
                </a:solidFill>
                <a:latin typeface="NikoshBAN" panose="02000000000000000000" pitchFamily="2" charset="0"/>
                <a:cs typeface="NikoshBAN" panose="02000000000000000000" pitchFamily="2" charset="0"/>
              </a:rPr>
              <a:t>ম</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গ</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র</a:t>
            </a:r>
            <a:r>
              <a:rPr lang="en-US" sz="3500" b="1" dirty="0">
                <a:solidFill>
                  <a:schemeClr val="tx1"/>
                </a:solidFill>
                <a:latin typeface="NikoshBAN" panose="02000000000000000000" pitchFamily="2" charset="0"/>
                <a:cs typeface="NikoshBAN" panose="02000000000000000000" pitchFamily="2" charset="0"/>
              </a:rPr>
              <a:t> </a:t>
            </a:r>
            <a:r>
              <a:rPr lang="as-IN" sz="3500" b="1" dirty="0">
                <a:solidFill>
                  <a:schemeClr val="tx1"/>
                </a:solidFill>
                <a:latin typeface="NikoshBAN" panose="02000000000000000000" pitchFamily="2" charset="0"/>
                <a:cs typeface="NikoshBAN" panose="02000000000000000000" pitchFamily="2" charset="0"/>
              </a:rPr>
              <a:t>ম</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ছ</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র</a:t>
            </a:r>
            <a:r>
              <a:rPr lang="en-US" sz="3500" b="1" dirty="0">
                <a:solidFill>
                  <a:schemeClr val="tx1"/>
                </a:solidFill>
                <a:latin typeface="NikoshBAN" panose="02000000000000000000" pitchFamily="2" charset="0"/>
                <a:cs typeface="NikoshBAN" panose="02000000000000000000" pitchFamily="2" charset="0"/>
              </a:rPr>
              <a:t> স</a:t>
            </a:r>
            <a:r>
              <a:rPr lang="as-IN" sz="3500" b="1" dirty="0">
                <a:solidFill>
                  <a:schemeClr val="tx1"/>
                </a:solidFill>
                <a:latin typeface="NikoshBAN" panose="02000000000000000000" pitchFamily="2" charset="0"/>
                <a:cs typeface="NikoshBAN" panose="02000000000000000000" pitchFamily="2" charset="0"/>
              </a:rPr>
              <a:t>ম</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প</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র</a:t>
            </a:r>
            <a:r>
              <a:rPr lang="en-US" sz="3500" b="1" dirty="0">
                <a:solidFill>
                  <a:schemeClr val="tx1"/>
                </a:solidFill>
                <a:latin typeface="NikoshBAN" panose="02000000000000000000" pitchFamily="2" charset="0"/>
                <a:cs typeface="NikoshBAN" panose="02000000000000000000" pitchFamily="2" charset="0"/>
              </a:rPr>
              <a:t>ক </a:t>
            </a:r>
            <a:r>
              <a:rPr lang="as-IN" sz="3500" b="1" dirty="0">
                <a:solidFill>
                  <a:schemeClr val="tx1"/>
                </a:solidFill>
                <a:latin typeface="NikoshBAN" panose="02000000000000000000" pitchFamily="2" charset="0"/>
                <a:cs typeface="NikoshBAN" panose="02000000000000000000" pitchFamily="2" charset="0"/>
              </a:rPr>
              <a:t>খ</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দ</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য</a:t>
            </a:r>
            <a:r>
              <a:rPr lang="en-US" sz="3500" b="1" dirty="0">
                <a:solidFill>
                  <a:schemeClr val="tx1"/>
                </a:solidFill>
                <a:latin typeface="NikoshBAN" panose="02000000000000000000" pitchFamily="2" charset="0"/>
                <a:cs typeface="NikoshBAN" panose="02000000000000000000" pitchFamily="2" charset="0"/>
              </a:rPr>
              <a:t> </a:t>
            </a:r>
            <a:r>
              <a:rPr lang="as-IN" sz="3500" b="1" dirty="0">
                <a:solidFill>
                  <a:schemeClr val="tx1"/>
                </a:solidFill>
                <a:latin typeface="NikoshBAN" panose="02000000000000000000" pitchFamily="2" charset="0"/>
                <a:cs typeface="NikoshBAN" panose="02000000000000000000" pitchFamily="2" charset="0"/>
              </a:rPr>
              <a:t>ত</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র</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র</a:t>
            </a:r>
            <a:r>
              <a:rPr lang="en-US" sz="3500" b="1" dirty="0">
                <a:solidFill>
                  <a:schemeClr val="tx1"/>
                </a:solidFill>
                <a:latin typeface="NikoshBAN" panose="02000000000000000000" pitchFamily="2" charset="0"/>
                <a:cs typeface="NikoshBAN" panose="02000000000000000000" pitchFamily="2" charset="0"/>
              </a:rPr>
              <a:t> </a:t>
            </a:r>
            <a:r>
              <a:rPr lang="as-IN" sz="3500" b="1" dirty="0">
                <a:solidFill>
                  <a:schemeClr val="tx1"/>
                </a:solidFill>
                <a:latin typeface="NikoshBAN" panose="02000000000000000000" pitchFamily="2" charset="0"/>
                <a:cs typeface="NikoshBAN" panose="02000000000000000000" pitchFamily="2" charset="0"/>
              </a:rPr>
              <a:t>উ</a:t>
            </a:r>
            <a:r>
              <a:rPr lang="en-US" sz="3500" b="1" dirty="0">
                <a:solidFill>
                  <a:schemeClr val="tx1"/>
                </a:solidFill>
                <a:latin typeface="NikoshBAN" panose="02000000000000000000" pitchFamily="2" charset="0"/>
                <a:cs typeface="NikoshBAN" panose="02000000000000000000" pitchFamily="2" charset="0"/>
              </a:rPr>
              <a:t>প</a:t>
            </a:r>
            <a:r>
              <a:rPr lang="as-IN" sz="3500" b="1" dirty="0">
                <a:solidFill>
                  <a:schemeClr val="tx1"/>
                </a:solidFill>
                <a:latin typeface="NikoshBAN" panose="02000000000000000000" pitchFamily="2" charset="0"/>
                <a:cs typeface="NikoshBAN" panose="02000000000000000000" pitchFamily="2" charset="0"/>
              </a:rPr>
              <a:t>া</a:t>
            </a:r>
            <a:r>
              <a:rPr lang="en-US" sz="3500" b="1" dirty="0">
                <a:solidFill>
                  <a:schemeClr val="tx1"/>
                </a:solidFill>
                <a:latin typeface="NikoshBAN" panose="02000000000000000000" pitchFamily="2" charset="0"/>
                <a:cs typeface="NikoshBAN" panose="02000000000000000000" pitchFamily="2" charset="0"/>
              </a:rPr>
              <a:t>দ</a:t>
            </a:r>
            <a:r>
              <a:rPr lang="as-IN" sz="3500" b="1" dirty="0">
                <a:solidFill>
                  <a:schemeClr val="tx1"/>
                </a:solidFill>
                <a:latin typeface="NikoshBAN" panose="02000000000000000000" pitchFamily="2" charset="0"/>
                <a:cs typeface="NikoshBAN" panose="02000000000000000000" pitchFamily="2" charset="0"/>
              </a:rPr>
              <a:t>া</a:t>
            </a:r>
            <a:r>
              <a:rPr lang="en-US" sz="3500" b="1" dirty="0">
                <a:solidFill>
                  <a:schemeClr val="tx1"/>
                </a:solidFill>
                <a:latin typeface="NikoshBAN" panose="02000000000000000000" pitchFamily="2" charset="0"/>
                <a:cs typeface="NikoshBAN" panose="02000000000000000000" pitchFamily="2" charset="0"/>
              </a:rPr>
              <a:t>ন </a:t>
            </a:r>
            <a:r>
              <a:rPr lang="as-IN" sz="3500" b="1" dirty="0">
                <a:solidFill>
                  <a:schemeClr val="tx1"/>
                </a:solidFill>
                <a:latin typeface="NikoshBAN" panose="02000000000000000000" pitchFamily="2" charset="0"/>
                <a:cs typeface="NikoshBAN" panose="02000000000000000000" pitchFamily="2" charset="0"/>
              </a:rPr>
              <a:t>ও</a:t>
            </a:r>
            <a:r>
              <a:rPr lang="en-US" sz="3500" b="1" dirty="0">
                <a:solidFill>
                  <a:schemeClr val="tx1"/>
                </a:solidFill>
                <a:latin typeface="NikoshBAN" panose="02000000000000000000" pitchFamily="2" charset="0"/>
                <a:cs typeface="NikoshBAN" panose="02000000000000000000" pitchFamily="2" charset="0"/>
              </a:rPr>
              <a:t> </a:t>
            </a:r>
            <a:r>
              <a:rPr lang="as-IN" sz="3500" b="1" dirty="0">
                <a:solidFill>
                  <a:schemeClr val="tx1"/>
                </a:solidFill>
                <a:latin typeface="NikoshBAN" panose="02000000000000000000" pitchFamily="2" charset="0"/>
                <a:cs typeface="NikoshBAN" panose="02000000000000000000" pitchFamily="2" charset="0"/>
              </a:rPr>
              <a:t>ম</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শ</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র</a:t>
            </a:r>
            <a:r>
              <a:rPr lang="en-US" sz="3500" b="1" dirty="0">
                <a:solidFill>
                  <a:schemeClr val="tx1"/>
                </a:solidFill>
                <a:latin typeface="NikoshBAN" panose="02000000000000000000" pitchFamily="2" charset="0"/>
                <a:cs typeface="NikoshBAN" panose="02000000000000000000" pitchFamily="2" charset="0"/>
              </a:rPr>
              <a:t>ণ </a:t>
            </a:r>
            <a:r>
              <a:rPr lang="as-IN" sz="3500" b="1" dirty="0">
                <a:solidFill>
                  <a:schemeClr val="tx1"/>
                </a:solidFill>
                <a:latin typeface="NikoshBAN" panose="02000000000000000000" pitchFamily="2" charset="0"/>
                <a:cs typeface="NikoshBAN" panose="02000000000000000000" pitchFamily="2" charset="0"/>
              </a:rPr>
              <a:t>হ</a:t>
            </a:r>
            <a:r>
              <a:rPr lang="en-US" sz="3500" b="1" dirty="0">
                <a:solidFill>
                  <a:schemeClr val="tx1"/>
                </a:solidFill>
                <a:latin typeface="NikoshBAN" panose="02000000000000000000" pitchFamily="2" charset="0"/>
                <a:cs typeface="NikoshBAN" panose="02000000000000000000" pitchFamily="2" charset="0"/>
              </a:rPr>
              <a:t>া</a:t>
            </a:r>
            <a:r>
              <a:rPr lang="as-IN" sz="3500" b="1" dirty="0">
                <a:solidFill>
                  <a:schemeClr val="tx1"/>
                </a:solidFill>
                <a:latin typeface="NikoshBAN" panose="02000000000000000000" pitchFamily="2" charset="0"/>
                <a:cs typeface="NikoshBAN" panose="02000000000000000000" pitchFamily="2" charset="0"/>
              </a:rPr>
              <a:t>র</a:t>
            </a:r>
            <a:r>
              <a:rPr lang="en-US" sz="3500" b="1" dirty="0">
                <a:solidFill>
                  <a:schemeClr val="tx1"/>
                </a:solidFill>
                <a:latin typeface="NikoshBAN" panose="02000000000000000000" pitchFamily="2" charset="0"/>
                <a:cs typeface="NikoshBAN" panose="02000000000000000000" pitchFamily="2" charset="0"/>
              </a:rPr>
              <a:t> </a:t>
            </a:r>
            <a:r>
              <a:rPr lang="en-US" sz="3500" b="1" dirty="0" err="1">
                <a:solidFill>
                  <a:schemeClr val="tx1"/>
                </a:solidFill>
                <a:latin typeface="NikoshBAN" panose="02000000000000000000" pitchFamily="2" charset="0"/>
                <a:cs typeface="NikoshBAN" panose="02000000000000000000" pitchFamily="2" charset="0"/>
              </a:rPr>
              <a:t>লিখ</a:t>
            </a:r>
            <a:r>
              <a:rPr lang="en-US" sz="3500" b="1" dirty="0">
                <a:solidFill>
                  <a:schemeClr val="tx1"/>
                </a:solidFill>
                <a:latin typeface="NikoshBAN" panose="02000000000000000000" pitchFamily="2" charset="0"/>
                <a:cs typeface="NikoshBAN" panose="02000000000000000000" pitchFamily="2" charset="0"/>
              </a:rPr>
              <a:t>।</a:t>
            </a:r>
          </a:p>
        </p:txBody>
      </p:sp>
      <p:grpSp>
        <p:nvGrpSpPr>
          <p:cNvPr id="3" name="Group 2">
            <a:extLst>
              <a:ext uri="{FF2B5EF4-FFF2-40B4-BE49-F238E27FC236}">
                <a16:creationId xmlns:a16="http://schemas.microsoft.com/office/drawing/2014/main" id="{93C38CE6-3F03-4819-A7A3-F5C23439A9D0}"/>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4" name="Frame 3">
              <a:extLst>
                <a:ext uri="{FF2B5EF4-FFF2-40B4-BE49-F238E27FC236}">
                  <a16:creationId xmlns:a16="http://schemas.microsoft.com/office/drawing/2014/main" id="{B1C4177A-5222-404D-BFC3-9EEB4AEF350A}"/>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50197BD6-DF69-431A-881F-C45D037770DB}"/>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4A76298C-6ADB-4175-B20A-EFBDA6315983}"/>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TextBox 6">
            <a:extLst>
              <a:ext uri="{FF2B5EF4-FFF2-40B4-BE49-F238E27FC236}">
                <a16:creationId xmlns:a16="http://schemas.microsoft.com/office/drawing/2014/main" id="{621F77AE-437B-461B-9005-9E70A8B8DE2F}"/>
              </a:ext>
            </a:extLst>
          </p:cNvPr>
          <p:cNvSpPr txBox="1"/>
          <p:nvPr/>
        </p:nvSpPr>
        <p:spPr>
          <a:xfrm>
            <a:off x="4137859" y="562253"/>
            <a:ext cx="2116512"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জোড়ায় কাজ</a:t>
            </a:r>
            <a:endParaRPr lang="en-US"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91434D82-8E4A-4FE4-B0A9-EC7F0C84B4D3}"/>
              </a:ext>
            </a:extLst>
          </p:cNvPr>
          <p:cNvPicPr>
            <a:picLocks noChangeAspect="1"/>
          </p:cNvPicPr>
          <p:nvPr/>
        </p:nvPicPr>
        <p:blipFill>
          <a:blip r:embed="rId2" cstate="email">
            <a:clrChange>
              <a:clrFrom>
                <a:srgbClr val="FFF7EC"/>
              </a:clrFrom>
              <a:clrTo>
                <a:srgbClr val="FFF7EC">
                  <a:alpha val="0"/>
                </a:srgbClr>
              </a:clrTo>
            </a:clrChange>
            <a:extLst>
              <a:ext uri="{28A0092B-C50C-407E-A947-70E740481C1C}">
                <a14:useLocalDpi xmlns:a14="http://schemas.microsoft.com/office/drawing/2010/main"/>
              </a:ext>
            </a:extLst>
          </a:blip>
          <a:stretch>
            <a:fillRect/>
          </a:stretch>
        </p:blipFill>
        <p:spPr>
          <a:xfrm>
            <a:off x="3579985" y="1347469"/>
            <a:ext cx="3232259" cy="2777257"/>
          </a:xfrm>
          <a:prstGeom prst="rect">
            <a:avLst/>
          </a:prstGeom>
          <a:ln w="28575">
            <a:solidFill>
              <a:srgbClr val="FF0000"/>
            </a:solidFill>
          </a:ln>
        </p:spPr>
      </p:pic>
    </p:spTree>
    <p:extLst>
      <p:ext uri="{BB962C8B-B14F-4D97-AF65-F5344CB8AC3E}">
        <p14:creationId xmlns:p14="http://schemas.microsoft.com/office/powerpoint/2010/main" val="4094734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3000" fill="hold"/>
                                        <p:tgtEl>
                                          <p:spTgt spid="8"/>
                                        </p:tgtEl>
                                        <p:attrNameLst>
                                          <p:attrName>ppt_w</p:attrName>
                                        </p:attrNameLst>
                                      </p:cBhvr>
                                      <p:tavLst>
                                        <p:tav tm="0">
                                          <p:val>
                                            <p:fltVal val="0"/>
                                          </p:val>
                                        </p:tav>
                                        <p:tav tm="100000">
                                          <p:val>
                                            <p:strVal val="#ppt_w"/>
                                          </p:val>
                                        </p:tav>
                                      </p:tavLst>
                                    </p:anim>
                                    <p:anim calcmode="lin" valueType="num">
                                      <p:cBhvr>
                                        <p:cTn id="13" dur="3000" fill="hold"/>
                                        <p:tgtEl>
                                          <p:spTgt spid="8"/>
                                        </p:tgtEl>
                                        <p:attrNameLst>
                                          <p:attrName>ppt_h</p:attrName>
                                        </p:attrNameLst>
                                      </p:cBhvr>
                                      <p:tavLst>
                                        <p:tav tm="0">
                                          <p:val>
                                            <p:fltVal val="0"/>
                                          </p:val>
                                        </p:tav>
                                        <p:tav tm="100000">
                                          <p:val>
                                            <p:strVal val="#ppt_h"/>
                                          </p:val>
                                        </p:tav>
                                      </p:tavLst>
                                    </p:anim>
                                    <p:animEffect transition="in" filter="fade">
                                      <p:cBhvr>
                                        <p:cTn id="14" dur="3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 calcmode="lin" valueType="num">
                                      <p:cBhvr>
                                        <p:cTn id="21" dur="2000" fill="hold"/>
                                        <p:tgtEl>
                                          <p:spTgt spid="2"/>
                                        </p:tgtEl>
                                        <p:attrNameLst>
                                          <p:attrName>style.rotation</p:attrName>
                                        </p:attrNameLst>
                                      </p:cBhvr>
                                      <p:tavLst>
                                        <p:tav tm="0">
                                          <p:val>
                                            <p:fltVal val="90"/>
                                          </p:val>
                                        </p:tav>
                                        <p:tav tm="100000">
                                          <p:val>
                                            <p:fltVal val="0"/>
                                          </p:val>
                                        </p:tav>
                                      </p:tavLst>
                                    </p:anim>
                                    <p:animEffect transition="in" filter="fad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DC8334E-DB9E-4EAC-8F6E-641F2587D853}"/>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3A4A7CE5-9F47-4A85-A42C-2831A1A60E5E}"/>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C70BC9E6-FA07-4AB1-BC06-25D2977C9BAB}"/>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10D7061D-07B3-42C1-A0BE-3B423B826F59}"/>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14">
            <a:extLst>
              <a:ext uri="{FF2B5EF4-FFF2-40B4-BE49-F238E27FC236}">
                <a16:creationId xmlns:a16="http://schemas.microsoft.com/office/drawing/2014/main" id="{04092EA4-2245-484B-A4FB-063C8B0309C4}"/>
              </a:ext>
            </a:extLst>
          </p:cNvPr>
          <p:cNvPicPr>
            <a:picLocks noChangeAspect="1"/>
          </p:cNvPicPr>
          <p:nvPr/>
        </p:nvPicPr>
        <p:blipFill rotWithShape="1">
          <a:blip r:embed="rId2">
            <a:extLst>
              <a:ext uri="{28A0092B-C50C-407E-A947-70E740481C1C}">
                <a14:useLocalDpi xmlns:a14="http://schemas.microsoft.com/office/drawing/2010/main" val="0"/>
              </a:ext>
            </a:extLst>
          </a:blip>
          <a:srcRect b="10098"/>
          <a:stretch/>
        </p:blipFill>
        <p:spPr>
          <a:xfrm>
            <a:off x="546340" y="2353082"/>
            <a:ext cx="3060149" cy="20588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4E9029EB-14A6-49F1-9BFC-428CF77D3E19}"/>
              </a:ext>
            </a:extLst>
          </p:cNvPr>
          <p:cNvPicPr>
            <a:picLocks noChangeAspect="1"/>
          </p:cNvPicPr>
          <p:nvPr/>
        </p:nvPicPr>
        <p:blipFill rotWithShape="1">
          <a:blip r:embed="rId3">
            <a:extLst>
              <a:ext uri="{28A0092B-C50C-407E-A947-70E740481C1C}">
                <a14:useLocalDpi xmlns:a14="http://schemas.microsoft.com/office/drawing/2010/main" val="0"/>
              </a:ext>
            </a:extLst>
          </a:blip>
          <a:srcRect l="54026" b="38159"/>
          <a:stretch/>
        </p:blipFill>
        <p:spPr>
          <a:xfrm>
            <a:off x="4011859" y="2353082"/>
            <a:ext cx="3060148" cy="20588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892C3976-71E1-4D3A-AEB8-9A2F550D8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332" y="2353082"/>
            <a:ext cx="3019128" cy="204197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18" name="Rectangle 17">
            <a:extLst>
              <a:ext uri="{FF2B5EF4-FFF2-40B4-BE49-F238E27FC236}">
                <a16:creationId xmlns:a16="http://schemas.microsoft.com/office/drawing/2014/main" id="{F2A6AB3E-1DA0-4307-A31C-BDC1A76FCF84}"/>
              </a:ext>
            </a:extLst>
          </p:cNvPr>
          <p:cNvSpPr/>
          <p:nvPr/>
        </p:nvSpPr>
        <p:spPr>
          <a:xfrm>
            <a:off x="880822" y="4753094"/>
            <a:ext cx="1811714" cy="46166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as-IN" sz="2400" b="1" dirty="0">
                <a:latin typeface="NikoshBAN" panose="02000000000000000000" pitchFamily="2" charset="0"/>
                <a:cs typeface="NikoshBAN" panose="02000000000000000000" pitchFamily="2" charset="0"/>
              </a:rPr>
              <a:t>মাছের ক্ষত রোগ </a:t>
            </a:r>
            <a:endParaRPr lang="en-US" sz="2400" dirty="0">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id="{DDC2DD83-156E-49CB-8FAA-0100B1C6D144}"/>
              </a:ext>
            </a:extLst>
          </p:cNvPr>
          <p:cNvSpPr/>
          <p:nvPr/>
        </p:nvSpPr>
        <p:spPr>
          <a:xfrm>
            <a:off x="4011859" y="4753094"/>
            <a:ext cx="2923513" cy="46166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s-IN" sz="2400" b="1" dirty="0">
                <a:latin typeface="NikoshBAN" panose="02000000000000000000" pitchFamily="2" charset="0"/>
                <a:cs typeface="NikoshBAN" panose="02000000000000000000" pitchFamily="2" charset="0"/>
              </a:rPr>
              <a:t>পাখনা অথবা লেজ পঁচা রোগ</a:t>
            </a:r>
            <a:endParaRPr lang="en-US" sz="2400" dirty="0">
              <a:latin typeface="NikoshBAN" panose="02000000000000000000" pitchFamily="2" charset="0"/>
              <a:cs typeface="NikoshBAN" panose="02000000000000000000" pitchFamily="2" charset="0"/>
            </a:endParaRPr>
          </a:p>
        </p:txBody>
      </p:sp>
      <p:sp>
        <p:nvSpPr>
          <p:cNvPr id="20" name="Rectangle 19">
            <a:extLst>
              <a:ext uri="{FF2B5EF4-FFF2-40B4-BE49-F238E27FC236}">
                <a16:creationId xmlns:a16="http://schemas.microsoft.com/office/drawing/2014/main" id="{FCA659B0-E167-48BF-97B6-EB4AA16D492B}"/>
              </a:ext>
            </a:extLst>
          </p:cNvPr>
          <p:cNvSpPr/>
          <p:nvPr/>
        </p:nvSpPr>
        <p:spPr>
          <a:xfrm>
            <a:off x="8254695" y="4753094"/>
            <a:ext cx="1628972" cy="46166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as-IN" sz="2400" b="1" dirty="0">
                <a:latin typeface="NikoshBAN" panose="02000000000000000000" pitchFamily="2" charset="0"/>
                <a:cs typeface="NikoshBAN" panose="02000000000000000000" pitchFamily="2" charset="0"/>
              </a:rPr>
              <a:t>পেটফোলা</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রোগ</a:t>
            </a:r>
            <a:endParaRPr lang="en-US" sz="2400" dirty="0">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62B512E1-E3AE-42B2-B469-EC70B5D09C63}"/>
              </a:ext>
            </a:extLst>
          </p:cNvPr>
          <p:cNvSpPr/>
          <p:nvPr/>
        </p:nvSpPr>
        <p:spPr>
          <a:xfrm>
            <a:off x="4136550" y="492797"/>
            <a:ext cx="2255746" cy="707886"/>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as-IN" sz="4000" b="1" dirty="0">
                <a:latin typeface="NikoshBAN" panose="02000000000000000000" pitchFamily="2" charset="0"/>
                <a:cs typeface="NikoshBAN" panose="02000000000000000000" pitchFamily="2" charset="0"/>
              </a:rPr>
              <a:t>মাছের  রোগ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04851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2000" fill="hold"/>
                                        <p:tgtEl>
                                          <p:spTgt spid="15"/>
                                        </p:tgtEl>
                                        <p:attrNameLst>
                                          <p:attrName>ppt_w</p:attrName>
                                        </p:attrNameLst>
                                      </p:cBhvr>
                                      <p:tavLst>
                                        <p:tav tm="0">
                                          <p:val>
                                            <p:fltVal val="0"/>
                                          </p:val>
                                        </p:tav>
                                        <p:tav tm="100000">
                                          <p:val>
                                            <p:strVal val="#ppt_w"/>
                                          </p:val>
                                        </p:tav>
                                      </p:tavLst>
                                    </p:anim>
                                    <p:anim calcmode="lin" valueType="num">
                                      <p:cBhvr>
                                        <p:cTn id="14" dur="2000" fill="hold"/>
                                        <p:tgtEl>
                                          <p:spTgt spid="15"/>
                                        </p:tgtEl>
                                        <p:attrNameLst>
                                          <p:attrName>ppt_h</p:attrName>
                                        </p:attrNameLst>
                                      </p:cBhvr>
                                      <p:tavLst>
                                        <p:tav tm="0">
                                          <p:val>
                                            <p:fltVal val="0"/>
                                          </p:val>
                                        </p:tav>
                                        <p:tav tm="100000">
                                          <p:val>
                                            <p:strVal val="#ppt_h"/>
                                          </p:val>
                                        </p:tav>
                                      </p:tavLst>
                                    </p:anim>
                                    <p:animEffect transition="in" filter="fade">
                                      <p:cBhvr>
                                        <p:cTn id="15" dur="2000"/>
                                        <p:tgtEl>
                                          <p:spTgt spid="15"/>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000" fill="hold"/>
                                        <p:tgtEl>
                                          <p:spTgt spid="18"/>
                                        </p:tgtEl>
                                        <p:attrNameLst>
                                          <p:attrName>ppt_w</p:attrName>
                                        </p:attrNameLst>
                                      </p:cBhvr>
                                      <p:tavLst>
                                        <p:tav tm="0">
                                          <p:val>
                                            <p:fltVal val="0"/>
                                          </p:val>
                                        </p:tav>
                                        <p:tav tm="100000">
                                          <p:val>
                                            <p:strVal val="#ppt_w"/>
                                          </p:val>
                                        </p:tav>
                                      </p:tavLst>
                                    </p:anim>
                                    <p:anim calcmode="lin" valueType="num">
                                      <p:cBhvr>
                                        <p:cTn id="20" dur="2000" fill="hold"/>
                                        <p:tgtEl>
                                          <p:spTgt spid="18"/>
                                        </p:tgtEl>
                                        <p:attrNameLst>
                                          <p:attrName>ppt_h</p:attrName>
                                        </p:attrNameLst>
                                      </p:cBhvr>
                                      <p:tavLst>
                                        <p:tav tm="0">
                                          <p:val>
                                            <p:fltVal val="0"/>
                                          </p:val>
                                        </p:tav>
                                        <p:tav tm="100000">
                                          <p:val>
                                            <p:strVal val="#ppt_h"/>
                                          </p:val>
                                        </p:tav>
                                      </p:tavLst>
                                    </p:anim>
                                    <p:animEffect transition="in" filter="fade">
                                      <p:cBhvr>
                                        <p:cTn id="21" dur="2000"/>
                                        <p:tgtEl>
                                          <p:spTgt spid="18"/>
                                        </p:tgtEl>
                                      </p:cBhvr>
                                    </p:animEffect>
                                  </p:childTnLst>
                                </p:cTn>
                              </p:par>
                            </p:childTnLst>
                          </p:cTn>
                        </p:par>
                        <p:par>
                          <p:cTn id="22" fill="hold">
                            <p:stCondLst>
                              <p:cond delay="60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2000" fill="hold"/>
                                        <p:tgtEl>
                                          <p:spTgt spid="16"/>
                                        </p:tgtEl>
                                        <p:attrNameLst>
                                          <p:attrName>ppt_w</p:attrName>
                                        </p:attrNameLst>
                                      </p:cBhvr>
                                      <p:tavLst>
                                        <p:tav tm="0">
                                          <p:val>
                                            <p:fltVal val="0"/>
                                          </p:val>
                                        </p:tav>
                                        <p:tav tm="100000">
                                          <p:val>
                                            <p:strVal val="#ppt_w"/>
                                          </p:val>
                                        </p:tav>
                                      </p:tavLst>
                                    </p:anim>
                                    <p:anim calcmode="lin" valueType="num">
                                      <p:cBhvr>
                                        <p:cTn id="26" dur="2000" fill="hold"/>
                                        <p:tgtEl>
                                          <p:spTgt spid="16"/>
                                        </p:tgtEl>
                                        <p:attrNameLst>
                                          <p:attrName>ppt_h</p:attrName>
                                        </p:attrNameLst>
                                      </p:cBhvr>
                                      <p:tavLst>
                                        <p:tav tm="0">
                                          <p:val>
                                            <p:fltVal val="0"/>
                                          </p:val>
                                        </p:tav>
                                        <p:tav tm="100000">
                                          <p:val>
                                            <p:strVal val="#ppt_h"/>
                                          </p:val>
                                        </p:tav>
                                      </p:tavLst>
                                    </p:anim>
                                    <p:animEffect transition="in" filter="fade">
                                      <p:cBhvr>
                                        <p:cTn id="27" dur="2000"/>
                                        <p:tgtEl>
                                          <p:spTgt spid="16"/>
                                        </p:tgtEl>
                                      </p:cBhvr>
                                    </p:animEffect>
                                  </p:childTnLst>
                                </p:cTn>
                              </p:par>
                            </p:childTnLst>
                          </p:cTn>
                        </p:par>
                        <p:par>
                          <p:cTn id="28" fill="hold">
                            <p:stCondLst>
                              <p:cond delay="8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000" fill="hold"/>
                                        <p:tgtEl>
                                          <p:spTgt spid="19"/>
                                        </p:tgtEl>
                                        <p:attrNameLst>
                                          <p:attrName>ppt_w</p:attrName>
                                        </p:attrNameLst>
                                      </p:cBhvr>
                                      <p:tavLst>
                                        <p:tav tm="0">
                                          <p:val>
                                            <p:fltVal val="0"/>
                                          </p:val>
                                        </p:tav>
                                        <p:tav tm="100000">
                                          <p:val>
                                            <p:strVal val="#ppt_w"/>
                                          </p:val>
                                        </p:tav>
                                      </p:tavLst>
                                    </p:anim>
                                    <p:anim calcmode="lin" valueType="num">
                                      <p:cBhvr>
                                        <p:cTn id="32" dur="2000" fill="hold"/>
                                        <p:tgtEl>
                                          <p:spTgt spid="19"/>
                                        </p:tgtEl>
                                        <p:attrNameLst>
                                          <p:attrName>ppt_h</p:attrName>
                                        </p:attrNameLst>
                                      </p:cBhvr>
                                      <p:tavLst>
                                        <p:tav tm="0">
                                          <p:val>
                                            <p:fltVal val="0"/>
                                          </p:val>
                                        </p:tav>
                                        <p:tav tm="100000">
                                          <p:val>
                                            <p:strVal val="#ppt_h"/>
                                          </p:val>
                                        </p:tav>
                                      </p:tavLst>
                                    </p:anim>
                                    <p:animEffect transition="in" filter="fade">
                                      <p:cBhvr>
                                        <p:cTn id="33" dur="2000"/>
                                        <p:tgtEl>
                                          <p:spTgt spid="19"/>
                                        </p:tgtEl>
                                      </p:cBhvr>
                                    </p:animEffect>
                                  </p:childTnLst>
                                </p:cTn>
                              </p:par>
                            </p:childTnLst>
                          </p:cTn>
                        </p:par>
                        <p:par>
                          <p:cTn id="34" fill="hold">
                            <p:stCondLst>
                              <p:cond delay="100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2000" fill="hold"/>
                                        <p:tgtEl>
                                          <p:spTgt spid="17"/>
                                        </p:tgtEl>
                                        <p:attrNameLst>
                                          <p:attrName>ppt_w</p:attrName>
                                        </p:attrNameLst>
                                      </p:cBhvr>
                                      <p:tavLst>
                                        <p:tav tm="0">
                                          <p:val>
                                            <p:fltVal val="0"/>
                                          </p:val>
                                        </p:tav>
                                        <p:tav tm="100000">
                                          <p:val>
                                            <p:strVal val="#ppt_w"/>
                                          </p:val>
                                        </p:tav>
                                      </p:tavLst>
                                    </p:anim>
                                    <p:anim calcmode="lin" valueType="num">
                                      <p:cBhvr>
                                        <p:cTn id="38" dur="2000" fill="hold"/>
                                        <p:tgtEl>
                                          <p:spTgt spid="17"/>
                                        </p:tgtEl>
                                        <p:attrNameLst>
                                          <p:attrName>ppt_h</p:attrName>
                                        </p:attrNameLst>
                                      </p:cBhvr>
                                      <p:tavLst>
                                        <p:tav tm="0">
                                          <p:val>
                                            <p:fltVal val="0"/>
                                          </p:val>
                                        </p:tav>
                                        <p:tav tm="100000">
                                          <p:val>
                                            <p:strVal val="#ppt_h"/>
                                          </p:val>
                                        </p:tav>
                                      </p:tavLst>
                                    </p:anim>
                                    <p:animEffect transition="in" filter="fade">
                                      <p:cBhvr>
                                        <p:cTn id="39" dur="2000"/>
                                        <p:tgtEl>
                                          <p:spTgt spid="17"/>
                                        </p:tgtEl>
                                      </p:cBhvr>
                                    </p:animEffect>
                                  </p:childTnLst>
                                </p:cTn>
                              </p:par>
                            </p:childTnLst>
                          </p:cTn>
                        </p:par>
                        <p:par>
                          <p:cTn id="40" fill="hold">
                            <p:stCondLst>
                              <p:cond delay="12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2000" fill="hold"/>
                                        <p:tgtEl>
                                          <p:spTgt spid="20"/>
                                        </p:tgtEl>
                                        <p:attrNameLst>
                                          <p:attrName>ppt_w</p:attrName>
                                        </p:attrNameLst>
                                      </p:cBhvr>
                                      <p:tavLst>
                                        <p:tav tm="0">
                                          <p:val>
                                            <p:fltVal val="0"/>
                                          </p:val>
                                        </p:tav>
                                        <p:tav tm="100000">
                                          <p:val>
                                            <p:strVal val="#ppt_w"/>
                                          </p:val>
                                        </p:tav>
                                      </p:tavLst>
                                    </p:anim>
                                    <p:anim calcmode="lin" valueType="num">
                                      <p:cBhvr>
                                        <p:cTn id="44" dur="2000" fill="hold"/>
                                        <p:tgtEl>
                                          <p:spTgt spid="20"/>
                                        </p:tgtEl>
                                        <p:attrNameLst>
                                          <p:attrName>ppt_h</p:attrName>
                                        </p:attrNameLst>
                                      </p:cBhvr>
                                      <p:tavLst>
                                        <p:tav tm="0">
                                          <p:val>
                                            <p:fltVal val="0"/>
                                          </p:val>
                                        </p:tav>
                                        <p:tav tm="100000">
                                          <p:val>
                                            <p:strVal val="#ppt_h"/>
                                          </p:val>
                                        </p:tav>
                                      </p:tavLst>
                                    </p:anim>
                                    <p:animEffect transition="in" filter="fade">
                                      <p:cBhvr>
                                        <p:cTn id="4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98D977-B1BB-4084-977F-0E3D9E952000}"/>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3A3DBA13-1670-4C41-8BAB-CB5316DE71CB}"/>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E00DFAD-6A17-48CD-9559-AD13BA1283FB}"/>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2EE386E1-35CC-4958-A951-7C1A32DF063A}"/>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a:extLst>
              <a:ext uri="{FF2B5EF4-FFF2-40B4-BE49-F238E27FC236}">
                <a16:creationId xmlns:a16="http://schemas.microsoft.com/office/drawing/2014/main" id="{9905279B-1488-47A6-BDD9-CB89197D1EF6}"/>
              </a:ext>
            </a:extLst>
          </p:cNvPr>
          <p:cNvPicPr>
            <a:picLocks noChangeAspect="1"/>
          </p:cNvPicPr>
          <p:nvPr/>
        </p:nvPicPr>
        <p:blipFill rotWithShape="1">
          <a:blip r:embed="rId2">
            <a:extLst>
              <a:ext uri="{28A0092B-C50C-407E-A947-70E740481C1C}">
                <a14:useLocalDpi xmlns:a14="http://schemas.microsoft.com/office/drawing/2010/main" val="0"/>
              </a:ext>
            </a:extLst>
          </a:blip>
          <a:srcRect b="10098"/>
          <a:stretch/>
        </p:blipFill>
        <p:spPr>
          <a:xfrm>
            <a:off x="3956325" y="1125675"/>
            <a:ext cx="3060149" cy="20588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E7EC5FED-C3D5-4F04-998A-CA7C70BE05FD}"/>
              </a:ext>
            </a:extLst>
          </p:cNvPr>
          <p:cNvSpPr/>
          <p:nvPr/>
        </p:nvSpPr>
        <p:spPr>
          <a:xfrm>
            <a:off x="3602981" y="297390"/>
            <a:ext cx="3780904" cy="646331"/>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as-IN" sz="3600" b="1" dirty="0">
                <a:latin typeface="NikoshBAN" panose="02000000000000000000" pitchFamily="2" charset="0"/>
                <a:cs typeface="NikoshBAN" panose="02000000000000000000" pitchFamily="2" charset="0"/>
              </a:rPr>
              <a:t>মাছের ক্ষত রোগ </a:t>
            </a:r>
            <a:endParaRPr lang="en-US" sz="3600" dirty="0">
              <a:latin typeface="NikoshBAN" panose="02000000000000000000" pitchFamily="2" charset="0"/>
              <a:cs typeface="NikoshBAN" panose="02000000000000000000" pitchFamily="2" charset="0"/>
            </a:endParaRPr>
          </a:p>
        </p:txBody>
      </p:sp>
      <p:graphicFrame>
        <p:nvGraphicFramePr>
          <p:cNvPr id="8" name="Table 8">
            <a:extLst>
              <a:ext uri="{FF2B5EF4-FFF2-40B4-BE49-F238E27FC236}">
                <a16:creationId xmlns:a16="http://schemas.microsoft.com/office/drawing/2014/main" id="{03BA1582-B27A-4350-BE4A-021B792ABFB8}"/>
              </a:ext>
            </a:extLst>
          </p:cNvPr>
          <p:cNvGraphicFramePr>
            <a:graphicFrameLocks noGrp="1"/>
          </p:cNvGraphicFramePr>
          <p:nvPr>
            <p:extLst>
              <p:ext uri="{D42A27DB-BD31-4B8C-83A1-F6EECF244321}">
                <p14:modId xmlns:p14="http://schemas.microsoft.com/office/powerpoint/2010/main" val="1177837696"/>
              </p:ext>
            </p:extLst>
          </p:nvPr>
        </p:nvGraphicFramePr>
        <p:xfrm>
          <a:off x="471267" y="3311134"/>
          <a:ext cx="10044333" cy="3569677"/>
        </p:xfrm>
        <a:graphic>
          <a:graphicData uri="http://schemas.openxmlformats.org/drawingml/2006/table">
            <a:tbl>
              <a:tblPr firstRow="1" bandRow="1">
                <a:tableStyleId>{00A15C55-8517-42AA-B614-E9B94910E393}</a:tableStyleId>
              </a:tblPr>
              <a:tblGrid>
                <a:gridCol w="3749041">
                  <a:extLst>
                    <a:ext uri="{9D8B030D-6E8A-4147-A177-3AD203B41FA5}">
                      <a16:colId xmlns:a16="http://schemas.microsoft.com/office/drawing/2014/main" val="1905762945"/>
                    </a:ext>
                  </a:extLst>
                </a:gridCol>
                <a:gridCol w="3235569">
                  <a:extLst>
                    <a:ext uri="{9D8B030D-6E8A-4147-A177-3AD203B41FA5}">
                      <a16:colId xmlns:a16="http://schemas.microsoft.com/office/drawing/2014/main" val="457630544"/>
                    </a:ext>
                  </a:extLst>
                </a:gridCol>
                <a:gridCol w="3059723">
                  <a:extLst>
                    <a:ext uri="{9D8B030D-6E8A-4147-A177-3AD203B41FA5}">
                      <a16:colId xmlns:a16="http://schemas.microsoft.com/office/drawing/2014/main" val="4240727567"/>
                    </a:ext>
                  </a:extLst>
                </a:gridCol>
              </a:tblGrid>
              <a:tr h="0">
                <a:tc>
                  <a:txBody>
                    <a:bodyPr/>
                    <a:lstStyle/>
                    <a:p>
                      <a:pPr algn="ctr"/>
                      <a:r>
                        <a:rPr lang="as-IN" sz="2400" dirty="0">
                          <a:solidFill>
                            <a:schemeClr val="tx1"/>
                          </a:solidFill>
                          <a:effectLst/>
                          <a:latin typeface="NikoshBAN" panose="02000000000000000000" pitchFamily="2" charset="0"/>
                          <a:cs typeface="NikoshBAN" panose="02000000000000000000" pitchFamily="2" charset="0"/>
                        </a:rPr>
                        <a:t>রোগের লক্ষন ও কারণ</a:t>
                      </a:r>
                      <a:endParaRPr lang="en-US" sz="2400" b="1" dirty="0">
                        <a:solidFill>
                          <a:schemeClr val="tx1"/>
                        </a:solidFill>
                        <a:effectLst/>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as-IN" sz="2400" dirty="0">
                          <a:solidFill>
                            <a:schemeClr val="tx1"/>
                          </a:solidFill>
                          <a:effectLst/>
                          <a:latin typeface="NikoshBAN" panose="02000000000000000000" pitchFamily="2" charset="0"/>
                          <a:cs typeface="NikoshBAN" panose="02000000000000000000" pitchFamily="2" charset="0"/>
                        </a:rPr>
                        <a:t>চিকিৎসাওঔষধপ্রয়োগ</a:t>
                      </a:r>
                      <a:br>
                        <a:rPr lang="as-IN" sz="2400" dirty="0">
                          <a:solidFill>
                            <a:schemeClr val="tx1"/>
                          </a:solidFill>
                          <a:effectLst/>
                          <a:latin typeface="NikoshBAN" panose="02000000000000000000" pitchFamily="2" charset="0"/>
                          <a:cs typeface="NikoshBAN" panose="02000000000000000000" pitchFamily="2" charset="0"/>
                        </a:rPr>
                      </a:br>
                      <a:endParaRPr lang="en-US" sz="24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as-IN" sz="2400" dirty="0">
                          <a:solidFill>
                            <a:schemeClr val="tx1"/>
                          </a:solidFill>
                          <a:effectLst/>
                          <a:latin typeface="NikoshBAN" panose="02000000000000000000" pitchFamily="2" charset="0"/>
                          <a:cs typeface="NikoshBAN" panose="02000000000000000000" pitchFamily="2" charset="0"/>
                        </a:rPr>
                        <a:t>প্রতিষেধক/প্রতিকার</a:t>
                      </a:r>
                      <a:endParaRPr lang="as-IN" sz="2400" b="1" dirty="0">
                        <a:solidFill>
                          <a:schemeClr val="tx1"/>
                        </a:solidFill>
                        <a:effectLst/>
                        <a:latin typeface="NikoshBAN" panose="02000000000000000000" pitchFamily="2" charset="0"/>
                        <a:cs typeface="NikoshBAN" panose="02000000000000000000" pitchFamily="2" charset="0"/>
                      </a:endParaRPr>
                    </a:p>
                  </a:txBody>
                  <a:tcPr>
                    <a:cell3D prstMaterial="dkEdge">
                      <a:bevel/>
                      <a:lightRig rig="flood" dir="t"/>
                    </a:cell3D>
                  </a:tcPr>
                </a:tc>
                <a:extLst>
                  <a:ext uri="{0D108BD9-81ED-4DB2-BD59-A6C34878D82A}">
                    <a16:rowId xmlns:a16="http://schemas.microsoft.com/office/drawing/2014/main" val="2710733152"/>
                  </a:ext>
                </a:extLst>
              </a:tr>
              <a:tr h="2746717">
                <a:tc>
                  <a:txBody>
                    <a:bodyPr/>
                    <a:lstStyle/>
                    <a:p>
                      <a:pPr algn="ctr"/>
                      <a:r>
                        <a:rPr lang="as-IN" sz="2400" dirty="0">
                          <a:solidFill>
                            <a:schemeClr val="tx1"/>
                          </a:solidFill>
                          <a:effectLst/>
                          <a:latin typeface="NikoshBAN" panose="02000000000000000000" pitchFamily="2" charset="0"/>
                          <a:cs typeface="NikoshBAN" panose="02000000000000000000" pitchFamily="2" charset="0"/>
                        </a:rPr>
                        <a:t>এ রোগের মুল কারণ এ্যাফানোমাইসিস ইনভাডেনস্ নামক ছত্রাক দ্ধারা মূলতঃ মাছের মাংসপেশী আক্রান্ত হয়। এছাড়া কিছু ব্যবকটিরিয়া, প্রোটোজোয়া সংশ্লিষ্ট আছে বলে জানা যায়। রোগাক্রান্ত হওয়ার পূর্বে পানির গুনাগুনের অবনতি ঘটে</a:t>
                      </a:r>
                      <a:r>
                        <a:rPr lang="en-US" sz="2400" dirty="0">
                          <a:solidFill>
                            <a:schemeClr val="tx1"/>
                          </a:solidFill>
                          <a:effectLst/>
                          <a:latin typeface="NikoshBAN" panose="02000000000000000000" pitchFamily="2" charset="0"/>
                          <a:cs typeface="NikoshBAN" panose="02000000000000000000" pitchFamily="2" charset="0"/>
                        </a:rPr>
                        <a:t>।</a:t>
                      </a:r>
                      <a:endParaRPr lang="en-US" sz="24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as-IN" sz="2400" dirty="0">
                          <a:solidFill>
                            <a:schemeClr val="tx1"/>
                          </a:solidFill>
                          <a:effectLst/>
                          <a:latin typeface="NikoshBAN" panose="02000000000000000000" pitchFamily="2" charset="0"/>
                          <a:cs typeface="NikoshBAN" panose="02000000000000000000" pitchFamily="2" charset="0"/>
                        </a:rPr>
                        <a:t>নিরাময়ের জন্য ০.০১ পিপিএম চুন ও ০.০১ পিপিএম লবন অথবা ৭-৮ ফুট গভীরতায় প্রতি শতাংশ জলাশয়ে ১ কেজি হারে চুন ও ১ কেজি হারে লবন প্রয়োগ করলে আক্রান্ত মাছগুলো ২ সপ্তাহের মধ্যে আরোগ্য লাভ করে।</a:t>
                      </a:r>
                      <a:endParaRPr lang="en-US" sz="24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as-IN" sz="2400" dirty="0">
                          <a:solidFill>
                            <a:schemeClr val="tx1"/>
                          </a:solidFill>
                          <a:effectLst/>
                          <a:latin typeface="NikoshBAN" panose="02000000000000000000" pitchFamily="2" charset="0"/>
                          <a:cs typeface="NikoshBAN" panose="02000000000000000000" pitchFamily="2" charset="0"/>
                        </a:rPr>
                        <a:t>আগাম প্রতিকার হিসাবে আশ্বিন কার্তিক মাসে বর্ণিত হারে লবন ও চুনের প্রয়োগ করলে আসন্ন পরবর্তী শীত মৌসুমে মাছের ক্ষত রোগের প্রাদুর্ভাব থেকে অব্যাহতি পাওয়া যায়।</a:t>
                      </a:r>
                      <a:br>
                        <a:rPr lang="as-IN" sz="2400" dirty="0">
                          <a:solidFill>
                            <a:schemeClr val="tx1"/>
                          </a:solidFill>
                          <a:effectLst/>
                          <a:latin typeface="NikoshBAN" panose="02000000000000000000" pitchFamily="2" charset="0"/>
                          <a:cs typeface="NikoshBAN" panose="02000000000000000000" pitchFamily="2" charset="0"/>
                        </a:rPr>
                      </a:br>
                      <a:endParaRPr lang="en-US" sz="24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extLst>
                  <a:ext uri="{0D108BD9-81ED-4DB2-BD59-A6C34878D82A}">
                    <a16:rowId xmlns:a16="http://schemas.microsoft.com/office/drawing/2014/main" val="3238203886"/>
                  </a:ext>
                </a:extLst>
              </a:tr>
            </a:tbl>
          </a:graphicData>
        </a:graphic>
      </p:graphicFrame>
    </p:spTree>
    <p:extLst>
      <p:ext uri="{BB962C8B-B14F-4D97-AF65-F5344CB8AC3E}">
        <p14:creationId xmlns:p14="http://schemas.microsoft.com/office/powerpoint/2010/main" val="242585471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CDBAE4-892F-4631-8C28-543E0E48DC93}"/>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66352EBE-8D99-4010-8E62-3F57D687EF84}"/>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F8109177-EC40-4B33-9355-88AA2217EFED}"/>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3F6DE638-060F-448B-B2A2-AE6E7ACBA007}"/>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a:extLst>
              <a:ext uri="{FF2B5EF4-FFF2-40B4-BE49-F238E27FC236}">
                <a16:creationId xmlns:a16="http://schemas.microsoft.com/office/drawing/2014/main" id="{1AA655F3-DDF7-4AC4-870F-FA11E1E71043}"/>
              </a:ext>
            </a:extLst>
          </p:cNvPr>
          <p:cNvPicPr>
            <a:picLocks noChangeAspect="1"/>
          </p:cNvPicPr>
          <p:nvPr/>
        </p:nvPicPr>
        <p:blipFill rotWithShape="1">
          <a:blip r:embed="rId2">
            <a:extLst>
              <a:ext uri="{28A0092B-C50C-407E-A947-70E740481C1C}">
                <a14:useLocalDpi xmlns:a14="http://schemas.microsoft.com/office/drawing/2010/main" val="0"/>
              </a:ext>
            </a:extLst>
          </a:blip>
          <a:srcRect l="54026" b="38159"/>
          <a:stretch/>
        </p:blipFill>
        <p:spPr>
          <a:xfrm>
            <a:off x="3800843" y="1141681"/>
            <a:ext cx="3060148" cy="20588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0BE7112A-300C-447A-814D-5A7A624EF91B}"/>
              </a:ext>
            </a:extLst>
          </p:cNvPr>
          <p:cNvSpPr/>
          <p:nvPr/>
        </p:nvSpPr>
        <p:spPr>
          <a:xfrm>
            <a:off x="3136357" y="396876"/>
            <a:ext cx="4714153" cy="646331"/>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as-IN" sz="3600" b="1" dirty="0">
                <a:latin typeface="NikoshBAN" panose="02000000000000000000" pitchFamily="2" charset="0"/>
                <a:cs typeface="NikoshBAN" panose="02000000000000000000" pitchFamily="2" charset="0"/>
              </a:rPr>
              <a:t>পাখনা অথবা লেজ পঁচা রোগ</a:t>
            </a:r>
            <a:endParaRPr lang="en-US" sz="3600" dirty="0">
              <a:latin typeface="NikoshBAN" panose="02000000000000000000" pitchFamily="2" charset="0"/>
              <a:cs typeface="NikoshBAN" panose="02000000000000000000" pitchFamily="2" charset="0"/>
            </a:endParaRPr>
          </a:p>
        </p:txBody>
      </p:sp>
      <p:graphicFrame>
        <p:nvGraphicFramePr>
          <p:cNvPr id="8" name="Table 8">
            <a:extLst>
              <a:ext uri="{FF2B5EF4-FFF2-40B4-BE49-F238E27FC236}">
                <a16:creationId xmlns:a16="http://schemas.microsoft.com/office/drawing/2014/main" id="{07E93FFF-B157-443A-BA8E-FF477B8B6B64}"/>
              </a:ext>
            </a:extLst>
          </p:cNvPr>
          <p:cNvGraphicFramePr>
            <a:graphicFrameLocks noGrp="1"/>
          </p:cNvGraphicFramePr>
          <p:nvPr>
            <p:extLst>
              <p:ext uri="{D42A27DB-BD31-4B8C-83A1-F6EECF244321}">
                <p14:modId xmlns:p14="http://schemas.microsoft.com/office/powerpoint/2010/main" val="3496942350"/>
              </p:ext>
            </p:extLst>
          </p:nvPr>
        </p:nvGraphicFramePr>
        <p:xfrm>
          <a:off x="464233" y="3397653"/>
          <a:ext cx="10044333" cy="3569677"/>
        </p:xfrm>
        <a:graphic>
          <a:graphicData uri="http://schemas.openxmlformats.org/drawingml/2006/table">
            <a:tbl>
              <a:tblPr firstRow="1" bandRow="1">
                <a:tableStyleId>{00A15C55-8517-42AA-B614-E9B94910E393}</a:tableStyleId>
              </a:tblPr>
              <a:tblGrid>
                <a:gridCol w="4058530">
                  <a:extLst>
                    <a:ext uri="{9D8B030D-6E8A-4147-A177-3AD203B41FA5}">
                      <a16:colId xmlns:a16="http://schemas.microsoft.com/office/drawing/2014/main" val="1905762945"/>
                    </a:ext>
                  </a:extLst>
                </a:gridCol>
                <a:gridCol w="3010486">
                  <a:extLst>
                    <a:ext uri="{9D8B030D-6E8A-4147-A177-3AD203B41FA5}">
                      <a16:colId xmlns:a16="http://schemas.microsoft.com/office/drawing/2014/main" val="457630544"/>
                    </a:ext>
                  </a:extLst>
                </a:gridCol>
                <a:gridCol w="2975317">
                  <a:extLst>
                    <a:ext uri="{9D8B030D-6E8A-4147-A177-3AD203B41FA5}">
                      <a16:colId xmlns:a16="http://schemas.microsoft.com/office/drawing/2014/main" val="4240727567"/>
                    </a:ext>
                  </a:extLst>
                </a:gridCol>
              </a:tblGrid>
              <a:tr h="0">
                <a:tc>
                  <a:txBody>
                    <a:bodyPr/>
                    <a:lstStyle/>
                    <a:p>
                      <a:pPr algn="ctr"/>
                      <a:r>
                        <a:rPr lang="as-IN" sz="2400" dirty="0">
                          <a:solidFill>
                            <a:schemeClr val="tx1"/>
                          </a:solidFill>
                          <a:effectLst/>
                          <a:latin typeface="NikoshBAN" panose="02000000000000000000" pitchFamily="2" charset="0"/>
                          <a:cs typeface="NikoshBAN" panose="02000000000000000000" pitchFamily="2" charset="0"/>
                        </a:rPr>
                        <a:t>রোগের লক্ষন ও কারণ</a:t>
                      </a:r>
                      <a:endParaRPr lang="en-US" sz="2400" b="1" dirty="0">
                        <a:solidFill>
                          <a:schemeClr val="tx1"/>
                        </a:solidFill>
                        <a:effectLst/>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as-IN" sz="2400" dirty="0">
                          <a:solidFill>
                            <a:schemeClr val="tx1"/>
                          </a:solidFill>
                          <a:effectLst/>
                          <a:latin typeface="NikoshBAN" panose="02000000000000000000" pitchFamily="2" charset="0"/>
                          <a:cs typeface="NikoshBAN" panose="02000000000000000000" pitchFamily="2" charset="0"/>
                        </a:rPr>
                        <a:t>চিকিৎসা</a:t>
                      </a:r>
                      <a:r>
                        <a:rPr lang="en-US" sz="2400" dirty="0">
                          <a:solidFill>
                            <a:schemeClr val="tx1"/>
                          </a:solidFill>
                          <a:effectLst/>
                          <a:latin typeface="NikoshBAN" panose="02000000000000000000" pitchFamily="2" charset="0"/>
                          <a:cs typeface="NikoshBAN" panose="02000000000000000000" pitchFamily="2" charset="0"/>
                        </a:rPr>
                        <a:t> </a:t>
                      </a:r>
                      <a:r>
                        <a:rPr lang="as-IN" sz="2400" dirty="0">
                          <a:solidFill>
                            <a:schemeClr val="tx1"/>
                          </a:solidFill>
                          <a:effectLst/>
                          <a:latin typeface="NikoshBAN" panose="02000000000000000000" pitchFamily="2" charset="0"/>
                          <a:cs typeface="NikoshBAN" panose="02000000000000000000" pitchFamily="2" charset="0"/>
                        </a:rPr>
                        <a:t>ও</a:t>
                      </a:r>
                      <a:r>
                        <a:rPr lang="en-US" sz="2400" dirty="0">
                          <a:solidFill>
                            <a:schemeClr val="tx1"/>
                          </a:solidFill>
                          <a:effectLst/>
                          <a:latin typeface="NikoshBAN" panose="02000000000000000000" pitchFamily="2" charset="0"/>
                          <a:cs typeface="NikoshBAN" panose="02000000000000000000" pitchFamily="2" charset="0"/>
                        </a:rPr>
                        <a:t> </a:t>
                      </a:r>
                      <a:r>
                        <a:rPr lang="as-IN" sz="2400" dirty="0">
                          <a:solidFill>
                            <a:schemeClr val="tx1"/>
                          </a:solidFill>
                          <a:effectLst/>
                          <a:latin typeface="NikoshBAN" panose="02000000000000000000" pitchFamily="2" charset="0"/>
                          <a:cs typeface="NikoshBAN" panose="02000000000000000000" pitchFamily="2" charset="0"/>
                        </a:rPr>
                        <a:t>ঔষধ</a:t>
                      </a:r>
                      <a:r>
                        <a:rPr lang="en-US" sz="2400" dirty="0">
                          <a:solidFill>
                            <a:schemeClr val="tx1"/>
                          </a:solidFill>
                          <a:effectLst/>
                          <a:latin typeface="NikoshBAN" panose="02000000000000000000" pitchFamily="2" charset="0"/>
                          <a:cs typeface="NikoshBAN" panose="02000000000000000000" pitchFamily="2" charset="0"/>
                        </a:rPr>
                        <a:t> </a:t>
                      </a:r>
                      <a:r>
                        <a:rPr lang="as-IN" sz="2400" dirty="0">
                          <a:solidFill>
                            <a:schemeClr val="tx1"/>
                          </a:solidFill>
                          <a:effectLst/>
                          <a:latin typeface="NikoshBAN" panose="02000000000000000000" pitchFamily="2" charset="0"/>
                          <a:cs typeface="NikoshBAN" panose="02000000000000000000" pitchFamily="2" charset="0"/>
                        </a:rPr>
                        <a:t>প্রয়োগ</a:t>
                      </a:r>
                      <a:br>
                        <a:rPr lang="as-IN" sz="2400" dirty="0">
                          <a:solidFill>
                            <a:schemeClr val="tx1"/>
                          </a:solidFill>
                          <a:effectLst/>
                          <a:latin typeface="NikoshBAN" panose="02000000000000000000" pitchFamily="2" charset="0"/>
                          <a:cs typeface="NikoshBAN" panose="02000000000000000000" pitchFamily="2" charset="0"/>
                        </a:rPr>
                      </a:br>
                      <a:endParaRPr lang="en-US" sz="24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as-IN" sz="2400" dirty="0">
                          <a:solidFill>
                            <a:schemeClr val="tx1"/>
                          </a:solidFill>
                          <a:effectLst/>
                          <a:latin typeface="NikoshBAN" panose="02000000000000000000" pitchFamily="2" charset="0"/>
                          <a:cs typeface="NikoshBAN" panose="02000000000000000000" pitchFamily="2" charset="0"/>
                        </a:rPr>
                        <a:t>প্রতিষেধক/প্রতিকার</a:t>
                      </a:r>
                      <a:endParaRPr lang="as-IN" sz="2400" b="1" dirty="0">
                        <a:solidFill>
                          <a:schemeClr val="tx1"/>
                        </a:solidFill>
                        <a:effectLst/>
                        <a:latin typeface="NikoshBAN" panose="02000000000000000000" pitchFamily="2" charset="0"/>
                        <a:cs typeface="NikoshBAN" panose="02000000000000000000" pitchFamily="2" charset="0"/>
                      </a:endParaRPr>
                    </a:p>
                  </a:txBody>
                  <a:tcPr>
                    <a:cell3D prstMaterial="dkEdge">
                      <a:bevel/>
                      <a:lightRig rig="flood" dir="t"/>
                    </a:cell3D>
                  </a:tcPr>
                </a:tc>
                <a:extLst>
                  <a:ext uri="{0D108BD9-81ED-4DB2-BD59-A6C34878D82A}">
                    <a16:rowId xmlns:a16="http://schemas.microsoft.com/office/drawing/2014/main" val="2710733152"/>
                  </a:ext>
                </a:extLst>
              </a:tr>
              <a:tr h="2746717">
                <a:tc>
                  <a:txBody>
                    <a:bodyPr/>
                    <a:lstStyle/>
                    <a:p>
                      <a:pPr algn="l"/>
                      <a:r>
                        <a:rPr lang="as-IN" sz="2400" dirty="0">
                          <a:effectLst/>
                          <a:latin typeface="NikoshBAN" panose="02000000000000000000" pitchFamily="2" charset="0"/>
                          <a:cs typeface="NikoshBAN" panose="02000000000000000000" pitchFamily="2" charset="0"/>
                        </a:rPr>
                        <a:t>ক. প্রাথমিক ভাবে পিঠের পাখনা এবং ক্রমান্বয়ে অন্যান্য পাখনা আক্রান্ত হয়। এ্যারোমোনাড্স ও মিক্সোব্যাকটার গ্রুপের ব্যাকটেরিযা দ্ধারা এ রোগের সৃষ্টি হয়।</a:t>
                      </a:r>
                      <a:br>
                        <a:rPr lang="as-IN" sz="2400" dirty="0">
                          <a:effectLst/>
                          <a:latin typeface="NikoshBAN" panose="02000000000000000000" pitchFamily="2" charset="0"/>
                          <a:cs typeface="NikoshBAN" panose="02000000000000000000" pitchFamily="2" charset="0"/>
                        </a:rPr>
                      </a:br>
                      <a:r>
                        <a:rPr lang="as-IN" sz="2400" dirty="0">
                          <a:effectLst/>
                          <a:latin typeface="NikoshBAN" panose="02000000000000000000" pitchFamily="2" charset="0"/>
                          <a:cs typeface="NikoshBAN" panose="02000000000000000000" pitchFamily="2" charset="0"/>
                        </a:rPr>
                        <a:t>খ. পানির পি-এইচ ও ক্ষরতার স্বল্পতা দেখা দিলে এ রোগ দেখা দিতে পারে।</a:t>
                      </a:r>
                      <a:br>
                        <a:rPr lang="as-IN" sz="2400" dirty="0">
                          <a:effectLst/>
                          <a:latin typeface="NikoshBAN" panose="02000000000000000000" pitchFamily="2" charset="0"/>
                          <a:cs typeface="NikoshBAN" panose="02000000000000000000" pitchFamily="2" charset="0"/>
                        </a:rPr>
                      </a:br>
                      <a:endParaRPr lang="en-US" sz="24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l"/>
                      <a:r>
                        <a:rPr lang="as-IN" sz="2400" dirty="0">
                          <a:effectLst/>
                          <a:latin typeface="NikoshBAN" panose="02000000000000000000" pitchFamily="2" charset="0"/>
                          <a:cs typeface="NikoshBAN" panose="02000000000000000000" pitchFamily="2" charset="0"/>
                        </a:rPr>
                        <a:t>ক. ০৫ পিপিএম পটাশযুক্ত পানিতে আক্রান্ত মাছকে ৩-৫ মিনিট গোসল করাতে হবে।</a:t>
                      </a:r>
                      <a:br>
                        <a:rPr lang="as-IN" sz="2400" dirty="0">
                          <a:effectLst/>
                          <a:latin typeface="NikoshBAN" panose="02000000000000000000" pitchFamily="2" charset="0"/>
                          <a:cs typeface="NikoshBAN" panose="02000000000000000000" pitchFamily="2" charset="0"/>
                        </a:rPr>
                      </a:br>
                      <a:r>
                        <a:rPr lang="as-IN" sz="2400" dirty="0">
                          <a:effectLst/>
                          <a:latin typeface="NikoshBAN" panose="02000000000000000000" pitchFamily="2" charset="0"/>
                          <a:cs typeface="NikoshBAN" panose="02000000000000000000" pitchFamily="2" charset="0"/>
                        </a:rPr>
                        <a:t>খ. পুকুরে সার প্রয়োগ বন্ধ রাখতে হবে।</a:t>
                      </a:r>
                      <a:br>
                        <a:rPr lang="as-IN" sz="2400" dirty="0">
                          <a:effectLst/>
                          <a:latin typeface="NikoshBAN" panose="02000000000000000000" pitchFamily="2" charset="0"/>
                          <a:cs typeface="NikoshBAN" panose="02000000000000000000" pitchFamily="2" charset="0"/>
                        </a:rPr>
                      </a:br>
                      <a:endParaRPr lang="en-US" sz="24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l"/>
                      <a:r>
                        <a:rPr lang="as-IN" sz="2400" dirty="0">
                          <a:effectLst/>
                          <a:latin typeface="NikoshBAN" panose="02000000000000000000" pitchFamily="2" charset="0"/>
                          <a:cs typeface="NikoshBAN" panose="02000000000000000000" pitchFamily="2" charset="0"/>
                        </a:rPr>
                        <a:t>ক. রোগজীবানু ধ্বংসের পর মজুদকৃত মাছের সংখ্যা কমাবেন।   </a:t>
                      </a:r>
                      <a:br>
                        <a:rPr lang="as-IN" sz="2400" dirty="0">
                          <a:effectLst/>
                          <a:latin typeface="NikoshBAN" panose="02000000000000000000" pitchFamily="2" charset="0"/>
                          <a:cs typeface="NikoshBAN" panose="02000000000000000000" pitchFamily="2" charset="0"/>
                        </a:rPr>
                      </a:br>
                      <a:r>
                        <a:rPr lang="as-IN" sz="2400" dirty="0">
                          <a:effectLst/>
                          <a:latin typeface="NikoshBAN" panose="02000000000000000000" pitchFamily="2" charset="0"/>
                          <a:cs typeface="NikoshBAN" panose="02000000000000000000" pitchFamily="2" charset="0"/>
                        </a:rPr>
                        <a:t>খ. প্রতি শতাংশে ১ কেজি হারে চুন প্রয়োগ করুন।</a:t>
                      </a:r>
                      <a:br>
                        <a:rPr lang="as-IN" sz="2400" dirty="0">
                          <a:effectLst/>
                          <a:latin typeface="NikoshBAN" panose="02000000000000000000" pitchFamily="2" charset="0"/>
                          <a:cs typeface="NikoshBAN" panose="02000000000000000000" pitchFamily="2" charset="0"/>
                        </a:rPr>
                      </a:br>
                      <a:endParaRPr lang="en-US" sz="24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extLst>
                  <a:ext uri="{0D108BD9-81ED-4DB2-BD59-A6C34878D82A}">
                    <a16:rowId xmlns:a16="http://schemas.microsoft.com/office/drawing/2014/main" val="3238203886"/>
                  </a:ext>
                </a:extLst>
              </a:tr>
            </a:tbl>
          </a:graphicData>
        </a:graphic>
      </p:graphicFrame>
    </p:spTree>
    <p:extLst>
      <p:ext uri="{BB962C8B-B14F-4D97-AF65-F5344CB8AC3E}">
        <p14:creationId xmlns:p14="http://schemas.microsoft.com/office/powerpoint/2010/main" val="28100932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BA65E7-EBBC-475A-B63D-D7897AD477AC}"/>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49A8D862-EA33-487F-82B3-847914E15623}"/>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B35B56D5-271B-4EFE-9770-A841E67077CF}"/>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4DCBB08C-8AB5-47D9-B907-B943205D36E7}"/>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6" name="Table 8">
            <a:extLst>
              <a:ext uri="{FF2B5EF4-FFF2-40B4-BE49-F238E27FC236}">
                <a16:creationId xmlns:a16="http://schemas.microsoft.com/office/drawing/2014/main" id="{DD525C7B-5DAA-4FF2-B59E-58B6FFAF0931}"/>
              </a:ext>
            </a:extLst>
          </p:cNvPr>
          <p:cNvGraphicFramePr>
            <a:graphicFrameLocks noGrp="1"/>
          </p:cNvGraphicFramePr>
          <p:nvPr>
            <p:extLst>
              <p:ext uri="{D42A27DB-BD31-4B8C-83A1-F6EECF244321}">
                <p14:modId xmlns:p14="http://schemas.microsoft.com/office/powerpoint/2010/main" val="744675050"/>
              </p:ext>
            </p:extLst>
          </p:nvPr>
        </p:nvGraphicFramePr>
        <p:xfrm>
          <a:off x="365760" y="3411721"/>
          <a:ext cx="10241280" cy="3535680"/>
        </p:xfrm>
        <a:graphic>
          <a:graphicData uri="http://schemas.openxmlformats.org/drawingml/2006/table">
            <a:tbl>
              <a:tblPr firstRow="1" bandRow="1">
                <a:tableStyleId>{00A15C55-8517-42AA-B614-E9B94910E393}</a:tableStyleId>
              </a:tblPr>
              <a:tblGrid>
                <a:gridCol w="3319975">
                  <a:extLst>
                    <a:ext uri="{9D8B030D-6E8A-4147-A177-3AD203B41FA5}">
                      <a16:colId xmlns:a16="http://schemas.microsoft.com/office/drawing/2014/main" val="1905762945"/>
                    </a:ext>
                  </a:extLst>
                </a:gridCol>
                <a:gridCol w="3713871">
                  <a:extLst>
                    <a:ext uri="{9D8B030D-6E8A-4147-A177-3AD203B41FA5}">
                      <a16:colId xmlns:a16="http://schemas.microsoft.com/office/drawing/2014/main" val="457630544"/>
                    </a:ext>
                  </a:extLst>
                </a:gridCol>
                <a:gridCol w="3207434">
                  <a:extLst>
                    <a:ext uri="{9D8B030D-6E8A-4147-A177-3AD203B41FA5}">
                      <a16:colId xmlns:a16="http://schemas.microsoft.com/office/drawing/2014/main" val="4240727567"/>
                    </a:ext>
                  </a:extLst>
                </a:gridCol>
              </a:tblGrid>
              <a:tr h="0">
                <a:tc>
                  <a:txBody>
                    <a:bodyPr/>
                    <a:lstStyle/>
                    <a:p>
                      <a:pPr algn="ctr"/>
                      <a:r>
                        <a:rPr lang="as-IN" sz="2000" dirty="0">
                          <a:solidFill>
                            <a:schemeClr val="tx1"/>
                          </a:solidFill>
                          <a:effectLst/>
                          <a:latin typeface="NikoshBAN" panose="02000000000000000000" pitchFamily="2" charset="0"/>
                          <a:cs typeface="NikoshBAN" panose="02000000000000000000" pitchFamily="2" charset="0"/>
                        </a:rPr>
                        <a:t>রোগের লক্ষন ও কারণ</a:t>
                      </a:r>
                      <a:endParaRPr lang="en-US" sz="2000" b="1" dirty="0">
                        <a:solidFill>
                          <a:schemeClr val="tx1"/>
                        </a:solidFill>
                        <a:effectLst/>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as-IN" sz="2000" dirty="0">
                          <a:solidFill>
                            <a:schemeClr val="tx1"/>
                          </a:solidFill>
                          <a:effectLst/>
                          <a:latin typeface="NikoshBAN" panose="02000000000000000000" pitchFamily="2" charset="0"/>
                          <a:cs typeface="NikoshBAN" panose="02000000000000000000" pitchFamily="2" charset="0"/>
                        </a:rPr>
                        <a:t>চিকিৎসাওঔষধপ্রয়োগ</a:t>
                      </a:r>
                      <a:br>
                        <a:rPr lang="as-IN" sz="2000" dirty="0">
                          <a:solidFill>
                            <a:schemeClr val="tx1"/>
                          </a:solidFill>
                          <a:effectLst/>
                          <a:latin typeface="NikoshBAN" panose="02000000000000000000" pitchFamily="2" charset="0"/>
                          <a:cs typeface="NikoshBAN" panose="02000000000000000000" pitchFamily="2" charset="0"/>
                        </a:rPr>
                      </a:br>
                      <a:endParaRPr lang="en-US" sz="20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ctr"/>
                      <a:r>
                        <a:rPr lang="as-IN" sz="2000" dirty="0">
                          <a:solidFill>
                            <a:schemeClr val="tx1"/>
                          </a:solidFill>
                          <a:effectLst/>
                          <a:latin typeface="NikoshBAN" panose="02000000000000000000" pitchFamily="2" charset="0"/>
                          <a:cs typeface="NikoshBAN" panose="02000000000000000000" pitchFamily="2" charset="0"/>
                        </a:rPr>
                        <a:t>প্রতিষেধক/প্রতিকার</a:t>
                      </a:r>
                      <a:endParaRPr lang="as-IN" sz="2000" b="1" dirty="0">
                        <a:solidFill>
                          <a:schemeClr val="tx1"/>
                        </a:solidFill>
                        <a:effectLst/>
                        <a:latin typeface="NikoshBAN" panose="02000000000000000000" pitchFamily="2" charset="0"/>
                        <a:cs typeface="NikoshBAN" panose="02000000000000000000" pitchFamily="2" charset="0"/>
                      </a:endParaRPr>
                    </a:p>
                  </a:txBody>
                  <a:tcPr>
                    <a:cell3D prstMaterial="dkEdge">
                      <a:bevel/>
                      <a:lightRig rig="flood" dir="t"/>
                    </a:cell3D>
                  </a:tcPr>
                </a:tc>
                <a:extLst>
                  <a:ext uri="{0D108BD9-81ED-4DB2-BD59-A6C34878D82A}">
                    <a16:rowId xmlns:a16="http://schemas.microsoft.com/office/drawing/2014/main" val="2710733152"/>
                  </a:ext>
                </a:extLst>
              </a:tr>
              <a:tr h="2746717">
                <a:tc>
                  <a:txBody>
                    <a:bodyPr/>
                    <a:lstStyle/>
                    <a:p>
                      <a:pPr algn="l"/>
                      <a:r>
                        <a:rPr lang="as-IN" sz="2000" dirty="0">
                          <a:effectLst/>
                          <a:latin typeface="NikoshBAN" panose="02000000000000000000" pitchFamily="2" charset="0"/>
                          <a:cs typeface="NikoshBAN" panose="02000000000000000000" pitchFamily="2" charset="0"/>
                        </a:rPr>
                        <a:t>ক. মাছের দেহের রং ফ্যাকাশে হয়ে যায় এবং পানি ও সঞ্চালনের মাধ্যমে পেট ফুলে যায়।</a:t>
                      </a:r>
                      <a:br>
                        <a:rPr lang="as-IN" sz="2000" dirty="0">
                          <a:effectLst/>
                          <a:latin typeface="NikoshBAN" panose="02000000000000000000" pitchFamily="2" charset="0"/>
                          <a:cs typeface="NikoshBAN" panose="02000000000000000000" pitchFamily="2" charset="0"/>
                        </a:rPr>
                      </a:br>
                      <a:r>
                        <a:rPr lang="as-IN" sz="2000" dirty="0">
                          <a:effectLst/>
                          <a:latin typeface="NikoshBAN" panose="02000000000000000000" pitchFamily="2" charset="0"/>
                          <a:cs typeface="NikoshBAN" panose="02000000000000000000" pitchFamily="2" charset="0"/>
                        </a:rPr>
                        <a:t>খ. মাছ ভারসাম্যহীনভাবে চলাচল করে এবং পানির ওপর ভেসে থাকে । অচিরেই আক্রান্ত মাছের মৃত্যু ঘটে।</a:t>
                      </a:r>
                      <a:br>
                        <a:rPr lang="as-IN" sz="2000" dirty="0">
                          <a:effectLst/>
                          <a:latin typeface="NikoshBAN" panose="02000000000000000000" pitchFamily="2" charset="0"/>
                          <a:cs typeface="NikoshBAN" panose="02000000000000000000" pitchFamily="2" charset="0"/>
                        </a:rPr>
                      </a:br>
                      <a:r>
                        <a:rPr lang="as-IN" sz="2000" dirty="0">
                          <a:effectLst/>
                          <a:latin typeface="NikoshBAN" panose="02000000000000000000" pitchFamily="2" charset="0"/>
                          <a:cs typeface="NikoshBAN" panose="02000000000000000000" pitchFamily="2" charset="0"/>
                        </a:rPr>
                        <a:t>গ.  এ্যারোমোনাড্স ব্যাকটেরিয়া এ রোগের কারণ।</a:t>
                      </a:r>
                      <a:br>
                        <a:rPr lang="as-IN" sz="2000" dirty="0">
                          <a:effectLst/>
                          <a:latin typeface="NikoshBAN" panose="02000000000000000000" pitchFamily="2" charset="0"/>
                          <a:cs typeface="NikoshBAN" panose="02000000000000000000" pitchFamily="2" charset="0"/>
                        </a:rPr>
                      </a:br>
                      <a:endParaRPr lang="en-US" sz="20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l"/>
                      <a:r>
                        <a:rPr lang="as-IN" sz="2000" dirty="0">
                          <a:effectLst/>
                          <a:latin typeface="NikoshBAN" panose="02000000000000000000" pitchFamily="2" charset="0"/>
                          <a:cs typeface="NikoshBAN" panose="02000000000000000000" pitchFamily="2" charset="0"/>
                        </a:rPr>
                        <a:t>ক. খালী সিরিঞ্জ দিয়ে মাছের পেটের পানিগুলো বের করে নিতে হবে। প্রতি কেজি মাছের জন্য ২৫ মিঃ গ্রাঃ হারে ক্লোরেমফেনিকল ইনজেকশন দিতে হবে। অথবা,</a:t>
                      </a:r>
                      <a:br>
                        <a:rPr lang="as-IN" sz="2000" dirty="0">
                          <a:effectLst/>
                          <a:latin typeface="NikoshBAN" panose="02000000000000000000" pitchFamily="2" charset="0"/>
                          <a:cs typeface="NikoshBAN" panose="02000000000000000000" pitchFamily="2" charset="0"/>
                        </a:rPr>
                      </a:br>
                      <a:r>
                        <a:rPr lang="as-IN" sz="2000" dirty="0">
                          <a:effectLst/>
                          <a:latin typeface="NikoshBAN" panose="02000000000000000000" pitchFamily="2" charset="0"/>
                          <a:cs typeface="NikoshBAN" panose="02000000000000000000" pitchFamily="2" charset="0"/>
                        </a:rPr>
                        <a:t>খ. প্রতি কেজি খাবারের সাথে ২০০ মিঃ গ্রাঃ ক্লোরেমফেনিকল পাউডার মিশিয়ে সরবরাহ করা।</a:t>
                      </a:r>
                      <a:endParaRPr lang="en-US" sz="20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tc>
                  <a:txBody>
                    <a:bodyPr/>
                    <a:lstStyle/>
                    <a:p>
                      <a:pPr algn="l"/>
                      <a:r>
                        <a:rPr lang="as-IN" sz="2000" dirty="0">
                          <a:effectLst/>
                          <a:latin typeface="NikoshBAN" panose="02000000000000000000" pitchFamily="2" charset="0"/>
                          <a:cs typeface="NikoshBAN" panose="02000000000000000000" pitchFamily="2" charset="0"/>
                        </a:rPr>
                        <a:t>ক. পট্রতি শতাংশ জলাশয়ে ১ কেজি হারে চুন প্রয়োগ করুন।</a:t>
                      </a:r>
                      <a:br>
                        <a:rPr lang="as-IN" sz="2000" dirty="0">
                          <a:effectLst/>
                          <a:latin typeface="NikoshBAN" panose="02000000000000000000" pitchFamily="2" charset="0"/>
                          <a:cs typeface="NikoshBAN" panose="02000000000000000000" pitchFamily="2" charset="0"/>
                        </a:rPr>
                      </a:br>
                      <a:r>
                        <a:rPr lang="as-IN" sz="2000" dirty="0">
                          <a:effectLst/>
                          <a:latin typeface="NikoshBAN" panose="02000000000000000000" pitchFamily="2" charset="0"/>
                          <a:cs typeface="NikoshBAN" panose="02000000000000000000" pitchFamily="2" charset="0"/>
                        </a:rPr>
                        <a:t>খ. মাছের খাবারের সাথে ফিশমিল ব্যবহার করুন।</a:t>
                      </a:r>
                      <a:br>
                        <a:rPr lang="as-IN" sz="2000" dirty="0">
                          <a:effectLst/>
                          <a:latin typeface="NikoshBAN" panose="02000000000000000000" pitchFamily="2" charset="0"/>
                          <a:cs typeface="NikoshBAN" panose="02000000000000000000" pitchFamily="2" charset="0"/>
                        </a:rPr>
                      </a:br>
                      <a:r>
                        <a:rPr lang="as-IN" sz="2000" dirty="0">
                          <a:effectLst/>
                          <a:latin typeface="NikoshBAN" panose="02000000000000000000" pitchFamily="2" charset="0"/>
                          <a:cs typeface="NikoshBAN" panose="02000000000000000000" pitchFamily="2" charset="0"/>
                        </a:rPr>
                        <a:t>গ. মাছকে সুষম খাদ্য সরবরাহ করবেন।</a:t>
                      </a:r>
                      <a:br>
                        <a:rPr lang="as-IN" sz="2000" dirty="0">
                          <a:effectLst/>
                          <a:latin typeface="NikoshBAN" panose="02000000000000000000" pitchFamily="2" charset="0"/>
                          <a:cs typeface="NikoshBAN" panose="02000000000000000000" pitchFamily="2" charset="0"/>
                        </a:rPr>
                      </a:br>
                      <a:r>
                        <a:rPr lang="as-IN" sz="2000" dirty="0">
                          <a:effectLst/>
                          <a:latin typeface="NikoshBAN" panose="02000000000000000000" pitchFamily="2" charset="0"/>
                          <a:cs typeface="NikoshBAN" panose="02000000000000000000" pitchFamily="2" charset="0"/>
                        </a:rPr>
                        <a:t>ঘ. প্রাকৃতিক খাবার হিসেবে প্লাংকটনের স্বাভাবিক উৎপাদন নিশ্চিত করুন।</a:t>
                      </a:r>
                      <a:endParaRPr lang="en-US" sz="2000" dirty="0">
                        <a:solidFill>
                          <a:schemeClr val="tx1"/>
                        </a:solidFill>
                        <a:latin typeface="NikoshBAN" panose="02000000000000000000" pitchFamily="2" charset="0"/>
                        <a:cs typeface="NikoshBAN" panose="02000000000000000000" pitchFamily="2" charset="0"/>
                      </a:endParaRPr>
                    </a:p>
                  </a:txBody>
                  <a:tcPr>
                    <a:cell3D prstMaterial="dkEdge">
                      <a:bevel/>
                      <a:lightRig rig="flood" dir="t"/>
                    </a:cell3D>
                  </a:tcPr>
                </a:tc>
                <a:extLst>
                  <a:ext uri="{0D108BD9-81ED-4DB2-BD59-A6C34878D82A}">
                    <a16:rowId xmlns:a16="http://schemas.microsoft.com/office/drawing/2014/main" val="3238203886"/>
                  </a:ext>
                </a:extLst>
              </a:tr>
            </a:tbl>
          </a:graphicData>
        </a:graphic>
      </p:graphicFrame>
      <p:pic>
        <p:nvPicPr>
          <p:cNvPr id="7" name="Picture 6">
            <a:extLst>
              <a:ext uri="{FF2B5EF4-FFF2-40B4-BE49-F238E27FC236}">
                <a16:creationId xmlns:a16="http://schemas.microsoft.com/office/drawing/2014/main" id="{699C74B5-1A56-4683-A334-15903AD12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836" y="1229069"/>
            <a:ext cx="3019128" cy="204197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FA01EBFB-95B0-403B-952C-17D7025F56E9}"/>
              </a:ext>
            </a:extLst>
          </p:cNvPr>
          <p:cNvSpPr/>
          <p:nvPr/>
        </p:nvSpPr>
        <p:spPr>
          <a:xfrm>
            <a:off x="3875139" y="410945"/>
            <a:ext cx="3236589" cy="646331"/>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as-IN" sz="3600" b="1" dirty="0">
                <a:latin typeface="NikoshBAN" panose="02000000000000000000" pitchFamily="2" charset="0"/>
                <a:cs typeface="NikoshBAN" panose="02000000000000000000" pitchFamily="2" charset="0"/>
              </a:rPr>
              <a:t>পেটফোলা</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রোগ</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98150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fltVal val="0"/>
                                          </p:val>
                                        </p:tav>
                                        <p:tav tm="100000">
                                          <p:val>
                                            <p:strVal val="#ppt_w"/>
                                          </p:val>
                                        </p:tav>
                                      </p:tavLst>
                                    </p:anim>
                                    <p:anim calcmode="lin" valueType="num">
                                      <p:cBhvr>
                                        <p:cTn id="13" dur="3000" fill="hold"/>
                                        <p:tgtEl>
                                          <p:spTgt spid="7"/>
                                        </p:tgtEl>
                                        <p:attrNameLst>
                                          <p:attrName>ppt_h</p:attrName>
                                        </p:attrNameLst>
                                      </p:cBhvr>
                                      <p:tavLst>
                                        <p:tav tm="0">
                                          <p:val>
                                            <p:fltVal val="0"/>
                                          </p:val>
                                        </p:tav>
                                        <p:tav tm="100000">
                                          <p:val>
                                            <p:strVal val="#ppt_h"/>
                                          </p:val>
                                        </p:tav>
                                      </p:tavLst>
                                    </p:anim>
                                    <p:animEffect transition="in" filter="fade">
                                      <p:cBhvr>
                                        <p:cTn id="14" dur="30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3000" fill="hold"/>
                                        <p:tgtEl>
                                          <p:spTgt spid="6"/>
                                        </p:tgtEl>
                                        <p:attrNameLst>
                                          <p:attrName>ppt_w</p:attrName>
                                        </p:attrNameLst>
                                      </p:cBhvr>
                                      <p:tavLst>
                                        <p:tav tm="0">
                                          <p:val>
                                            <p:fltVal val="0"/>
                                          </p:val>
                                        </p:tav>
                                        <p:tav tm="100000">
                                          <p:val>
                                            <p:strVal val="#ppt_w"/>
                                          </p:val>
                                        </p:tav>
                                      </p:tavLst>
                                    </p:anim>
                                    <p:anim calcmode="lin" valueType="num">
                                      <p:cBhvr>
                                        <p:cTn id="18" dur="3000" fill="hold"/>
                                        <p:tgtEl>
                                          <p:spTgt spid="6"/>
                                        </p:tgtEl>
                                        <p:attrNameLst>
                                          <p:attrName>ppt_h</p:attrName>
                                        </p:attrNameLst>
                                      </p:cBhvr>
                                      <p:tavLst>
                                        <p:tav tm="0">
                                          <p:val>
                                            <p:fltVal val="0"/>
                                          </p:val>
                                        </p:tav>
                                        <p:tav tm="100000">
                                          <p:val>
                                            <p:strVal val="#ppt_h"/>
                                          </p:val>
                                        </p:tav>
                                      </p:tavLst>
                                    </p:anim>
                                    <p:animEffect transition="in" filter="fade">
                                      <p:cBhvr>
                                        <p:cTn id="1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F16402-6735-41F7-8828-78412B082E8B}"/>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D5EEEDBE-DF55-4EFC-B8F9-2BC5DA8FBF65}"/>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D7057457-C6EB-4C28-95A9-D11E66490A74}"/>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A29AA6A7-DC55-4A39-B6E7-D8BFE79EEA0F}"/>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Rectangle 5">
            <a:extLst>
              <a:ext uri="{FF2B5EF4-FFF2-40B4-BE49-F238E27FC236}">
                <a16:creationId xmlns:a16="http://schemas.microsoft.com/office/drawing/2014/main" id="{F36F5D1E-6E1F-45FA-A88D-AF22EDF57DFD}"/>
              </a:ext>
            </a:extLst>
          </p:cNvPr>
          <p:cNvSpPr/>
          <p:nvPr/>
        </p:nvSpPr>
        <p:spPr>
          <a:xfrm>
            <a:off x="422031" y="5559719"/>
            <a:ext cx="10114671" cy="630942"/>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571500" indent="-571500">
              <a:buFont typeface="Wingdings" panose="05000000000000000000" pitchFamily="2" charset="2"/>
              <a:buChar char="Ø"/>
            </a:pPr>
            <a:r>
              <a:rPr lang="en-US" sz="3500" b="1" dirty="0">
                <a:latin typeface="NikoshBAN" panose="02000000000000000000" pitchFamily="2" charset="0"/>
                <a:cs typeface="NikoshBAN" panose="02000000000000000000" pitchFamily="2" charset="0"/>
              </a:rPr>
              <a:t>ম</a:t>
            </a:r>
            <a:r>
              <a:rPr lang="as-IN" sz="3500" b="1" dirty="0">
                <a:latin typeface="NikoshBAN" panose="02000000000000000000" pitchFamily="2" charset="0"/>
                <a:cs typeface="NikoshBAN" panose="02000000000000000000" pitchFamily="2" charset="0"/>
              </a:rPr>
              <a:t>া</a:t>
            </a:r>
            <a:r>
              <a:rPr lang="en-US" sz="3500" b="1" dirty="0">
                <a:latin typeface="NikoshBAN" panose="02000000000000000000" pitchFamily="2" charset="0"/>
                <a:cs typeface="NikoshBAN" panose="02000000000000000000" pitchFamily="2" charset="0"/>
              </a:rPr>
              <a:t>ছ</a:t>
            </a:r>
            <a:r>
              <a:rPr lang="as-IN" sz="3500" b="1" dirty="0">
                <a:latin typeface="NikoshBAN" panose="02000000000000000000" pitchFamily="2" charset="0"/>
                <a:cs typeface="NikoshBAN" panose="02000000000000000000" pitchFamily="2" charset="0"/>
              </a:rPr>
              <a:t>ে</a:t>
            </a:r>
            <a:r>
              <a:rPr lang="en-US" sz="3500" b="1" dirty="0">
                <a:latin typeface="NikoshBAN" panose="02000000000000000000" pitchFamily="2" charset="0"/>
                <a:cs typeface="NikoshBAN" panose="02000000000000000000" pitchFamily="2" charset="0"/>
              </a:rPr>
              <a:t>র </a:t>
            </a:r>
            <a:r>
              <a:rPr lang="as-IN" sz="3500" b="1" dirty="0">
                <a:latin typeface="NikoshBAN" panose="02000000000000000000" pitchFamily="2" charset="0"/>
                <a:cs typeface="NikoshBAN" panose="02000000000000000000" pitchFamily="2" charset="0"/>
              </a:rPr>
              <a:t>পাখনা অথবা লেজ পঁচা রোগ</a:t>
            </a:r>
            <a:r>
              <a:rPr lang="en-US" sz="3500" b="1" dirty="0">
                <a:latin typeface="NikoshBAN" panose="02000000000000000000" pitchFamily="2" charset="0"/>
                <a:cs typeface="NikoshBAN" panose="02000000000000000000" pitchFamily="2" charset="0"/>
              </a:rPr>
              <a:t>ে</a:t>
            </a:r>
            <a:r>
              <a:rPr lang="as-IN" sz="3500" b="1" dirty="0">
                <a:latin typeface="NikoshBAN" panose="02000000000000000000" pitchFamily="2" charset="0"/>
                <a:cs typeface="NikoshBAN" panose="02000000000000000000" pitchFamily="2" charset="0"/>
              </a:rPr>
              <a:t>র</a:t>
            </a:r>
            <a:r>
              <a:rPr lang="en-US" sz="3500" b="1" dirty="0">
                <a:latin typeface="NikoshBAN" panose="02000000000000000000" pitchFamily="2" charset="0"/>
                <a:cs typeface="NikoshBAN" panose="02000000000000000000" pitchFamily="2" charset="0"/>
              </a:rPr>
              <a:t> </a:t>
            </a:r>
            <a:r>
              <a:rPr lang="as-IN" sz="3500" b="1" dirty="0">
                <a:latin typeface="NikoshBAN" panose="02000000000000000000" pitchFamily="2" charset="0"/>
                <a:cs typeface="NikoshBAN" panose="02000000000000000000" pitchFamily="2" charset="0"/>
              </a:rPr>
              <a:t>ক</a:t>
            </a:r>
            <a:r>
              <a:rPr lang="en-US" sz="3500" b="1" dirty="0">
                <a:latin typeface="NikoshBAN" panose="02000000000000000000" pitchFamily="2" charset="0"/>
                <a:cs typeface="NikoshBAN" panose="02000000000000000000" pitchFamily="2" charset="0"/>
              </a:rPr>
              <a:t>া</a:t>
            </a:r>
            <a:r>
              <a:rPr lang="as-IN" sz="3500" b="1" dirty="0">
                <a:latin typeface="NikoshBAN" panose="02000000000000000000" pitchFamily="2" charset="0"/>
                <a:cs typeface="NikoshBAN" panose="02000000000000000000" pitchFamily="2" charset="0"/>
              </a:rPr>
              <a:t>র</a:t>
            </a:r>
            <a:r>
              <a:rPr lang="en-US" sz="3500" b="1" dirty="0">
                <a:latin typeface="NikoshBAN" panose="02000000000000000000" pitchFamily="2" charset="0"/>
                <a:cs typeface="NikoshBAN" panose="02000000000000000000" pitchFamily="2" charset="0"/>
              </a:rPr>
              <a:t>ণ,</a:t>
            </a:r>
            <a:r>
              <a:rPr lang="as-IN" sz="3500" b="1" dirty="0">
                <a:latin typeface="NikoshBAN" panose="02000000000000000000" pitchFamily="2" charset="0"/>
                <a:cs typeface="NikoshBAN" panose="02000000000000000000" pitchFamily="2" charset="0"/>
              </a:rPr>
              <a:t>ল</a:t>
            </a:r>
            <a:r>
              <a:rPr lang="en-US" sz="3500" b="1" dirty="0">
                <a:latin typeface="NikoshBAN" panose="02000000000000000000" pitchFamily="2" charset="0"/>
                <a:cs typeface="NikoshBAN" panose="02000000000000000000" pitchFamily="2" charset="0"/>
              </a:rPr>
              <a:t>ক</a:t>
            </a:r>
            <a:r>
              <a:rPr lang="as-IN" sz="3500" b="1" dirty="0">
                <a:latin typeface="NikoshBAN" panose="02000000000000000000" pitchFamily="2" charset="0"/>
                <a:cs typeface="NikoshBAN" panose="02000000000000000000" pitchFamily="2" charset="0"/>
              </a:rPr>
              <a:t>্</a:t>
            </a:r>
            <a:r>
              <a:rPr lang="en-US" sz="3500" b="1" dirty="0">
                <a:latin typeface="NikoshBAN" panose="02000000000000000000" pitchFamily="2" charset="0"/>
                <a:cs typeface="NikoshBAN" panose="02000000000000000000" pitchFamily="2" charset="0"/>
              </a:rPr>
              <a:t>ষ</a:t>
            </a:r>
            <a:r>
              <a:rPr lang="as-IN" sz="3500" b="1" dirty="0">
                <a:latin typeface="NikoshBAN" panose="02000000000000000000" pitchFamily="2" charset="0"/>
                <a:cs typeface="NikoshBAN" panose="02000000000000000000" pitchFamily="2" charset="0"/>
              </a:rPr>
              <a:t>ণ</a:t>
            </a:r>
            <a:r>
              <a:rPr lang="en-US" sz="3500" b="1" dirty="0">
                <a:latin typeface="NikoshBAN" panose="02000000000000000000" pitchFamily="2" charset="0"/>
                <a:cs typeface="NikoshBAN" panose="02000000000000000000" pitchFamily="2" charset="0"/>
              </a:rPr>
              <a:t> ও </a:t>
            </a:r>
            <a:r>
              <a:rPr lang="en-US" sz="3500" b="1" dirty="0" err="1">
                <a:latin typeface="NikoshBAN" panose="02000000000000000000" pitchFamily="2" charset="0"/>
                <a:cs typeface="NikoshBAN" panose="02000000000000000000" pitchFamily="2" charset="0"/>
              </a:rPr>
              <a:t>প্রতিকার</a:t>
            </a:r>
            <a:r>
              <a:rPr lang="en-US" sz="3500" b="1" dirty="0">
                <a:latin typeface="NikoshBAN" panose="02000000000000000000" pitchFamily="2" charset="0"/>
                <a:cs typeface="NikoshBAN" panose="02000000000000000000" pitchFamily="2" charset="0"/>
              </a:rPr>
              <a:t> </a:t>
            </a:r>
            <a:r>
              <a:rPr lang="en-US" sz="3500" b="1" dirty="0" err="1">
                <a:latin typeface="NikoshBAN" panose="02000000000000000000" pitchFamily="2" charset="0"/>
                <a:cs typeface="NikoshBAN" panose="02000000000000000000" pitchFamily="2" charset="0"/>
              </a:rPr>
              <a:t>লিখ</a:t>
            </a:r>
            <a:r>
              <a:rPr lang="en-US" sz="3500" b="1" dirty="0">
                <a:latin typeface="NikoshBAN" panose="02000000000000000000" pitchFamily="2" charset="0"/>
                <a:cs typeface="NikoshBAN" panose="02000000000000000000" pitchFamily="2" charset="0"/>
              </a:rPr>
              <a:t>।</a:t>
            </a:r>
            <a:endParaRPr lang="en-US" sz="3500" dirty="0">
              <a:latin typeface="NikoshBAN" panose="02000000000000000000" pitchFamily="2" charset="0"/>
              <a:cs typeface="NikoshBAN" panose="02000000000000000000" pitchFamily="2" charset="0"/>
            </a:endParaRPr>
          </a:p>
        </p:txBody>
      </p:sp>
      <p:pic>
        <p:nvPicPr>
          <p:cNvPr id="7" name="Picture 6" descr="C:\Users\Dell\Desktop\20170703_142707.jpg">
            <a:extLst>
              <a:ext uri="{FF2B5EF4-FFF2-40B4-BE49-F238E27FC236}">
                <a16:creationId xmlns:a16="http://schemas.microsoft.com/office/drawing/2014/main" id="{B2B15813-AE2A-4B9E-834D-D416406DC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614" y="1739935"/>
            <a:ext cx="4200706" cy="32672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B20B1D-4105-4B2F-B45B-65768DFCADBB}"/>
              </a:ext>
            </a:extLst>
          </p:cNvPr>
          <p:cNvSpPr txBox="1"/>
          <p:nvPr/>
        </p:nvSpPr>
        <p:spPr>
          <a:xfrm>
            <a:off x="4136581" y="471786"/>
            <a:ext cx="2004296" cy="715581"/>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দলীয় কাজ </a:t>
            </a:r>
            <a:endParaRPr lang="en-US"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50418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1B856F-A197-4881-8718-91427C4F97B0}"/>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9A1C33AA-827F-480E-9983-DBA9A8ED4A7D}"/>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FFA4B4A7-0073-48C5-B559-88F64C189C20}"/>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1BD59C72-F3C7-4257-B53A-E39449881656}"/>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a:extLst>
              <a:ext uri="{FF2B5EF4-FFF2-40B4-BE49-F238E27FC236}">
                <a16:creationId xmlns:a16="http://schemas.microsoft.com/office/drawing/2014/main" id="{28646651-AA9A-4E0B-9FC4-EF94C956F1E5}"/>
              </a:ext>
            </a:extLst>
          </p:cNvPr>
          <p:cNvSpPr/>
          <p:nvPr/>
        </p:nvSpPr>
        <p:spPr>
          <a:xfrm>
            <a:off x="677033" y="1210620"/>
            <a:ext cx="7124027" cy="52322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US" sz="2800" dirty="0" err="1">
                <a:solidFill>
                  <a:schemeClr val="tx1"/>
                </a:solidFill>
                <a:latin typeface="NikoshBAN" panose="02000000000000000000" pitchFamily="2" charset="0"/>
                <a:cs typeface="NikoshBAN" panose="02000000000000000000" pitchFamily="2" charset="0"/>
              </a:rPr>
              <a:t>পুকুর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প্রস্তুতির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কতদিন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মজুদ</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হবে</a:t>
            </a:r>
            <a:r>
              <a:rPr lang="bn-BD" sz="2800" dirty="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E1273855-6E72-4484-AD6C-B76D902A71B0}"/>
              </a:ext>
            </a:extLst>
          </p:cNvPr>
          <p:cNvSpPr txBox="1"/>
          <p:nvPr/>
        </p:nvSpPr>
        <p:spPr>
          <a:xfrm>
            <a:off x="1040648" y="2203698"/>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5-7 </a:t>
            </a:r>
            <a:r>
              <a:rPr lang="en-US" sz="2800" dirty="0" err="1">
                <a:latin typeface="NikoshBAN" panose="02000000000000000000" pitchFamily="2" charset="0"/>
                <a:cs typeface="NikoshBAN" panose="02000000000000000000" pitchFamily="2" charset="0"/>
              </a:rPr>
              <a:t>দিন</a:t>
            </a:r>
            <a:endParaRPr lang="en-US" sz="28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BF789A73-A6B8-43B0-B89C-D94949433953}"/>
              </a:ext>
            </a:extLst>
          </p:cNvPr>
          <p:cNvSpPr txBox="1"/>
          <p:nvPr/>
        </p:nvSpPr>
        <p:spPr>
          <a:xfrm>
            <a:off x="4445391" y="2110040"/>
            <a:ext cx="2171494"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(খ)</a:t>
            </a:r>
            <a:r>
              <a:rPr lang="en-US" sz="2800" dirty="0">
                <a:latin typeface="NikoshBAN" panose="02000000000000000000" pitchFamily="2" charset="0"/>
                <a:cs typeface="NikoshBAN" panose="02000000000000000000" pitchFamily="2" charset="0"/>
              </a:rPr>
              <a:t> 7-8 </a:t>
            </a:r>
            <a:r>
              <a:rPr lang="en-US" sz="2800" dirty="0" err="1">
                <a:latin typeface="NikoshBAN" panose="02000000000000000000" pitchFamily="2" charset="0"/>
                <a:cs typeface="NikoshBAN" panose="02000000000000000000" pitchFamily="2" charset="0"/>
              </a:rPr>
              <a:t>দিন</a:t>
            </a:r>
            <a:endParaRPr lang="en-US" sz="28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B9DD1DCA-69AF-456E-9F32-FA6E085294F5}"/>
              </a:ext>
            </a:extLst>
          </p:cNvPr>
          <p:cNvSpPr txBox="1"/>
          <p:nvPr/>
        </p:nvSpPr>
        <p:spPr>
          <a:xfrm>
            <a:off x="4445391" y="2971013"/>
            <a:ext cx="2171495"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(ঘ)</a:t>
            </a:r>
            <a:r>
              <a:rPr lang="en-US" sz="2800" dirty="0">
                <a:latin typeface="NikoshBAN" panose="02000000000000000000" pitchFamily="2" charset="0"/>
                <a:cs typeface="NikoshBAN" panose="02000000000000000000" pitchFamily="2" charset="0"/>
              </a:rPr>
              <a:t> 4-5দিন</a:t>
            </a:r>
          </a:p>
        </p:txBody>
      </p:sp>
      <p:sp>
        <p:nvSpPr>
          <p:cNvPr id="12" name="TextBox 11">
            <a:extLst>
              <a:ext uri="{FF2B5EF4-FFF2-40B4-BE49-F238E27FC236}">
                <a16:creationId xmlns:a16="http://schemas.microsoft.com/office/drawing/2014/main" id="{177FA6EC-4229-4B40-AA29-59D9BC4F07D4}"/>
              </a:ext>
            </a:extLst>
          </p:cNvPr>
          <p:cNvSpPr txBox="1"/>
          <p:nvPr/>
        </p:nvSpPr>
        <p:spPr>
          <a:xfrm>
            <a:off x="1040647" y="2960682"/>
            <a:ext cx="2435874"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(গ)</a:t>
            </a:r>
            <a:r>
              <a:rPr lang="en-US" sz="2800" dirty="0">
                <a:latin typeface="NikoshBAN" panose="02000000000000000000" pitchFamily="2" charset="0"/>
                <a:cs typeface="NikoshBAN" panose="02000000000000000000" pitchFamily="2" charset="0"/>
              </a:rPr>
              <a:t> 6-8 </a:t>
            </a:r>
            <a:r>
              <a:rPr lang="en-US" sz="2800" dirty="0" err="1">
                <a:latin typeface="NikoshBAN" panose="02000000000000000000" pitchFamily="2" charset="0"/>
                <a:cs typeface="NikoshBAN" panose="02000000000000000000" pitchFamily="2" charset="0"/>
              </a:rPr>
              <a:t>দিন</a:t>
            </a:r>
            <a:endParaRPr lang="en-US" sz="2800" dirty="0">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5149BBB7-1045-402B-B715-9A5FC368BA2E}"/>
              </a:ext>
            </a:extLst>
          </p:cNvPr>
          <p:cNvSpPr/>
          <p:nvPr/>
        </p:nvSpPr>
        <p:spPr>
          <a:xfrm>
            <a:off x="677033" y="3815564"/>
            <a:ext cx="8917133" cy="52322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57200" indent="-457200">
              <a:buFont typeface="Wingdings" panose="05000000000000000000" pitchFamily="2" charset="2"/>
              <a:buChar char="Ø"/>
            </a:pPr>
            <a:r>
              <a:rPr lang="en-US" sz="2800" dirty="0" err="1">
                <a:latin typeface="NikoshBAN" panose="02000000000000000000" pitchFamily="2" charset="0"/>
                <a:cs typeface="NikoshBAN" panose="02000000000000000000" pitchFamily="2" charset="0"/>
              </a:rPr>
              <a:t>মজুদ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কতবার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খাদ্য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হবে</a:t>
            </a:r>
            <a:r>
              <a:rPr lang="en-US" sz="2800" dirty="0">
                <a:latin typeface="NikoshBAN" panose="02000000000000000000" pitchFamily="2" charset="0"/>
                <a:cs typeface="NikoshBAN" panose="02000000000000000000" pitchFamily="2" charset="0"/>
              </a:rPr>
              <a:t>?</a:t>
            </a:r>
          </a:p>
        </p:txBody>
      </p:sp>
      <p:sp>
        <p:nvSpPr>
          <p:cNvPr id="14" name="TextBox 13">
            <a:extLst>
              <a:ext uri="{FF2B5EF4-FFF2-40B4-BE49-F238E27FC236}">
                <a16:creationId xmlns:a16="http://schemas.microsoft.com/office/drawing/2014/main" id="{7C897CD9-2E4F-43A5-A6C8-B515010951D3}"/>
              </a:ext>
            </a:extLst>
          </p:cNvPr>
          <p:cNvSpPr txBox="1"/>
          <p:nvPr/>
        </p:nvSpPr>
        <p:spPr>
          <a:xfrm>
            <a:off x="4048673" y="4619924"/>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(খ) </a:t>
            </a:r>
            <a:r>
              <a:rPr lang="en-US" sz="2800" dirty="0">
                <a:latin typeface="NikoshBAN" panose="02000000000000000000" pitchFamily="2" charset="0"/>
                <a:cs typeface="NikoshBAN" panose="02000000000000000000" pitchFamily="2" charset="0"/>
              </a:rPr>
              <a:t>৫ </a:t>
            </a:r>
            <a:r>
              <a:rPr lang="en-US" sz="2800" dirty="0" err="1">
                <a:latin typeface="NikoshBAN" panose="02000000000000000000" pitchFamily="2" charset="0"/>
                <a:cs typeface="NikoshBAN" panose="02000000000000000000" pitchFamily="2" charset="0"/>
              </a:rPr>
              <a:t>বার</a:t>
            </a:r>
            <a:endParaRPr lang="en-US" sz="28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6C2EB8C8-0E0A-4937-BB55-17C3E1A1E2ED}"/>
              </a:ext>
            </a:extLst>
          </p:cNvPr>
          <p:cNvSpPr txBox="1"/>
          <p:nvPr/>
        </p:nvSpPr>
        <p:spPr>
          <a:xfrm>
            <a:off x="990740" y="4659093"/>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(ক) </a:t>
            </a:r>
            <a:r>
              <a:rPr lang="en-US" sz="2800" dirty="0">
                <a:latin typeface="NikoshBAN" panose="02000000000000000000" pitchFamily="2" charset="0"/>
                <a:cs typeface="NikoshBAN" panose="02000000000000000000" pitchFamily="2" charset="0"/>
              </a:rPr>
              <a:t>৪ </a:t>
            </a:r>
            <a:r>
              <a:rPr lang="en-US" sz="2800" dirty="0" err="1">
                <a:latin typeface="NikoshBAN" panose="02000000000000000000" pitchFamily="2" charset="0"/>
                <a:cs typeface="NikoshBAN" panose="02000000000000000000" pitchFamily="2" charset="0"/>
              </a:rPr>
              <a:t>বার</a:t>
            </a:r>
            <a:endParaRPr lang="en-US" sz="28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4851FED1-83FD-4427-B429-58027E7241A6}"/>
              </a:ext>
            </a:extLst>
          </p:cNvPr>
          <p:cNvSpPr txBox="1"/>
          <p:nvPr/>
        </p:nvSpPr>
        <p:spPr>
          <a:xfrm>
            <a:off x="1015480" y="5434577"/>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গ  </a:t>
            </a:r>
            <a:r>
              <a:rPr lang="en-US" sz="2800" dirty="0">
                <a:latin typeface="NikoshBAN" panose="02000000000000000000" pitchFamily="2" charset="0"/>
                <a:cs typeface="NikoshBAN" panose="02000000000000000000" pitchFamily="2" charset="0"/>
              </a:rPr>
              <a:t>৩ </a:t>
            </a:r>
            <a:r>
              <a:rPr lang="en-US" sz="2800" dirty="0" err="1">
                <a:latin typeface="NikoshBAN" panose="02000000000000000000" pitchFamily="2" charset="0"/>
                <a:cs typeface="NikoshBAN" panose="02000000000000000000" pitchFamily="2" charset="0"/>
              </a:rPr>
              <a:t>বার</a:t>
            </a:r>
            <a:r>
              <a:rPr lang="en-US" sz="2800" dirty="0">
                <a:latin typeface="NikoshBAN" panose="02000000000000000000" pitchFamily="2" charset="0"/>
                <a:cs typeface="NikoshBAN" panose="02000000000000000000" pitchFamily="2" charset="0"/>
              </a:rPr>
              <a:t> </a:t>
            </a:r>
          </a:p>
        </p:txBody>
      </p:sp>
      <p:sp>
        <p:nvSpPr>
          <p:cNvPr id="17" name="TextBox 16">
            <a:extLst>
              <a:ext uri="{FF2B5EF4-FFF2-40B4-BE49-F238E27FC236}">
                <a16:creationId xmlns:a16="http://schemas.microsoft.com/office/drawing/2014/main" id="{23A56DBE-B09D-439C-A1F3-DDE4523ED28A}"/>
              </a:ext>
            </a:extLst>
          </p:cNvPr>
          <p:cNvSpPr txBox="1"/>
          <p:nvPr/>
        </p:nvSpPr>
        <p:spPr>
          <a:xfrm>
            <a:off x="4048672" y="5391131"/>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(ঘ </a:t>
            </a:r>
            <a:r>
              <a:rPr lang="en-US" sz="2800" dirty="0">
                <a:latin typeface="NikoshBAN" panose="02000000000000000000" pitchFamily="2" charset="0"/>
                <a:cs typeface="NikoshBAN" panose="02000000000000000000" pitchFamily="2" charset="0"/>
              </a:rPr>
              <a:t>2বার</a:t>
            </a:r>
          </a:p>
        </p:txBody>
      </p:sp>
      <p:sp>
        <p:nvSpPr>
          <p:cNvPr id="18" name="Rectangle: Rounded Corners 17">
            <a:extLst>
              <a:ext uri="{FF2B5EF4-FFF2-40B4-BE49-F238E27FC236}">
                <a16:creationId xmlns:a16="http://schemas.microsoft.com/office/drawing/2014/main" id="{DEFA6265-97E4-4AE9-AAC8-2198A3D77BB3}"/>
              </a:ext>
            </a:extLst>
          </p:cNvPr>
          <p:cNvSpPr/>
          <p:nvPr/>
        </p:nvSpPr>
        <p:spPr>
          <a:xfrm>
            <a:off x="4445391" y="478302"/>
            <a:ext cx="1842867" cy="604910"/>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য</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ন</a:t>
            </a:r>
            <a:endParaRPr lang="en-US" sz="3600" dirty="0">
              <a:latin typeface="NikoshBAN" panose="02000000000000000000" pitchFamily="2" charset="0"/>
              <a:cs typeface="NikoshBAN" panose="02000000000000000000" pitchFamily="2" charset="0"/>
            </a:endParaRPr>
          </a:p>
        </p:txBody>
      </p:sp>
      <p:sp>
        <p:nvSpPr>
          <p:cNvPr id="19" name="Half Frame 18">
            <a:extLst>
              <a:ext uri="{FF2B5EF4-FFF2-40B4-BE49-F238E27FC236}">
                <a16:creationId xmlns:a16="http://schemas.microsoft.com/office/drawing/2014/main" id="{5EB5F686-6C5F-4792-BD8F-1F4A258747DB}"/>
              </a:ext>
            </a:extLst>
          </p:cNvPr>
          <p:cNvSpPr/>
          <p:nvPr/>
        </p:nvSpPr>
        <p:spPr>
          <a:xfrm rot="14014148">
            <a:off x="1253908" y="2098877"/>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
        <p:nvSpPr>
          <p:cNvPr id="20" name="Half Frame 19">
            <a:extLst>
              <a:ext uri="{FF2B5EF4-FFF2-40B4-BE49-F238E27FC236}">
                <a16:creationId xmlns:a16="http://schemas.microsoft.com/office/drawing/2014/main" id="{EFFDCA62-5CFA-4BD1-BDF7-07F00E29DB33}"/>
              </a:ext>
            </a:extLst>
          </p:cNvPr>
          <p:cNvSpPr/>
          <p:nvPr/>
        </p:nvSpPr>
        <p:spPr>
          <a:xfrm rot="14014148">
            <a:off x="4356313" y="5248163"/>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20827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2000" fill="hold"/>
                                        <p:tgtEl>
                                          <p:spTgt spid="13"/>
                                        </p:tgtEl>
                                        <p:attrNameLst>
                                          <p:attrName>ppt_w</p:attrName>
                                        </p:attrNameLst>
                                      </p:cBhvr>
                                      <p:tavLst>
                                        <p:tav tm="0">
                                          <p:val>
                                            <p:fltVal val="0"/>
                                          </p:val>
                                        </p:tav>
                                        <p:tav tm="100000">
                                          <p:val>
                                            <p:strVal val="#ppt_w"/>
                                          </p:val>
                                        </p:tav>
                                      </p:tavLst>
                                    </p:anim>
                                    <p:anim calcmode="lin" valueType="num">
                                      <p:cBhvr>
                                        <p:cTn id="47" dur="2000" fill="hold"/>
                                        <p:tgtEl>
                                          <p:spTgt spid="13"/>
                                        </p:tgtEl>
                                        <p:attrNameLst>
                                          <p:attrName>ppt_h</p:attrName>
                                        </p:attrNameLst>
                                      </p:cBhvr>
                                      <p:tavLst>
                                        <p:tav tm="0">
                                          <p:val>
                                            <p:fltVal val="0"/>
                                          </p:val>
                                        </p:tav>
                                        <p:tav tm="100000">
                                          <p:val>
                                            <p:strVal val="#ppt_h"/>
                                          </p:val>
                                        </p:tav>
                                      </p:tavLst>
                                    </p:anim>
                                    <p:anim calcmode="lin" valueType="num">
                                      <p:cBhvr>
                                        <p:cTn id="48" dur="2000" fill="hold"/>
                                        <p:tgtEl>
                                          <p:spTgt spid="13"/>
                                        </p:tgtEl>
                                        <p:attrNameLst>
                                          <p:attrName>style.rotation</p:attrName>
                                        </p:attrNameLst>
                                      </p:cBhvr>
                                      <p:tavLst>
                                        <p:tav tm="0">
                                          <p:val>
                                            <p:fltVal val="90"/>
                                          </p:val>
                                        </p:tav>
                                        <p:tav tm="100000">
                                          <p:val>
                                            <p:fltVal val="0"/>
                                          </p:val>
                                        </p:tav>
                                      </p:tavLst>
                                    </p:anim>
                                    <p:animEffect transition="in" filter="fade">
                                      <p:cBhvr>
                                        <p:cTn id="49" dur="2000"/>
                                        <p:tgtEl>
                                          <p:spTgt spid="13"/>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2000" fill="hold"/>
                                        <p:tgtEl>
                                          <p:spTgt spid="15"/>
                                        </p:tgtEl>
                                        <p:attrNameLst>
                                          <p:attrName>ppt_w</p:attrName>
                                        </p:attrNameLst>
                                      </p:cBhvr>
                                      <p:tavLst>
                                        <p:tav tm="0">
                                          <p:val>
                                            <p:fltVal val="0"/>
                                          </p:val>
                                        </p:tav>
                                        <p:tav tm="100000">
                                          <p:val>
                                            <p:strVal val="#ppt_w"/>
                                          </p:val>
                                        </p:tav>
                                      </p:tavLst>
                                    </p:anim>
                                    <p:anim calcmode="lin" valueType="num">
                                      <p:cBhvr>
                                        <p:cTn id="53" dur="2000" fill="hold"/>
                                        <p:tgtEl>
                                          <p:spTgt spid="15"/>
                                        </p:tgtEl>
                                        <p:attrNameLst>
                                          <p:attrName>ppt_h</p:attrName>
                                        </p:attrNameLst>
                                      </p:cBhvr>
                                      <p:tavLst>
                                        <p:tav tm="0">
                                          <p:val>
                                            <p:fltVal val="0"/>
                                          </p:val>
                                        </p:tav>
                                        <p:tav tm="100000">
                                          <p:val>
                                            <p:strVal val="#ppt_h"/>
                                          </p:val>
                                        </p:tav>
                                      </p:tavLst>
                                    </p:anim>
                                    <p:anim calcmode="lin" valueType="num">
                                      <p:cBhvr>
                                        <p:cTn id="54" dur="2000" fill="hold"/>
                                        <p:tgtEl>
                                          <p:spTgt spid="15"/>
                                        </p:tgtEl>
                                        <p:attrNameLst>
                                          <p:attrName>style.rotation</p:attrName>
                                        </p:attrNameLst>
                                      </p:cBhvr>
                                      <p:tavLst>
                                        <p:tav tm="0">
                                          <p:val>
                                            <p:fltVal val="90"/>
                                          </p:val>
                                        </p:tav>
                                        <p:tav tm="100000">
                                          <p:val>
                                            <p:fltVal val="0"/>
                                          </p:val>
                                        </p:tav>
                                      </p:tavLst>
                                    </p:anim>
                                    <p:animEffect transition="in" filter="fade">
                                      <p:cBhvr>
                                        <p:cTn id="55" dur="2000"/>
                                        <p:tgtEl>
                                          <p:spTgt spid="15"/>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2000" fill="hold"/>
                                        <p:tgtEl>
                                          <p:spTgt spid="16"/>
                                        </p:tgtEl>
                                        <p:attrNameLst>
                                          <p:attrName>ppt_w</p:attrName>
                                        </p:attrNameLst>
                                      </p:cBhvr>
                                      <p:tavLst>
                                        <p:tav tm="0">
                                          <p:val>
                                            <p:fltVal val="0"/>
                                          </p:val>
                                        </p:tav>
                                        <p:tav tm="100000">
                                          <p:val>
                                            <p:strVal val="#ppt_w"/>
                                          </p:val>
                                        </p:tav>
                                      </p:tavLst>
                                    </p:anim>
                                    <p:anim calcmode="lin" valueType="num">
                                      <p:cBhvr>
                                        <p:cTn id="59" dur="2000" fill="hold"/>
                                        <p:tgtEl>
                                          <p:spTgt spid="16"/>
                                        </p:tgtEl>
                                        <p:attrNameLst>
                                          <p:attrName>ppt_h</p:attrName>
                                        </p:attrNameLst>
                                      </p:cBhvr>
                                      <p:tavLst>
                                        <p:tav tm="0">
                                          <p:val>
                                            <p:fltVal val="0"/>
                                          </p:val>
                                        </p:tav>
                                        <p:tav tm="100000">
                                          <p:val>
                                            <p:strVal val="#ppt_h"/>
                                          </p:val>
                                        </p:tav>
                                      </p:tavLst>
                                    </p:anim>
                                    <p:anim calcmode="lin" valueType="num">
                                      <p:cBhvr>
                                        <p:cTn id="60" dur="2000" fill="hold"/>
                                        <p:tgtEl>
                                          <p:spTgt spid="16"/>
                                        </p:tgtEl>
                                        <p:attrNameLst>
                                          <p:attrName>style.rotation</p:attrName>
                                        </p:attrNameLst>
                                      </p:cBhvr>
                                      <p:tavLst>
                                        <p:tav tm="0">
                                          <p:val>
                                            <p:fltVal val="90"/>
                                          </p:val>
                                        </p:tav>
                                        <p:tav tm="100000">
                                          <p:val>
                                            <p:fltVal val="0"/>
                                          </p:val>
                                        </p:tav>
                                      </p:tavLst>
                                    </p:anim>
                                    <p:animEffect transition="in" filter="fade">
                                      <p:cBhvr>
                                        <p:cTn id="61" dur="2000"/>
                                        <p:tgtEl>
                                          <p:spTgt spid="16"/>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2000" fill="hold"/>
                                        <p:tgtEl>
                                          <p:spTgt spid="14"/>
                                        </p:tgtEl>
                                        <p:attrNameLst>
                                          <p:attrName>ppt_w</p:attrName>
                                        </p:attrNameLst>
                                      </p:cBhvr>
                                      <p:tavLst>
                                        <p:tav tm="0">
                                          <p:val>
                                            <p:fltVal val="0"/>
                                          </p:val>
                                        </p:tav>
                                        <p:tav tm="100000">
                                          <p:val>
                                            <p:strVal val="#ppt_w"/>
                                          </p:val>
                                        </p:tav>
                                      </p:tavLst>
                                    </p:anim>
                                    <p:anim calcmode="lin" valueType="num">
                                      <p:cBhvr>
                                        <p:cTn id="65" dur="2000" fill="hold"/>
                                        <p:tgtEl>
                                          <p:spTgt spid="14"/>
                                        </p:tgtEl>
                                        <p:attrNameLst>
                                          <p:attrName>ppt_h</p:attrName>
                                        </p:attrNameLst>
                                      </p:cBhvr>
                                      <p:tavLst>
                                        <p:tav tm="0">
                                          <p:val>
                                            <p:fltVal val="0"/>
                                          </p:val>
                                        </p:tav>
                                        <p:tav tm="100000">
                                          <p:val>
                                            <p:strVal val="#ppt_h"/>
                                          </p:val>
                                        </p:tav>
                                      </p:tavLst>
                                    </p:anim>
                                    <p:anim calcmode="lin" valueType="num">
                                      <p:cBhvr>
                                        <p:cTn id="66" dur="2000" fill="hold"/>
                                        <p:tgtEl>
                                          <p:spTgt spid="14"/>
                                        </p:tgtEl>
                                        <p:attrNameLst>
                                          <p:attrName>style.rotation</p:attrName>
                                        </p:attrNameLst>
                                      </p:cBhvr>
                                      <p:tavLst>
                                        <p:tav tm="0">
                                          <p:val>
                                            <p:fltVal val="90"/>
                                          </p:val>
                                        </p:tav>
                                        <p:tav tm="100000">
                                          <p:val>
                                            <p:fltVal val="0"/>
                                          </p:val>
                                        </p:tav>
                                      </p:tavLst>
                                    </p:anim>
                                    <p:animEffect transition="in" filter="fade">
                                      <p:cBhvr>
                                        <p:cTn id="67" dur="2000"/>
                                        <p:tgtEl>
                                          <p:spTgt spid="14"/>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2000" fill="hold"/>
                                        <p:tgtEl>
                                          <p:spTgt spid="17"/>
                                        </p:tgtEl>
                                        <p:attrNameLst>
                                          <p:attrName>ppt_w</p:attrName>
                                        </p:attrNameLst>
                                      </p:cBhvr>
                                      <p:tavLst>
                                        <p:tav tm="0">
                                          <p:val>
                                            <p:fltVal val="0"/>
                                          </p:val>
                                        </p:tav>
                                        <p:tav tm="100000">
                                          <p:val>
                                            <p:strVal val="#ppt_w"/>
                                          </p:val>
                                        </p:tav>
                                      </p:tavLst>
                                    </p:anim>
                                    <p:anim calcmode="lin" valueType="num">
                                      <p:cBhvr>
                                        <p:cTn id="71" dur="2000" fill="hold"/>
                                        <p:tgtEl>
                                          <p:spTgt spid="17"/>
                                        </p:tgtEl>
                                        <p:attrNameLst>
                                          <p:attrName>ppt_h</p:attrName>
                                        </p:attrNameLst>
                                      </p:cBhvr>
                                      <p:tavLst>
                                        <p:tav tm="0">
                                          <p:val>
                                            <p:fltVal val="0"/>
                                          </p:val>
                                        </p:tav>
                                        <p:tav tm="100000">
                                          <p:val>
                                            <p:strVal val="#ppt_h"/>
                                          </p:val>
                                        </p:tav>
                                      </p:tavLst>
                                    </p:anim>
                                    <p:anim calcmode="lin" valueType="num">
                                      <p:cBhvr>
                                        <p:cTn id="72" dur="2000" fill="hold"/>
                                        <p:tgtEl>
                                          <p:spTgt spid="17"/>
                                        </p:tgtEl>
                                        <p:attrNameLst>
                                          <p:attrName>style.rotation</p:attrName>
                                        </p:attrNameLst>
                                      </p:cBhvr>
                                      <p:tavLst>
                                        <p:tav tm="0">
                                          <p:val>
                                            <p:fltVal val="90"/>
                                          </p:val>
                                        </p:tav>
                                        <p:tav tm="100000">
                                          <p:val>
                                            <p:fltVal val="0"/>
                                          </p:val>
                                        </p:tav>
                                      </p:tavLst>
                                    </p:anim>
                                    <p:animEffect transition="in" filter="fade">
                                      <p:cBhvr>
                                        <p:cTn id="73" dur="20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subTnLst>
                                    <p:audio>
                                      <p:cMediaNode>
                                        <p:cTn display="0" masterRel="sameClick">
                                          <p:stCondLst>
                                            <p:cond evt="begin" delay="0">
                                              <p:tn val="7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61CBA9-D6F4-4C00-A8DB-70A065A7723D}"/>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4C8ABCBE-57EF-4172-A1F0-533C3E47E2E8}"/>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3D10C46B-71F1-4C43-86C3-29E10C783B95}"/>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8533D727-DEDD-486F-A1B0-2C09337E0586}"/>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a:extLst>
              <a:ext uri="{FF2B5EF4-FFF2-40B4-BE49-F238E27FC236}">
                <a16:creationId xmlns:a16="http://schemas.microsoft.com/office/drawing/2014/main" id="{B8AAE245-34BE-4B0E-B028-B91136568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01" y="446633"/>
            <a:ext cx="10066097" cy="6415649"/>
          </a:xfrm>
          <a:prstGeom prst="rect">
            <a:avLst/>
          </a:prstGeom>
          <a:ln w="88900" cap="sq" cmpd="thickThin">
            <a:solidFill>
              <a:schemeClr val="accent1"/>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20A4782A-7287-4151-A5CF-86627717EE68}"/>
              </a:ext>
            </a:extLst>
          </p:cNvPr>
          <p:cNvSpPr txBox="1"/>
          <p:nvPr/>
        </p:nvSpPr>
        <p:spPr>
          <a:xfrm>
            <a:off x="478302" y="6091311"/>
            <a:ext cx="10016196" cy="584775"/>
          </a:xfrm>
          <a:prstGeom prst="rect">
            <a:avLst/>
          </a:prstGeom>
          <a:noFill/>
        </p:spPr>
        <p:txBody>
          <a:bodyPr wrap="square" rtlCol="0">
            <a:spAutoFit/>
          </a:bodyPr>
          <a:lstStyle/>
          <a:p>
            <a:pPr marL="457200" indent="-457200" algn="ctr">
              <a:buFont typeface="Wingdings" panose="05000000000000000000" pitchFamily="2" charset="2"/>
              <a:buChar char="v"/>
            </a:pPr>
            <a:r>
              <a:rPr lang="en-US" sz="3200" b="1" dirty="0">
                <a:solidFill>
                  <a:srgbClr val="FF0000"/>
                </a:solidFill>
                <a:latin typeface="NikoshBAN" panose="02000000000000000000" pitchFamily="2" charset="0"/>
                <a:cs typeface="NikoshBAN" panose="02000000000000000000" pitchFamily="2" charset="0"/>
              </a:rPr>
              <a:t>প</a:t>
            </a:r>
            <a:r>
              <a:rPr lang="as-IN" sz="3200" b="1" dirty="0">
                <a:solidFill>
                  <a:srgbClr val="FF0000"/>
                </a:solidFill>
                <a:latin typeface="NikoshBAN" panose="02000000000000000000" pitchFamily="2" charset="0"/>
                <a:cs typeface="NikoshBAN" panose="02000000000000000000" pitchFamily="2" charset="0"/>
              </a:rPr>
              <a:t>ো</a:t>
            </a:r>
            <a:r>
              <a:rPr lang="en-US" sz="3200" b="1" dirty="0">
                <a:solidFill>
                  <a:srgbClr val="FF0000"/>
                </a:solidFill>
                <a:latin typeface="NikoshBAN" panose="02000000000000000000" pitchFamily="2" charset="0"/>
                <a:cs typeface="NikoshBAN" panose="02000000000000000000" pitchFamily="2" charset="0"/>
              </a:rPr>
              <a:t>ন</a:t>
            </a:r>
            <a:r>
              <a:rPr lang="as-IN" sz="3200" b="1" dirty="0">
                <a:solidFill>
                  <a:srgbClr val="FF0000"/>
                </a:solidFill>
                <a:latin typeface="NikoshBAN" panose="02000000000000000000" pitchFamily="2" charset="0"/>
                <a:cs typeface="NikoshBAN" panose="02000000000000000000" pitchFamily="2" charset="0"/>
              </a:rPr>
              <a:t>া</a:t>
            </a:r>
            <a:r>
              <a:rPr lang="en-US" sz="3200" b="1" dirty="0">
                <a:solidFill>
                  <a:srgbClr val="FF0000"/>
                </a:solidFill>
                <a:latin typeface="NikoshBAN" panose="02000000000000000000" pitchFamily="2" charset="0"/>
                <a:cs typeface="NikoshBAN" panose="02000000000000000000" pitchFamily="2" charset="0"/>
              </a:rPr>
              <a:t> </a:t>
            </a:r>
            <a:r>
              <a:rPr lang="as-IN" sz="3200" b="1" dirty="0">
                <a:solidFill>
                  <a:srgbClr val="FF0000"/>
                </a:solidFill>
                <a:latin typeface="NikoshBAN" panose="02000000000000000000" pitchFamily="2" charset="0"/>
                <a:cs typeface="NikoshBAN" panose="02000000000000000000" pitchFamily="2" charset="0"/>
              </a:rPr>
              <a:t>ম</a:t>
            </a:r>
            <a:r>
              <a:rPr lang="en-US" sz="3200" b="1" dirty="0">
                <a:solidFill>
                  <a:srgbClr val="FF0000"/>
                </a:solidFill>
                <a:latin typeface="NikoshBAN" panose="02000000000000000000" pitchFamily="2" charset="0"/>
                <a:cs typeface="NikoshBAN" panose="02000000000000000000" pitchFamily="2" charset="0"/>
              </a:rPr>
              <a:t>জ</a:t>
            </a:r>
            <a:r>
              <a:rPr lang="as-IN" sz="3200" b="1" dirty="0">
                <a:solidFill>
                  <a:srgbClr val="FF0000"/>
                </a:solidFill>
                <a:latin typeface="NikoshBAN" panose="02000000000000000000" pitchFamily="2" charset="0"/>
                <a:cs typeface="NikoshBAN" panose="02000000000000000000" pitchFamily="2" charset="0"/>
              </a:rPr>
              <a:t>ু</a:t>
            </a:r>
            <a:r>
              <a:rPr lang="en-US" sz="3200" b="1" dirty="0">
                <a:solidFill>
                  <a:srgbClr val="FF0000"/>
                </a:solidFill>
                <a:latin typeface="NikoshBAN" panose="02000000000000000000" pitchFamily="2" charset="0"/>
                <a:cs typeface="NikoshBAN" panose="02000000000000000000" pitchFamily="2" charset="0"/>
              </a:rPr>
              <a:t>দ </a:t>
            </a:r>
            <a:r>
              <a:rPr lang="as-IN" sz="3200" b="1" dirty="0">
                <a:solidFill>
                  <a:srgbClr val="FF0000"/>
                </a:solidFill>
                <a:latin typeface="NikoshBAN" panose="02000000000000000000" pitchFamily="2" charset="0"/>
                <a:cs typeface="NikoshBAN" panose="02000000000000000000" pitchFamily="2" charset="0"/>
              </a:rPr>
              <a:t>প</a:t>
            </a:r>
            <a:r>
              <a:rPr lang="en-US" sz="3200" b="1" dirty="0">
                <a:solidFill>
                  <a:srgbClr val="FF0000"/>
                </a:solidFill>
                <a:latin typeface="NikoshBAN" panose="02000000000000000000" pitchFamily="2" charset="0"/>
                <a:cs typeface="NikoshBAN" panose="02000000000000000000" pitchFamily="2" charset="0"/>
              </a:rPr>
              <a:t>র</a:t>
            </a:r>
            <a:r>
              <a:rPr lang="as-IN" sz="3200" b="1" dirty="0">
                <a:solidFill>
                  <a:srgbClr val="FF0000"/>
                </a:solidFill>
                <a:latin typeface="NikoshBAN" panose="02000000000000000000" pitchFamily="2" charset="0"/>
                <a:cs typeface="NikoshBAN" panose="02000000000000000000" pitchFamily="2" charset="0"/>
              </a:rPr>
              <a:t>ব</a:t>
            </a:r>
            <a:r>
              <a:rPr lang="en-US" sz="3200" b="1" dirty="0">
                <a:solidFill>
                  <a:srgbClr val="FF0000"/>
                </a:solidFill>
                <a:latin typeface="NikoshBAN" panose="02000000000000000000" pitchFamily="2" charset="0"/>
                <a:cs typeface="NikoshBAN" panose="02000000000000000000" pitchFamily="2" charset="0"/>
              </a:rPr>
              <a:t>ত</a:t>
            </a:r>
            <a:r>
              <a:rPr lang="as-IN" sz="3200" b="1" dirty="0">
                <a:solidFill>
                  <a:srgbClr val="FF0000"/>
                </a:solidFill>
                <a:latin typeface="NikoshBAN" panose="02000000000000000000" pitchFamily="2" charset="0"/>
                <a:cs typeface="NikoshBAN" panose="02000000000000000000" pitchFamily="2" charset="0"/>
              </a:rPr>
              <a:t>ী</a:t>
            </a:r>
            <a:r>
              <a:rPr lang="en-US" sz="3200" b="1" dirty="0">
                <a:solidFill>
                  <a:srgbClr val="FF0000"/>
                </a:solidFill>
                <a:latin typeface="SutonnyMJ" pitchFamily="2" charset="0"/>
                <a:cs typeface="SutonnyMJ" pitchFamily="2" charset="0"/>
              </a:rPr>
              <a:t>©</a:t>
            </a:r>
            <a:r>
              <a:rPr lang="en-US" sz="3200" b="1" dirty="0">
                <a:solidFill>
                  <a:srgbClr val="FF0000"/>
                </a:solidFill>
                <a:latin typeface="NikoshBAN" panose="02000000000000000000" pitchFamily="2" charset="0"/>
                <a:cs typeface="NikoshBAN" panose="02000000000000000000" pitchFamily="2" charset="0"/>
              </a:rPr>
              <a:t> </a:t>
            </a:r>
            <a:r>
              <a:rPr lang="as-IN" sz="3200" b="1" dirty="0">
                <a:solidFill>
                  <a:srgbClr val="FF0000"/>
                </a:solidFill>
                <a:latin typeface="NikoshBAN" panose="02000000000000000000" pitchFamily="2" charset="0"/>
                <a:cs typeface="NikoshBAN" panose="02000000000000000000" pitchFamily="2" charset="0"/>
              </a:rPr>
              <a:t>প</a:t>
            </a:r>
            <a:r>
              <a:rPr lang="en-US" sz="3200" b="1" dirty="0">
                <a:solidFill>
                  <a:srgbClr val="FF0000"/>
                </a:solidFill>
                <a:latin typeface="NikoshBAN" panose="02000000000000000000" pitchFamily="2" charset="0"/>
                <a:cs typeface="NikoshBAN" panose="02000000000000000000" pitchFamily="2" charset="0"/>
              </a:rPr>
              <a:t>র</a:t>
            </a:r>
            <a:r>
              <a:rPr lang="as-IN" sz="3200" b="1" dirty="0">
                <a:solidFill>
                  <a:srgbClr val="FF0000"/>
                </a:solidFill>
                <a:latin typeface="NikoshBAN" panose="02000000000000000000" pitchFamily="2" charset="0"/>
                <a:cs typeface="NikoshBAN" panose="02000000000000000000" pitchFamily="2" charset="0"/>
              </a:rPr>
              <a:t>ি</a:t>
            </a:r>
            <a:r>
              <a:rPr lang="en-US" sz="3200" b="1" dirty="0">
                <a:solidFill>
                  <a:srgbClr val="FF0000"/>
                </a:solidFill>
                <a:latin typeface="NikoshBAN" panose="02000000000000000000" pitchFamily="2" charset="0"/>
                <a:cs typeface="NikoshBAN" panose="02000000000000000000" pitchFamily="2" charset="0"/>
              </a:rPr>
              <a:t>চ</a:t>
            </a:r>
            <a:r>
              <a:rPr lang="as-IN" sz="3200" b="1" dirty="0">
                <a:solidFill>
                  <a:srgbClr val="FF0000"/>
                </a:solidFill>
                <a:latin typeface="NikoshBAN" panose="02000000000000000000" pitchFamily="2" charset="0"/>
                <a:cs typeface="NikoshBAN" panose="02000000000000000000" pitchFamily="2" charset="0"/>
              </a:rPr>
              <a:t>য</a:t>
            </a:r>
            <a:r>
              <a:rPr lang="en-US" sz="3200" b="1" dirty="0">
                <a:solidFill>
                  <a:srgbClr val="FF0000"/>
                </a:solidFill>
                <a:latin typeface="NikoshBAN" panose="02000000000000000000" pitchFamily="2" charset="0"/>
                <a:cs typeface="NikoshBAN" panose="02000000000000000000" pitchFamily="2" charset="0"/>
              </a:rPr>
              <a:t>া</a:t>
            </a:r>
            <a:r>
              <a:rPr lang="en-US" sz="3200" b="1" dirty="0">
                <a:solidFill>
                  <a:srgbClr val="FF0000"/>
                </a:solidFill>
                <a:latin typeface="SutonnyMJ" pitchFamily="2" charset="0"/>
                <a:cs typeface="SutonnyMJ" pitchFamily="2" charset="0"/>
              </a:rPr>
              <a:t>©</a:t>
            </a:r>
            <a:r>
              <a:rPr lang="as-IN" sz="3200" b="1" dirty="0">
                <a:solidFill>
                  <a:srgbClr val="FF0000"/>
                </a:solidFill>
                <a:latin typeface="NikoshBAN" panose="02000000000000000000" pitchFamily="2" charset="0"/>
                <a:cs typeface="NikoshBAN" panose="02000000000000000000" pitchFamily="2" charset="0"/>
              </a:rPr>
              <a:t>র</a:t>
            </a:r>
            <a:r>
              <a:rPr lang="en-US" sz="3200" b="1" dirty="0">
                <a:solidFill>
                  <a:srgbClr val="FF0000"/>
                </a:solidFill>
                <a:latin typeface="NikoshBAN" panose="02000000000000000000" pitchFamily="2" charset="0"/>
                <a:cs typeface="NikoshBAN" panose="02000000000000000000" pitchFamily="2" charset="0"/>
              </a:rPr>
              <a:t> </a:t>
            </a:r>
            <a:r>
              <a:rPr lang="as-IN" sz="3200" b="1" dirty="0">
                <a:solidFill>
                  <a:srgbClr val="FF0000"/>
                </a:solidFill>
                <a:latin typeface="NikoshBAN" panose="02000000000000000000" pitchFamily="2" charset="0"/>
                <a:cs typeface="NikoshBAN" panose="02000000000000000000" pitchFamily="2" charset="0"/>
              </a:rPr>
              <a:t>ধ</a:t>
            </a:r>
            <a:r>
              <a:rPr lang="en-US" sz="3200" b="1" dirty="0">
                <a:solidFill>
                  <a:srgbClr val="FF0000"/>
                </a:solidFill>
                <a:latin typeface="NikoshBAN" panose="02000000000000000000" pitchFamily="2" charset="0"/>
                <a:cs typeface="NikoshBAN" panose="02000000000000000000" pitchFamily="2" charset="0"/>
              </a:rPr>
              <a:t>া</a:t>
            </a:r>
            <a:r>
              <a:rPr lang="as-IN" sz="3200" b="1" dirty="0">
                <a:solidFill>
                  <a:srgbClr val="FF0000"/>
                </a:solidFill>
                <a:latin typeface="NikoshBAN" panose="02000000000000000000" pitchFamily="2" charset="0"/>
                <a:cs typeface="NikoshBAN" panose="02000000000000000000" pitchFamily="2" charset="0"/>
              </a:rPr>
              <a:t>প</a:t>
            </a:r>
            <a:r>
              <a:rPr lang="en-US" sz="3200" b="1" dirty="0">
                <a:solidFill>
                  <a:srgbClr val="FF0000"/>
                </a:solidFill>
                <a:latin typeface="NikoshBAN" panose="02000000000000000000" pitchFamily="2" charset="0"/>
                <a:cs typeface="NikoshBAN" panose="02000000000000000000" pitchFamily="2" charset="0"/>
              </a:rPr>
              <a:t>গ</a:t>
            </a:r>
            <a:r>
              <a:rPr lang="as-IN" sz="3200" b="1" dirty="0">
                <a:solidFill>
                  <a:srgbClr val="FF0000"/>
                </a:solidFill>
                <a:latin typeface="NikoshBAN" panose="02000000000000000000" pitchFamily="2" charset="0"/>
                <a:cs typeface="NikoshBAN" panose="02000000000000000000" pitchFamily="2" charset="0"/>
              </a:rPr>
              <a:t>ু</a:t>
            </a:r>
            <a:r>
              <a:rPr lang="en-US" sz="3200" b="1" dirty="0">
                <a:solidFill>
                  <a:srgbClr val="FF0000"/>
                </a:solidFill>
                <a:latin typeface="NikoshBAN" panose="02000000000000000000" pitchFamily="2" charset="0"/>
                <a:cs typeface="NikoshBAN" panose="02000000000000000000" pitchFamily="2" charset="0"/>
              </a:rPr>
              <a:t>ল</a:t>
            </a:r>
            <a:r>
              <a:rPr lang="as-IN" sz="3200" b="1" dirty="0">
                <a:solidFill>
                  <a:srgbClr val="FF0000"/>
                </a:solidFill>
                <a:latin typeface="NikoshBAN" panose="02000000000000000000" pitchFamily="2" charset="0"/>
                <a:cs typeface="NikoshBAN" panose="02000000000000000000" pitchFamily="2" charset="0"/>
              </a:rPr>
              <a:t>ো</a:t>
            </a:r>
            <a:r>
              <a:rPr lang="en-US" sz="3200" b="1" dirty="0">
                <a:solidFill>
                  <a:srgbClr val="FF0000"/>
                </a:solidFill>
                <a:latin typeface="NikoshBAN" panose="02000000000000000000" pitchFamily="2" charset="0"/>
                <a:cs typeface="NikoshBAN" panose="02000000000000000000" pitchFamily="2" charset="0"/>
              </a:rPr>
              <a:t> </a:t>
            </a:r>
            <a:r>
              <a:rPr lang="as-IN" sz="3200" b="1" dirty="0">
                <a:solidFill>
                  <a:srgbClr val="FF0000"/>
                </a:solidFill>
                <a:latin typeface="NikoshBAN" panose="02000000000000000000" pitchFamily="2" charset="0"/>
                <a:cs typeface="NikoshBAN" panose="02000000000000000000" pitchFamily="2" charset="0"/>
              </a:rPr>
              <a:t>প</a:t>
            </a:r>
            <a:r>
              <a:rPr lang="en-US" sz="3200" b="1" dirty="0">
                <a:solidFill>
                  <a:srgbClr val="FF0000"/>
                </a:solidFill>
                <a:latin typeface="NikoshBAN" panose="02000000000000000000" pitchFamily="2" charset="0"/>
                <a:cs typeface="NikoshBAN" panose="02000000000000000000" pitchFamily="2" charset="0"/>
              </a:rPr>
              <a:t>ো</a:t>
            </a:r>
            <a:r>
              <a:rPr lang="as-IN" sz="3200" b="1" dirty="0">
                <a:solidFill>
                  <a:srgbClr val="FF0000"/>
                </a:solidFill>
                <a:latin typeface="NikoshBAN" panose="02000000000000000000" pitchFamily="2" charset="0"/>
                <a:cs typeface="NikoshBAN" panose="02000000000000000000" pitchFamily="2" charset="0"/>
              </a:rPr>
              <a:t>ষ</a:t>
            </a:r>
            <a:r>
              <a:rPr lang="en-US" sz="3200" b="1" dirty="0">
                <a:solidFill>
                  <a:srgbClr val="FF0000"/>
                </a:solidFill>
                <a:latin typeface="NikoshBAN" panose="02000000000000000000" pitchFamily="2" charset="0"/>
                <a:cs typeface="NikoshBAN" panose="02000000000000000000" pitchFamily="2" charset="0"/>
              </a:rPr>
              <a:t>্</a:t>
            </a:r>
            <a:r>
              <a:rPr lang="as-IN" sz="3200" b="1" dirty="0">
                <a:solidFill>
                  <a:srgbClr val="FF0000"/>
                </a:solidFill>
                <a:latin typeface="NikoshBAN" panose="02000000000000000000" pitchFamily="2" charset="0"/>
                <a:cs typeface="NikoshBAN" panose="02000000000000000000" pitchFamily="2" charset="0"/>
              </a:rPr>
              <a:t>ট</a:t>
            </a:r>
            <a:r>
              <a:rPr lang="en-US" sz="3200" b="1" dirty="0">
                <a:solidFill>
                  <a:srgbClr val="FF0000"/>
                </a:solidFill>
                <a:latin typeface="NikoshBAN" panose="02000000000000000000" pitchFamily="2" charset="0"/>
                <a:cs typeface="NikoshBAN" panose="02000000000000000000" pitchFamily="2" charset="0"/>
              </a:rPr>
              <a:t>া</a:t>
            </a:r>
            <a:r>
              <a:rPr lang="as-IN" sz="3200" b="1" dirty="0">
                <a:solidFill>
                  <a:srgbClr val="FF0000"/>
                </a:solidFill>
                <a:latin typeface="NikoshBAN" panose="02000000000000000000" pitchFamily="2" charset="0"/>
                <a:cs typeface="NikoshBAN" panose="02000000000000000000" pitchFamily="2" charset="0"/>
              </a:rPr>
              <a:t>র</a:t>
            </a:r>
            <a:r>
              <a:rPr lang="en-US" sz="3200" b="1" dirty="0">
                <a:solidFill>
                  <a:srgbClr val="FF0000"/>
                </a:solidFill>
                <a:latin typeface="NikoshBAN" panose="02000000000000000000" pitchFamily="2" charset="0"/>
                <a:cs typeface="NikoshBAN" panose="02000000000000000000" pitchFamily="2" charset="0"/>
              </a:rPr>
              <a:t> </a:t>
            </a:r>
            <a:r>
              <a:rPr lang="as-IN" sz="3200" b="1" dirty="0">
                <a:solidFill>
                  <a:srgbClr val="FF0000"/>
                </a:solidFill>
                <a:latin typeface="NikoshBAN" panose="02000000000000000000" pitchFamily="2" charset="0"/>
                <a:cs typeface="NikoshBAN" panose="02000000000000000000" pitchFamily="2" charset="0"/>
              </a:rPr>
              <a:t>প</a:t>
            </a:r>
            <a:r>
              <a:rPr lang="en-US" sz="3200" b="1" dirty="0">
                <a:solidFill>
                  <a:srgbClr val="FF0000"/>
                </a:solidFill>
                <a:latin typeface="NikoshBAN" panose="02000000000000000000" pitchFamily="2" charset="0"/>
                <a:cs typeface="NikoshBAN" panose="02000000000000000000" pitchFamily="2" charset="0"/>
              </a:rPr>
              <a:t>ে</a:t>
            </a:r>
            <a:r>
              <a:rPr lang="as-IN" sz="3200" b="1" dirty="0">
                <a:solidFill>
                  <a:srgbClr val="FF0000"/>
                </a:solidFill>
                <a:latin typeface="NikoshBAN" panose="02000000000000000000" pitchFamily="2" charset="0"/>
                <a:cs typeface="NikoshBAN" panose="02000000000000000000" pitchFamily="2" charset="0"/>
              </a:rPr>
              <a:t>প</a:t>
            </a:r>
            <a:r>
              <a:rPr lang="en-US" sz="3200" b="1" dirty="0">
                <a:solidFill>
                  <a:srgbClr val="FF0000"/>
                </a:solidFill>
                <a:latin typeface="NikoshBAN" panose="02000000000000000000" pitchFamily="2" charset="0"/>
                <a:cs typeface="NikoshBAN" panose="02000000000000000000" pitchFamily="2" charset="0"/>
              </a:rPr>
              <a:t>া</a:t>
            </a:r>
            <a:r>
              <a:rPr lang="as-IN" sz="3200" b="1" dirty="0">
                <a:solidFill>
                  <a:srgbClr val="FF0000"/>
                </a:solidFill>
                <a:latin typeface="NikoshBAN" panose="02000000000000000000" pitchFamily="2" charset="0"/>
                <a:cs typeface="NikoshBAN" panose="02000000000000000000" pitchFamily="2" charset="0"/>
              </a:rPr>
              <a:t>র</a:t>
            </a:r>
            <a:r>
              <a:rPr lang="en-US" sz="3200" b="1" dirty="0">
                <a:solidFill>
                  <a:srgbClr val="FF0000"/>
                </a:solidFill>
                <a:latin typeface="NikoshBAN" panose="02000000000000000000" pitchFamily="2" charset="0"/>
                <a:cs typeface="NikoshBAN" panose="02000000000000000000" pitchFamily="2" charset="0"/>
              </a:rPr>
              <a:t>ে </a:t>
            </a:r>
            <a:r>
              <a:rPr lang="as-IN" sz="3200" b="1" dirty="0">
                <a:solidFill>
                  <a:srgbClr val="FF0000"/>
                </a:solidFill>
                <a:latin typeface="NikoshBAN" panose="02000000000000000000" pitchFamily="2" charset="0"/>
                <a:cs typeface="NikoshBAN" panose="02000000000000000000" pitchFamily="2" charset="0"/>
              </a:rPr>
              <a:t>ল</a:t>
            </a:r>
            <a:r>
              <a:rPr lang="en-US" sz="3200" b="1" dirty="0">
                <a:solidFill>
                  <a:srgbClr val="FF0000"/>
                </a:solidFill>
                <a:latin typeface="NikoshBAN" panose="02000000000000000000" pitchFamily="2" charset="0"/>
                <a:cs typeface="NikoshBAN" panose="02000000000000000000" pitchFamily="2" charset="0"/>
              </a:rPr>
              <a:t>ি</a:t>
            </a:r>
            <a:r>
              <a:rPr lang="as-IN" sz="3200" b="1" dirty="0">
                <a:solidFill>
                  <a:srgbClr val="FF0000"/>
                </a:solidFill>
                <a:latin typeface="NikoshBAN" panose="02000000000000000000" pitchFamily="2" charset="0"/>
                <a:cs typeface="NikoshBAN" panose="02000000000000000000" pitchFamily="2" charset="0"/>
              </a:rPr>
              <a:t>খ</a:t>
            </a:r>
            <a:r>
              <a:rPr lang="en-US" sz="3200" b="1" dirty="0">
                <a:solidFill>
                  <a:srgbClr val="FF0000"/>
                </a:solidFill>
                <a:latin typeface="NikoshBAN" panose="02000000000000000000" pitchFamily="2" charset="0"/>
                <a:cs typeface="NikoshBAN" panose="02000000000000000000" pitchFamily="2" charset="0"/>
              </a:rPr>
              <a:t>ে </a:t>
            </a:r>
            <a:r>
              <a:rPr lang="as-IN" sz="3200" b="1" dirty="0">
                <a:solidFill>
                  <a:srgbClr val="FF0000"/>
                </a:solidFill>
                <a:latin typeface="NikoshBAN" panose="02000000000000000000" pitchFamily="2" charset="0"/>
                <a:cs typeface="NikoshBAN" panose="02000000000000000000" pitchFamily="2" charset="0"/>
              </a:rPr>
              <a:t>ন</a:t>
            </a:r>
            <a:r>
              <a:rPr lang="en-US" sz="3200" b="1" dirty="0">
                <a:solidFill>
                  <a:srgbClr val="FF0000"/>
                </a:solidFill>
                <a:latin typeface="NikoshBAN" panose="02000000000000000000" pitchFamily="2" charset="0"/>
                <a:cs typeface="NikoshBAN" panose="02000000000000000000" pitchFamily="2" charset="0"/>
              </a:rPr>
              <a:t>ি</a:t>
            </a:r>
            <a:r>
              <a:rPr lang="as-IN" sz="3200" b="1" dirty="0">
                <a:solidFill>
                  <a:srgbClr val="FF0000"/>
                </a:solidFill>
                <a:latin typeface="NikoshBAN" panose="02000000000000000000" pitchFamily="2" charset="0"/>
                <a:cs typeface="NikoshBAN" panose="02000000000000000000" pitchFamily="2" charset="0"/>
              </a:rPr>
              <a:t>য়</a:t>
            </a:r>
            <a:r>
              <a:rPr lang="en-US" sz="3200" b="1" dirty="0">
                <a:solidFill>
                  <a:srgbClr val="FF0000"/>
                </a:solidFill>
                <a:latin typeface="NikoshBAN" panose="02000000000000000000" pitchFamily="2" charset="0"/>
                <a:cs typeface="NikoshBAN" panose="02000000000000000000" pitchFamily="2" charset="0"/>
              </a:rPr>
              <a:t>ে </a:t>
            </a:r>
            <a:r>
              <a:rPr lang="as-IN" sz="3200" b="1" dirty="0">
                <a:solidFill>
                  <a:srgbClr val="FF0000"/>
                </a:solidFill>
                <a:latin typeface="NikoshBAN" panose="02000000000000000000" pitchFamily="2" charset="0"/>
                <a:cs typeface="NikoshBAN" panose="02000000000000000000" pitchFamily="2" charset="0"/>
              </a:rPr>
              <a:t>আ</a:t>
            </a:r>
            <a:r>
              <a:rPr lang="en-US" sz="3200" b="1" dirty="0">
                <a:solidFill>
                  <a:srgbClr val="FF0000"/>
                </a:solidFill>
                <a:latin typeface="NikoshBAN" panose="02000000000000000000" pitchFamily="2" charset="0"/>
                <a:cs typeface="NikoshBAN" panose="02000000000000000000" pitchFamily="2" charset="0"/>
              </a:rPr>
              <a:t>স</a:t>
            </a:r>
            <a:r>
              <a:rPr lang="as-IN" sz="3200" b="1" dirty="0">
                <a:solidFill>
                  <a:srgbClr val="FF0000"/>
                </a:solidFill>
                <a:latin typeface="NikoshBAN" panose="02000000000000000000" pitchFamily="2" charset="0"/>
                <a:cs typeface="NikoshBAN" panose="02000000000000000000" pitchFamily="2" charset="0"/>
              </a:rPr>
              <a:t>ব</a:t>
            </a:r>
            <a:r>
              <a:rPr lang="en-US" sz="3200" b="1" dirty="0">
                <a:solidFill>
                  <a:srgbClr val="FF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8759449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75F6F4F-E823-4EC8-BB50-35C4060AA878}"/>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7" name="Frame 6">
              <a:extLst>
                <a:ext uri="{FF2B5EF4-FFF2-40B4-BE49-F238E27FC236}">
                  <a16:creationId xmlns:a16="http://schemas.microsoft.com/office/drawing/2014/main" id="{2F27EC3C-CCA8-4BB9-BEC9-A85B65289543}"/>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9715F711-4982-4A4A-87DF-C1F1719EFC17}"/>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61807D9D-A7D4-4306-A406-380801D4EC5C}"/>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Bevel 5">
            <a:extLst>
              <a:ext uri="{FF2B5EF4-FFF2-40B4-BE49-F238E27FC236}">
                <a16:creationId xmlns:a16="http://schemas.microsoft.com/office/drawing/2014/main" id="{59F5ABB2-6D84-4730-891E-BA690BB7DC7B}"/>
              </a:ext>
            </a:extLst>
          </p:cNvPr>
          <p:cNvSpPr/>
          <p:nvPr/>
        </p:nvSpPr>
        <p:spPr>
          <a:xfrm>
            <a:off x="591724" y="4286753"/>
            <a:ext cx="3583937" cy="258875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8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সম্ভু নাথ রায়</a:t>
            </a:r>
            <a:endPar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সহকারী</a:t>
            </a:r>
            <a:r>
              <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 </a:t>
            </a: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শিক্ষক</a:t>
            </a:r>
            <a:endPar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মনোহরপুরদাখিল মাদরাসা</a:t>
            </a:r>
          </a:p>
          <a:p>
            <a:pPr lvl="0" algn="ctr"/>
            <a:r>
              <a:rPr lang="bn-BD" sz="2800" b="1" dirty="0">
                <a:ln>
                  <a:noFill/>
                  <a:prstDash val="sys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মনিরামপুর,যশোর</a:t>
            </a:r>
          </a:p>
          <a:p>
            <a:pPr lvl="0" algn="ctr"/>
            <a:r>
              <a:rPr lang="bn-BD" sz="12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Email- </a:t>
            </a:r>
            <a:r>
              <a:rPr lang="bn-BD"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sambho7440@gmail.com</a:t>
            </a:r>
            <a:endParaRPr lang="en-US"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11" name="Bevel 6">
            <a:extLst>
              <a:ext uri="{FF2B5EF4-FFF2-40B4-BE49-F238E27FC236}">
                <a16:creationId xmlns:a16="http://schemas.microsoft.com/office/drawing/2014/main" id="{3A21E892-5856-4E34-B791-404378AE418F}"/>
              </a:ext>
            </a:extLst>
          </p:cNvPr>
          <p:cNvSpPr/>
          <p:nvPr/>
        </p:nvSpPr>
        <p:spPr>
          <a:xfrm>
            <a:off x="6658570" y="4344222"/>
            <a:ext cx="3774226" cy="247381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শ্রেণীঃ-</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নবম</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দশম</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বিষয়ঃ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কৃষি</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শিক্ষা</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অধ্যায়ঃ-</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৪থ</a:t>
            </a:r>
            <a:r>
              <a:rPr lang="en-US" sz="3200" b="1" kern="0" dirty="0">
                <a:ln w="19050">
                  <a:noFill/>
                  <a:prstDash val="dash"/>
                </a:ln>
                <a:solidFill>
                  <a:schemeClr val="tx1"/>
                </a:solidFill>
                <a:effectLst>
                  <a:glow rad="63500">
                    <a:schemeClr val="accent1">
                      <a:satMod val="175000"/>
                      <a:alpha val="40000"/>
                    </a:schemeClr>
                  </a:glow>
                </a:effectLst>
                <a:latin typeface="SutonnyMJ" pitchFamily="2" charset="0"/>
                <a:cs typeface="SutonnyMJ" pitchFamily="2" charset="0"/>
              </a:rPr>
              <a:t>©</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দ্বিতীয়</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পরিচ্ছেদ</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পুইশাক</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চাষ</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পদ্ধতি</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0AA22452-8B56-4C57-98C1-606197262D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669" t="17166" r="22670" b="44416"/>
          <a:stretch/>
        </p:blipFill>
        <p:spPr>
          <a:xfrm rot="16200000">
            <a:off x="1484079" y="1088522"/>
            <a:ext cx="1799228" cy="1747823"/>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descr="7.jpg">
            <a:extLst>
              <a:ext uri="{FF2B5EF4-FFF2-40B4-BE49-F238E27FC236}">
                <a16:creationId xmlns:a16="http://schemas.microsoft.com/office/drawing/2014/main" id="{3193490A-FCE6-4572-B1B8-FAA978DA3EA6}"/>
              </a:ext>
            </a:extLst>
          </p:cNvPr>
          <p:cNvPicPr>
            <a:picLocks noChangeAspect="1"/>
          </p:cNvPicPr>
          <p:nvPr/>
        </p:nvPicPr>
        <p:blipFill>
          <a:blip r:embed="rId3"/>
          <a:stretch>
            <a:fillRect/>
          </a:stretch>
        </p:blipFill>
        <p:spPr>
          <a:xfrm>
            <a:off x="7870433" y="1062820"/>
            <a:ext cx="1376699" cy="1799228"/>
          </a:xfrm>
          <a:prstGeom prst="rect">
            <a:avLst/>
          </a:prstGeom>
          <a:ln w="88900" cap="sq" cmpd="thickThin">
            <a:solidFill>
              <a:srgbClr val="000000"/>
            </a:solidFill>
            <a:prstDash val="solid"/>
            <a:miter lim="800000"/>
          </a:ln>
          <a:effectLst>
            <a:innerShdw blurRad="76200">
              <a:srgbClr val="000000"/>
            </a:innerShdw>
          </a:effectLst>
        </p:spPr>
      </p:pic>
      <p:sp>
        <p:nvSpPr>
          <p:cNvPr id="14" name="Left-Right Arrow 9">
            <a:extLst>
              <a:ext uri="{FF2B5EF4-FFF2-40B4-BE49-F238E27FC236}">
                <a16:creationId xmlns:a16="http://schemas.microsoft.com/office/drawing/2014/main" id="{B871156A-638A-471D-BBC6-699C42D5B7DC}"/>
              </a:ext>
            </a:extLst>
          </p:cNvPr>
          <p:cNvSpPr/>
          <p:nvPr/>
        </p:nvSpPr>
        <p:spPr>
          <a:xfrm>
            <a:off x="4219460" y="1249476"/>
            <a:ext cx="2547947" cy="1493724"/>
          </a:xfrm>
          <a:prstGeom prst="leftRightArrow">
            <a:avLst/>
          </a:prstGeom>
          <a:solidFill>
            <a:schemeClr val="accent2">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000" b="1" dirty="0">
                <a:ln w="12700">
                  <a:noFill/>
                  <a:prstDash val="dash"/>
                </a:ln>
                <a:solidFill>
                  <a:schemeClr val="tx1"/>
                </a:solidFill>
                <a:effectLst>
                  <a:outerShdw blurRad="12700" dist="38100" dir="2700000" algn="tl" rotWithShape="0">
                    <a:prstClr val="white">
                      <a:lumMod val="50000"/>
                    </a:prstClr>
                  </a:outerShdw>
                </a:effectLst>
                <a:latin typeface="NikoshBAN" panose="02000000000000000000" pitchFamily="2" charset="0"/>
                <a:cs typeface="NikoshBAN" panose="02000000000000000000" pitchFamily="2" charset="0"/>
              </a:rPr>
              <a:t> পরিচিতি</a:t>
            </a:r>
            <a:endParaRPr lang="en-US" sz="4000" b="1" dirty="0">
              <a:ln w="12700">
                <a:noFill/>
                <a:prstDash val="dash"/>
              </a:ln>
              <a:solidFill>
                <a:schemeClr val="tx1"/>
              </a:solidFill>
              <a:effectLst>
                <a:outerShdw blurRad="12700" dist="38100" dir="2700000" algn="tl" rotWithShape="0">
                  <a:prstClr val="white">
                    <a:lumMod val="5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35447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FABAEF-2CFD-45D3-B820-322DB63B46E7}"/>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FF6D95FE-799C-44AB-B93C-00CA32DCA5C8}"/>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16419DC3-1D3E-4966-9103-29C9B5C95168}"/>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648D0346-2037-4DDF-BA01-B0127B00762E}"/>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a:extLst>
              <a:ext uri="{FF2B5EF4-FFF2-40B4-BE49-F238E27FC236}">
                <a16:creationId xmlns:a16="http://schemas.microsoft.com/office/drawing/2014/main" id="{A1F30DC7-BBB5-4D98-96B4-E214E71461BD}"/>
              </a:ext>
            </a:extLst>
          </p:cNvPr>
          <p:cNvSpPr txBox="1"/>
          <p:nvPr/>
        </p:nvSpPr>
        <p:spPr>
          <a:xfrm>
            <a:off x="1034524" y="1834908"/>
            <a:ext cx="8820444" cy="5241141"/>
          </a:xfrm>
          <a:prstGeom prst="rect">
            <a:avLst/>
          </a:prstGeom>
          <a:noFill/>
        </p:spPr>
        <p:txBody>
          <a:bodyPr wrap="square" rtlCol="0">
            <a:prstTxWarp prst="textArchUpPour">
              <a:avLst>
                <a:gd name="adj1" fmla="val 10776084"/>
                <a:gd name="adj2" fmla="val 40666"/>
              </a:avLst>
            </a:prstTxWarp>
            <a:spAutoFit/>
          </a:bodyPr>
          <a:lstStyle/>
          <a:p>
            <a:r>
              <a:rPr lang="bn-BD" sz="8800" b="1" dirty="0">
                <a:ln w="19050">
                  <a:solidFill>
                    <a:srgbClr val="FF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AU" sz="8800" b="1" dirty="0">
              <a:ln w="19050">
                <a:solidFill>
                  <a:srgbClr val="FF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FCC1953C-4144-4566-B638-7E7D98B0E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508" y="251875"/>
            <a:ext cx="5934222" cy="4450667"/>
          </a:xfrm>
          <a:prstGeom prst="rect">
            <a:avLst/>
          </a:prstGeom>
        </p:spPr>
      </p:pic>
      <p:pic>
        <p:nvPicPr>
          <p:cNvPr id="10" name="Picture 9">
            <a:extLst>
              <a:ext uri="{FF2B5EF4-FFF2-40B4-BE49-F238E27FC236}">
                <a16:creationId xmlns:a16="http://schemas.microsoft.com/office/drawing/2014/main" id="{7DBC6E0A-D445-4D1A-8268-C9338AE72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303" y="256041"/>
            <a:ext cx="6328266" cy="4748309"/>
          </a:xfrm>
          <a:prstGeom prst="rect">
            <a:avLst/>
          </a:prstGeom>
        </p:spPr>
      </p:pic>
    </p:spTree>
    <p:extLst>
      <p:ext uri="{BB962C8B-B14F-4D97-AF65-F5344CB8AC3E}">
        <p14:creationId xmlns:p14="http://schemas.microsoft.com/office/powerpoint/2010/main" val="255530629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1450">
                                          <p:stCondLst>
                                            <p:cond delay="0"/>
                                          </p:stCondLst>
                                        </p:cTn>
                                        <p:tgtEl>
                                          <p:spTgt spid="6">
                                            <p:txEl>
                                              <p:pRg st="0" end="0"/>
                                            </p:txEl>
                                          </p:spTgt>
                                        </p:tgtEl>
                                      </p:cBhvr>
                                    </p:animEffect>
                                    <p:anim calcmode="lin" valueType="num">
                                      <p:cBhvr>
                                        <p:cTn id="8" dur="4555"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65">
                                          <p:stCondLst>
                                            <p:cond delay="1625"/>
                                          </p:stCondLst>
                                        </p:cTn>
                                        <p:tgtEl>
                                          <p:spTgt spid="6">
                                            <p:txEl>
                                              <p:pRg st="0" end="0"/>
                                            </p:txEl>
                                          </p:spTgt>
                                        </p:tgtEl>
                                      </p:cBhvr>
                                      <p:to x="100000" y="60000"/>
                                    </p:animScale>
                                    <p:animScale>
                                      <p:cBhvr>
                                        <p:cTn id="14" dur="415" decel="50000">
                                          <p:stCondLst>
                                            <p:cond delay="1690"/>
                                          </p:stCondLst>
                                        </p:cTn>
                                        <p:tgtEl>
                                          <p:spTgt spid="6">
                                            <p:txEl>
                                              <p:pRg st="0" end="0"/>
                                            </p:txEl>
                                          </p:spTgt>
                                        </p:tgtEl>
                                      </p:cBhvr>
                                      <p:to x="100000" y="100000"/>
                                    </p:animScale>
                                    <p:animScale>
                                      <p:cBhvr>
                                        <p:cTn id="15" dur="65">
                                          <p:stCondLst>
                                            <p:cond delay="3280"/>
                                          </p:stCondLst>
                                        </p:cTn>
                                        <p:tgtEl>
                                          <p:spTgt spid="6">
                                            <p:txEl>
                                              <p:pRg st="0" end="0"/>
                                            </p:txEl>
                                          </p:spTgt>
                                        </p:tgtEl>
                                      </p:cBhvr>
                                      <p:to x="100000" y="80000"/>
                                    </p:animScale>
                                    <p:animScale>
                                      <p:cBhvr>
                                        <p:cTn id="16" dur="415" decel="50000">
                                          <p:stCondLst>
                                            <p:cond delay="3345"/>
                                          </p:stCondLst>
                                        </p:cTn>
                                        <p:tgtEl>
                                          <p:spTgt spid="6">
                                            <p:txEl>
                                              <p:pRg st="0" end="0"/>
                                            </p:txEl>
                                          </p:spTgt>
                                        </p:tgtEl>
                                      </p:cBhvr>
                                      <p:to x="100000" y="100000"/>
                                    </p:animScale>
                                    <p:animScale>
                                      <p:cBhvr>
                                        <p:cTn id="17" dur="65">
                                          <p:stCondLst>
                                            <p:cond delay="4105"/>
                                          </p:stCondLst>
                                        </p:cTn>
                                        <p:tgtEl>
                                          <p:spTgt spid="6">
                                            <p:txEl>
                                              <p:pRg st="0" end="0"/>
                                            </p:txEl>
                                          </p:spTgt>
                                        </p:tgtEl>
                                      </p:cBhvr>
                                      <p:to x="100000" y="90000"/>
                                    </p:animScale>
                                    <p:animScale>
                                      <p:cBhvr>
                                        <p:cTn id="18" dur="415" decel="50000">
                                          <p:stCondLst>
                                            <p:cond delay="4170"/>
                                          </p:stCondLst>
                                        </p:cTn>
                                        <p:tgtEl>
                                          <p:spTgt spid="6">
                                            <p:txEl>
                                              <p:pRg st="0" end="0"/>
                                            </p:txEl>
                                          </p:spTgt>
                                        </p:tgtEl>
                                      </p:cBhvr>
                                      <p:to x="100000" y="100000"/>
                                    </p:animScale>
                                    <p:animScale>
                                      <p:cBhvr>
                                        <p:cTn id="19" dur="65">
                                          <p:stCondLst>
                                            <p:cond delay="4520"/>
                                          </p:stCondLst>
                                        </p:cTn>
                                        <p:tgtEl>
                                          <p:spTgt spid="6">
                                            <p:txEl>
                                              <p:pRg st="0" end="0"/>
                                            </p:txEl>
                                          </p:spTgt>
                                        </p:tgtEl>
                                      </p:cBhvr>
                                      <p:to x="100000" y="95000"/>
                                    </p:animScale>
                                    <p:animScale>
                                      <p:cBhvr>
                                        <p:cTn id="20" dur="415" decel="50000">
                                          <p:stCondLst>
                                            <p:cond delay="4585"/>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0E240F-3037-4C06-BEF0-752AB9FC42FD}"/>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7" name="Frame 6">
              <a:extLst>
                <a:ext uri="{FF2B5EF4-FFF2-40B4-BE49-F238E27FC236}">
                  <a16:creationId xmlns:a16="http://schemas.microsoft.com/office/drawing/2014/main" id="{5BB8B741-7C13-4A92-B3AF-FC208C1223EF}"/>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8465443E-4E21-40FA-BA8B-596F23801985}"/>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98663DC0-C35F-4CB8-A6CA-E4070B83ABB2}"/>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026" name="Picture 2">
            <a:extLst>
              <a:ext uri="{FF2B5EF4-FFF2-40B4-BE49-F238E27FC236}">
                <a16:creationId xmlns:a16="http://schemas.microsoft.com/office/drawing/2014/main" id="{DA6F82A7-32FB-44EE-BA85-A11B2474C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292" y="1643685"/>
            <a:ext cx="4142862" cy="2983157"/>
          </a:xfrm>
          <a:prstGeom prst="rect">
            <a:avLst/>
          </a:prstGeom>
          <a:ln w="88900" cap="sq" cmpd="thickThin">
            <a:solidFill>
              <a:srgbClr val="FFC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117F6DAF-8367-4803-849E-F5BB2CE1EB24}"/>
              </a:ext>
            </a:extLst>
          </p:cNvPr>
          <p:cNvSpPr/>
          <p:nvPr/>
        </p:nvSpPr>
        <p:spPr>
          <a:xfrm>
            <a:off x="3059723" y="414864"/>
            <a:ext cx="4867422" cy="502794"/>
          </a:xfrm>
          <a:prstGeom prst="roundRect">
            <a:avLst>
              <a:gd name="adj" fmla="val 50000"/>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NikoshBAN" panose="02000000000000000000" pitchFamily="2" charset="0"/>
                <a:cs typeface="NikoshBAN" panose="02000000000000000000" pitchFamily="2" charset="0"/>
              </a:rPr>
              <a:t>ন</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চ</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র </a:t>
            </a:r>
            <a:r>
              <a:rPr lang="as-IN" sz="3600" dirty="0">
                <a:solidFill>
                  <a:schemeClr val="tx1"/>
                </a:solidFill>
                <a:latin typeface="NikoshBAN" panose="02000000000000000000" pitchFamily="2" charset="0"/>
                <a:cs typeface="NikoshBAN" panose="02000000000000000000" pitchFamily="2" charset="0"/>
              </a:rPr>
              <a:t>ছ</a:t>
            </a:r>
            <a:r>
              <a:rPr lang="en-US" sz="3600" dirty="0">
                <a:solidFill>
                  <a:schemeClr val="tx1"/>
                </a:solidFill>
                <a:latin typeface="NikoshBAN" panose="02000000000000000000" pitchFamily="2" charset="0"/>
                <a:cs typeface="NikoshBAN" panose="02000000000000000000" pitchFamily="2" charset="0"/>
              </a:rPr>
              <a:t>ব</a:t>
            </a:r>
            <a:r>
              <a:rPr lang="as-IN" sz="3600" dirty="0">
                <a:solidFill>
                  <a:schemeClr val="tx1"/>
                </a:solidFill>
                <a:latin typeface="NikoshBAN" panose="02000000000000000000" pitchFamily="2" charset="0"/>
                <a:cs typeface="NikoshBAN" panose="02000000000000000000" pitchFamily="2" charset="0"/>
              </a:rPr>
              <a:t>ি</a:t>
            </a:r>
            <a:r>
              <a:rPr lang="en-US" sz="3600" dirty="0" err="1">
                <a:solidFill>
                  <a:schemeClr val="tx1"/>
                </a:solidFill>
                <a:latin typeface="NikoshBAN" panose="02000000000000000000" pitchFamily="2" charset="0"/>
                <a:cs typeface="NikoshBAN" panose="02000000000000000000" pitchFamily="2" charset="0"/>
              </a:rPr>
              <a:t>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দেখতে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পাচ্ছি</a:t>
            </a:r>
            <a:r>
              <a:rPr lang="en-US" sz="3600" dirty="0">
                <a:solidFill>
                  <a:schemeClr val="tx1"/>
                </a:solidFill>
                <a:latin typeface="NikoshBAN" panose="02000000000000000000" pitchFamily="2" charset="0"/>
                <a:cs typeface="NikoshBAN" panose="02000000000000000000" pitchFamily="2" charset="0"/>
              </a:rPr>
              <a:t>?</a:t>
            </a:r>
          </a:p>
        </p:txBody>
      </p:sp>
      <p:sp>
        <p:nvSpPr>
          <p:cNvPr id="21" name="Flowchart: Preparation 20">
            <a:extLst>
              <a:ext uri="{FF2B5EF4-FFF2-40B4-BE49-F238E27FC236}">
                <a16:creationId xmlns:a16="http://schemas.microsoft.com/office/drawing/2014/main" id="{FB12AFA3-C86F-4F83-994C-E52AE0D84684}"/>
              </a:ext>
            </a:extLst>
          </p:cNvPr>
          <p:cNvSpPr/>
          <p:nvPr/>
        </p:nvSpPr>
        <p:spPr>
          <a:xfrm>
            <a:off x="4178104" y="5512806"/>
            <a:ext cx="2475914" cy="612648"/>
          </a:xfrm>
          <a:prstGeom prst="flowChartPreparati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latin typeface="NikoshBAN" panose="02000000000000000000" pitchFamily="2" charset="0"/>
                <a:cs typeface="NikoshBAN" panose="02000000000000000000" pitchFamily="2" charset="0"/>
              </a:rPr>
              <a:t>শ</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ম</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ছ</a:t>
            </a:r>
            <a:endParaRPr lang="en-US" sz="3600" b="1" dirty="0">
              <a:latin typeface="NikoshBAN" panose="02000000000000000000" pitchFamily="2" charset="0"/>
              <a:cs typeface="NikoshBAN" panose="02000000000000000000" pitchFamily="2" charset="0"/>
            </a:endParaRPr>
          </a:p>
        </p:txBody>
      </p:sp>
      <p:pic>
        <p:nvPicPr>
          <p:cNvPr id="25" name="Picture 24">
            <a:extLst>
              <a:ext uri="{FF2B5EF4-FFF2-40B4-BE49-F238E27FC236}">
                <a16:creationId xmlns:a16="http://schemas.microsoft.com/office/drawing/2014/main" id="{5BDC7ED1-CCB3-4689-8ADC-2CD7F0ED7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714" y="1643685"/>
            <a:ext cx="4142862" cy="29831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989212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2000" fill="hold"/>
                                        <p:tgtEl>
                                          <p:spTgt spid="1026"/>
                                        </p:tgtEl>
                                        <p:attrNameLst>
                                          <p:attrName>ppt_x</p:attrName>
                                        </p:attrNameLst>
                                      </p:cBhvr>
                                      <p:tavLst>
                                        <p:tav tm="0">
                                          <p:val>
                                            <p:strVal val="1+#ppt_w/2"/>
                                          </p:val>
                                        </p:tav>
                                        <p:tav tm="100000">
                                          <p:val>
                                            <p:strVal val="#ppt_x"/>
                                          </p:val>
                                        </p:tav>
                                      </p:tavLst>
                                    </p:anim>
                                    <p:anim calcmode="lin" valueType="num">
                                      <p:cBhvr additive="base">
                                        <p:cTn id="12" dur="20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2000" fill="hold"/>
                                        <p:tgtEl>
                                          <p:spTgt spid="25"/>
                                        </p:tgtEl>
                                        <p:attrNameLst>
                                          <p:attrName>ppt_x</p:attrName>
                                        </p:attrNameLst>
                                      </p:cBhvr>
                                      <p:tavLst>
                                        <p:tav tm="0">
                                          <p:val>
                                            <p:strVal val="0-#ppt_w/2"/>
                                          </p:val>
                                        </p:tav>
                                        <p:tav tm="100000">
                                          <p:val>
                                            <p:strVal val="#ppt_x"/>
                                          </p:val>
                                        </p:tav>
                                      </p:tavLst>
                                    </p:anim>
                                    <p:anim calcmode="lin" valueType="num">
                                      <p:cBhvr additive="base">
                                        <p:cTn id="16"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80">
                                          <p:stCondLst>
                                            <p:cond delay="0"/>
                                          </p:stCondLst>
                                        </p:cTn>
                                        <p:tgtEl>
                                          <p:spTgt spid="21"/>
                                        </p:tgtEl>
                                      </p:cBhvr>
                                    </p:animEffect>
                                    <p:anim calcmode="lin" valueType="num">
                                      <p:cBhvr>
                                        <p:cTn id="2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7" dur="26">
                                          <p:stCondLst>
                                            <p:cond delay="650"/>
                                          </p:stCondLst>
                                        </p:cTn>
                                        <p:tgtEl>
                                          <p:spTgt spid="21"/>
                                        </p:tgtEl>
                                      </p:cBhvr>
                                      <p:to x="100000" y="60000"/>
                                    </p:animScale>
                                    <p:animScale>
                                      <p:cBhvr>
                                        <p:cTn id="28" dur="166" decel="50000">
                                          <p:stCondLst>
                                            <p:cond delay="676"/>
                                          </p:stCondLst>
                                        </p:cTn>
                                        <p:tgtEl>
                                          <p:spTgt spid="21"/>
                                        </p:tgtEl>
                                      </p:cBhvr>
                                      <p:to x="100000" y="100000"/>
                                    </p:animScale>
                                    <p:animScale>
                                      <p:cBhvr>
                                        <p:cTn id="29" dur="26">
                                          <p:stCondLst>
                                            <p:cond delay="1312"/>
                                          </p:stCondLst>
                                        </p:cTn>
                                        <p:tgtEl>
                                          <p:spTgt spid="21"/>
                                        </p:tgtEl>
                                      </p:cBhvr>
                                      <p:to x="100000" y="80000"/>
                                    </p:animScale>
                                    <p:animScale>
                                      <p:cBhvr>
                                        <p:cTn id="30" dur="166" decel="50000">
                                          <p:stCondLst>
                                            <p:cond delay="1338"/>
                                          </p:stCondLst>
                                        </p:cTn>
                                        <p:tgtEl>
                                          <p:spTgt spid="21"/>
                                        </p:tgtEl>
                                      </p:cBhvr>
                                      <p:to x="100000" y="100000"/>
                                    </p:animScale>
                                    <p:animScale>
                                      <p:cBhvr>
                                        <p:cTn id="31" dur="26">
                                          <p:stCondLst>
                                            <p:cond delay="1642"/>
                                          </p:stCondLst>
                                        </p:cTn>
                                        <p:tgtEl>
                                          <p:spTgt spid="21"/>
                                        </p:tgtEl>
                                      </p:cBhvr>
                                      <p:to x="100000" y="90000"/>
                                    </p:animScale>
                                    <p:animScale>
                                      <p:cBhvr>
                                        <p:cTn id="32" dur="166" decel="50000">
                                          <p:stCondLst>
                                            <p:cond delay="1668"/>
                                          </p:stCondLst>
                                        </p:cTn>
                                        <p:tgtEl>
                                          <p:spTgt spid="21"/>
                                        </p:tgtEl>
                                      </p:cBhvr>
                                      <p:to x="100000" y="100000"/>
                                    </p:animScale>
                                    <p:animScale>
                                      <p:cBhvr>
                                        <p:cTn id="33" dur="26">
                                          <p:stCondLst>
                                            <p:cond delay="1808"/>
                                          </p:stCondLst>
                                        </p:cTn>
                                        <p:tgtEl>
                                          <p:spTgt spid="21"/>
                                        </p:tgtEl>
                                      </p:cBhvr>
                                      <p:to x="100000" y="95000"/>
                                    </p:animScale>
                                    <p:animScale>
                                      <p:cBhvr>
                                        <p:cTn id="3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2F8387-146D-4355-948A-46B5940299A8}"/>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A152D472-CDA6-4247-949B-63143576919C}"/>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219BBB1E-ECE8-4887-B3E0-0E343B319F1E}"/>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DC884322-5C87-42FC-AE1E-B6592E0C401B}"/>
                </a:ext>
              </a:extLst>
            </p:cNvPr>
            <p:cNvSpPr/>
            <p:nvPr/>
          </p:nvSpPr>
          <p:spPr>
            <a:xfrm>
              <a:off x="225083" y="239151"/>
              <a:ext cx="10536702" cy="6850966"/>
            </a:xfrm>
            <a:prstGeom prst="frame">
              <a:avLst>
                <a:gd name="adj1" fmla="val 600"/>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Callout: Down Arrow 9">
            <a:extLst>
              <a:ext uri="{FF2B5EF4-FFF2-40B4-BE49-F238E27FC236}">
                <a16:creationId xmlns:a16="http://schemas.microsoft.com/office/drawing/2014/main" id="{109673AF-5C65-4137-B530-D5A4CA816912}"/>
              </a:ext>
            </a:extLst>
          </p:cNvPr>
          <p:cNvSpPr/>
          <p:nvPr/>
        </p:nvSpPr>
        <p:spPr>
          <a:xfrm>
            <a:off x="3770142" y="390378"/>
            <a:ext cx="3432516" cy="1002324"/>
          </a:xfrm>
          <a:prstGeom prst="downArrow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a:latin typeface="NikoshBAN" panose="02000000000000000000" pitchFamily="2" charset="0"/>
                <a:cs typeface="NikoshBAN" panose="02000000000000000000" pitchFamily="2" charset="0"/>
              </a:rPr>
              <a:t>আ</a:t>
            </a:r>
            <a:r>
              <a:rPr lang="as-IN" sz="4000" b="1" dirty="0">
                <a:latin typeface="NikoshBAN" panose="02000000000000000000" pitchFamily="2" charset="0"/>
                <a:cs typeface="NikoshBAN" panose="02000000000000000000" pitchFamily="2" charset="0"/>
              </a:rPr>
              <a:t>জ</a:t>
            </a:r>
            <a:r>
              <a:rPr lang="en-US" sz="4000" b="1" dirty="0">
                <a:latin typeface="NikoshBAN" panose="02000000000000000000" pitchFamily="2" charset="0"/>
                <a:cs typeface="NikoshBAN" panose="02000000000000000000" pitchFamily="2" charset="0"/>
              </a:rPr>
              <a:t>ক</a:t>
            </a:r>
            <a:r>
              <a:rPr lang="as-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র </a:t>
            </a:r>
            <a:r>
              <a:rPr lang="as-IN" sz="4000" b="1" dirty="0">
                <a:latin typeface="NikoshBAN" panose="02000000000000000000" pitchFamily="2" charset="0"/>
                <a:cs typeface="NikoshBAN" panose="02000000000000000000" pitchFamily="2" charset="0"/>
              </a:rPr>
              <a:t>প</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ঠ</a:t>
            </a:r>
            <a:endParaRPr lang="en-US" sz="4000" b="1" dirty="0">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D14002F8-F3AA-4D83-80C8-52165E1BA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082" y="1543929"/>
            <a:ext cx="5460635" cy="3403283"/>
          </a:xfrm>
          <a:prstGeom prst="rect">
            <a:avLst/>
          </a:prstGeom>
        </p:spPr>
      </p:pic>
      <p:sp>
        <p:nvSpPr>
          <p:cNvPr id="13" name="Rectangle: Rounded Corners 12">
            <a:extLst>
              <a:ext uri="{FF2B5EF4-FFF2-40B4-BE49-F238E27FC236}">
                <a16:creationId xmlns:a16="http://schemas.microsoft.com/office/drawing/2014/main" id="{6EA537CA-70E1-4B3D-9B5E-646F3FDFBCD2}"/>
              </a:ext>
            </a:extLst>
          </p:cNvPr>
          <p:cNvSpPr/>
          <p:nvPr/>
        </p:nvSpPr>
        <p:spPr>
          <a:xfrm>
            <a:off x="3770142" y="5406016"/>
            <a:ext cx="3829967" cy="612648"/>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latin typeface="NikoshBAN" panose="02000000000000000000" pitchFamily="2" charset="0"/>
                <a:cs typeface="NikoshBAN" panose="02000000000000000000" pitchFamily="2" charset="0"/>
              </a:rPr>
              <a:t>শ</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ম</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ছ</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চ</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ষ</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প</a:t>
            </a:r>
            <a:r>
              <a:rPr lang="en-US" sz="3600" b="1" dirty="0">
                <a:latin typeface="NikoshBAN" panose="02000000000000000000" pitchFamily="2" charset="0"/>
                <a:cs typeface="NikoshBAN" panose="02000000000000000000" pitchFamily="2" charset="0"/>
              </a:rPr>
              <a:t>দ</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ধ</a:t>
            </a:r>
            <a:r>
              <a:rPr lang="as-IN" sz="3600" b="1" dirty="0">
                <a:latin typeface="NikoshBAN" panose="02000000000000000000" pitchFamily="2" charset="0"/>
                <a:cs typeface="NikoshBAN" panose="02000000000000000000" pitchFamily="2" charset="0"/>
              </a:rPr>
              <a:t>ত</a:t>
            </a:r>
            <a:r>
              <a:rPr lang="en-US" sz="36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3289185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style.rotation</p:attrName>
                                        </p:attrNameLst>
                                      </p:cBhvr>
                                      <p:tavLst>
                                        <p:tav tm="0">
                                          <p:val>
                                            <p:fltVal val="90"/>
                                          </p:val>
                                        </p:tav>
                                        <p:tav tm="100000">
                                          <p:val>
                                            <p:fltVal val="0"/>
                                          </p:val>
                                        </p:tav>
                                      </p:tavLst>
                                    </p:anim>
                                    <p:animEffect transition="in" filter="fade">
                                      <p:cBhvr>
                                        <p:cTn id="10" dur="2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style.rotation</p:attrName>
                                        </p:attrNameLst>
                                      </p:cBhvr>
                                      <p:tavLst>
                                        <p:tav tm="0">
                                          <p:val>
                                            <p:fltVal val="90"/>
                                          </p:val>
                                        </p:tav>
                                        <p:tav tm="100000">
                                          <p:val>
                                            <p:fltVal val="0"/>
                                          </p:val>
                                        </p:tav>
                                      </p:tavLst>
                                    </p:anim>
                                    <p:animEffect transition="in" filter="fade">
                                      <p:cBhvr>
                                        <p:cTn id="16" dur="2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ppt_w</p:attrName>
                                        </p:attrNameLst>
                                      </p:cBhvr>
                                      <p:tavLst>
                                        <p:tav tm="0">
                                          <p:val>
                                            <p:fltVal val="0"/>
                                          </p:val>
                                        </p:tav>
                                        <p:tav tm="100000">
                                          <p:val>
                                            <p:strVal val="#ppt_w"/>
                                          </p:val>
                                        </p:tav>
                                      </p:tavLst>
                                    </p:anim>
                                    <p:anim calcmode="lin" valueType="num">
                                      <p:cBhvr>
                                        <p:cTn id="20" dur="2000" fill="hold"/>
                                        <p:tgtEl>
                                          <p:spTgt spid="13"/>
                                        </p:tgtEl>
                                        <p:attrNameLst>
                                          <p:attrName>ppt_h</p:attrName>
                                        </p:attrNameLst>
                                      </p:cBhvr>
                                      <p:tavLst>
                                        <p:tav tm="0">
                                          <p:val>
                                            <p:fltVal val="0"/>
                                          </p:val>
                                        </p:tav>
                                        <p:tav tm="100000">
                                          <p:val>
                                            <p:strVal val="#ppt_h"/>
                                          </p:val>
                                        </p:tav>
                                      </p:tavLst>
                                    </p:anim>
                                    <p:anim calcmode="lin" valueType="num">
                                      <p:cBhvr>
                                        <p:cTn id="21" dur="2000" fill="hold"/>
                                        <p:tgtEl>
                                          <p:spTgt spid="13"/>
                                        </p:tgtEl>
                                        <p:attrNameLst>
                                          <p:attrName>style.rotation</p:attrName>
                                        </p:attrNameLst>
                                      </p:cBhvr>
                                      <p:tavLst>
                                        <p:tav tm="0">
                                          <p:val>
                                            <p:fltVal val="90"/>
                                          </p:val>
                                        </p:tav>
                                        <p:tav tm="100000">
                                          <p:val>
                                            <p:fltVal val="0"/>
                                          </p:val>
                                        </p:tav>
                                      </p:tavLst>
                                    </p:anim>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8A7DED-235A-4F11-A704-180C01B0F8B7}"/>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14514C41-C62F-4C47-A836-DF588D773F06}"/>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98F00EE0-3F9D-4946-91DC-2196ED880D0E}"/>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4BFC4548-23C6-410D-A460-879CC8BE590E}"/>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Rectangle 5">
            <a:extLst>
              <a:ext uri="{FF2B5EF4-FFF2-40B4-BE49-F238E27FC236}">
                <a16:creationId xmlns:a16="http://schemas.microsoft.com/office/drawing/2014/main" id="{3F0B3346-0786-4829-9BF4-04259550A872}"/>
              </a:ext>
            </a:extLst>
          </p:cNvPr>
          <p:cNvSpPr/>
          <p:nvPr/>
        </p:nvSpPr>
        <p:spPr>
          <a:xfrm>
            <a:off x="1265750" y="3429070"/>
            <a:ext cx="8834511"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মাছ</a:t>
            </a:r>
            <a:r>
              <a:rPr lang="as-IN" sz="3200" b="1" dirty="0">
                <a:latin typeface="NikoshBAN" panose="02000000000000000000" pitchFamily="2" charset="0"/>
                <a:cs typeface="NikoshBAN" panose="02000000000000000000" pitchFamily="2" charset="0"/>
              </a:rPr>
              <a:t> চাষের সুবিধা</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গুলো</a:t>
            </a:r>
            <a:r>
              <a:rPr lang="en-US" sz="3200" b="1" dirty="0">
                <a:latin typeface="NikoshBAN" panose="02000000000000000000" pitchFamily="2" charset="0"/>
                <a:cs typeface="NikoshBAN" panose="02000000000000000000" pitchFamily="2" charset="0"/>
              </a:rPr>
              <a:t> বলতে </a:t>
            </a:r>
            <a:r>
              <a:rPr lang="en-US" sz="3200" b="1" dirty="0" err="1">
                <a:latin typeface="NikoshBAN" panose="02000000000000000000" pitchFamily="2" charset="0"/>
                <a:cs typeface="NikoshBAN" panose="02000000000000000000" pitchFamily="2" charset="0"/>
              </a:rPr>
              <a:t>পারবে</a:t>
            </a:r>
            <a:r>
              <a:rPr lang="en-US" sz="3200" b="1"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ECD57AEB-050E-4C1D-9EB5-CC02A589B558}"/>
              </a:ext>
            </a:extLst>
          </p:cNvPr>
          <p:cNvSpPr/>
          <p:nvPr/>
        </p:nvSpPr>
        <p:spPr>
          <a:xfrm>
            <a:off x="1265750" y="4954267"/>
            <a:ext cx="8834511"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buFont typeface="Wingdings" panose="05000000000000000000" pitchFamily="2" charset="2"/>
              <a:buChar char="Ø"/>
            </a:pPr>
            <a:r>
              <a:rPr lang="bn-IN" sz="3200" b="1" dirty="0">
                <a:latin typeface="NikoshBAN" panose="02000000000000000000" pitchFamily="2" charset="0"/>
                <a:cs typeface="NikoshBAN" panose="02000000000000000000" pitchFamily="2" charset="0"/>
              </a:rPr>
              <a:t>চাষের পুকুরে খাদ্য ব্যবস্থাপনা</a:t>
            </a:r>
            <a:r>
              <a:rPr lang="en-US" sz="3200" b="1" dirty="0">
                <a:latin typeface="NikoshBAN" panose="02000000000000000000" pitchFamily="2" charset="0"/>
                <a:cs typeface="NikoshBAN" panose="02000000000000000000" pitchFamily="2" charset="0"/>
              </a:rPr>
              <a:t> সম্পকে</a:t>
            </a:r>
            <a:r>
              <a:rPr lang="en-US" sz="3200" b="1" dirty="0">
                <a:latin typeface="SutonnyMJ" pitchFamily="2" charset="0"/>
                <a:cs typeface="SutonnyMJ" pitchFamily="2" charset="0"/>
              </a:rPr>
              <a:t>©</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জানতে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পারবে</a:t>
            </a:r>
            <a:r>
              <a:rPr lang="en-US" sz="3200" b="1"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2A4B895E-1A7A-412F-ADCC-C37C1EB57714}"/>
              </a:ext>
            </a:extLst>
          </p:cNvPr>
          <p:cNvSpPr/>
          <p:nvPr/>
        </p:nvSpPr>
        <p:spPr>
          <a:xfrm>
            <a:off x="1265750" y="2650186"/>
            <a:ext cx="8834511"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buFont typeface="Wingdings" panose="05000000000000000000" pitchFamily="2" charset="2"/>
              <a:buChar char="Ø"/>
            </a:pPr>
            <a:r>
              <a:rPr lang="bn-IN" sz="3200" b="1" dirty="0">
                <a:latin typeface="NikoshBAN" panose="02000000000000000000" pitchFamily="2" charset="0"/>
                <a:cs typeface="NikoshBAN" panose="02000000000000000000" pitchFamily="2" charset="0"/>
              </a:rPr>
              <a:t>শিং ও মাগুর মাছ</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র</a:t>
            </a:r>
            <a:r>
              <a:rPr lang="bn-IN" sz="3200" b="1" dirty="0">
                <a:latin typeface="NikoshBAN" panose="02000000000000000000" pitchFamily="2" charset="0"/>
                <a:cs typeface="NikoshBAN" panose="02000000000000000000" pitchFamily="2" charset="0"/>
              </a:rPr>
              <a:t> পরিচিত</a:t>
            </a:r>
            <a:r>
              <a:rPr lang="en-US" sz="3200" b="1" dirty="0">
                <a:latin typeface="NikoshBAN" panose="02000000000000000000" pitchFamily="2" charset="0"/>
                <a:cs typeface="NikoshBAN" panose="02000000000000000000" pitchFamily="2" charset="0"/>
              </a:rPr>
              <a:t> বলতে </a:t>
            </a:r>
            <a:r>
              <a:rPr lang="en-US" sz="3200" b="1" dirty="0" err="1">
                <a:latin typeface="NikoshBAN" panose="02000000000000000000" pitchFamily="2" charset="0"/>
                <a:cs typeface="NikoshBAN" panose="02000000000000000000" pitchFamily="2" charset="0"/>
              </a:rPr>
              <a:t>পারবে</a:t>
            </a:r>
            <a:r>
              <a:rPr lang="en-US" sz="3200" b="1" dirty="0">
                <a:latin typeface="NikoshBAN" panose="02000000000000000000" pitchFamily="2" charset="0"/>
                <a:cs typeface="NikoshBAN" panose="02000000000000000000" pitchFamily="2" charset="0"/>
              </a:rPr>
              <a:t>।</a:t>
            </a:r>
            <a:endParaRPr lang="en-US" sz="3200" b="1" dirty="0"/>
          </a:p>
        </p:txBody>
      </p:sp>
      <p:sp>
        <p:nvSpPr>
          <p:cNvPr id="9" name="Rectangle 8">
            <a:extLst>
              <a:ext uri="{FF2B5EF4-FFF2-40B4-BE49-F238E27FC236}">
                <a16:creationId xmlns:a16="http://schemas.microsoft.com/office/drawing/2014/main" id="{9F1A55EB-D3AE-42EC-948A-04005BF578D4}"/>
              </a:ext>
            </a:extLst>
          </p:cNvPr>
          <p:cNvSpPr/>
          <p:nvPr/>
        </p:nvSpPr>
        <p:spPr>
          <a:xfrm>
            <a:off x="1265750" y="4239436"/>
            <a:ext cx="8834511"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মাছ</a:t>
            </a:r>
            <a:r>
              <a:rPr lang="as-IN" sz="3200" b="1" dirty="0">
                <a:latin typeface="NikoshBAN" panose="02000000000000000000" pitchFamily="2" charset="0"/>
                <a:cs typeface="NikoshBAN" panose="02000000000000000000" pitchFamily="2" charset="0"/>
              </a:rPr>
              <a:t> চাষের পুকুর প্রস্তুতি</a:t>
            </a:r>
            <a:r>
              <a:rPr lang="en-US" sz="3200" b="1" dirty="0">
                <a:latin typeface="NikoshBAN" panose="02000000000000000000" pitchFamily="2" charset="0"/>
                <a:cs typeface="NikoshBAN" panose="02000000000000000000" pitchFamily="2" charset="0"/>
              </a:rPr>
              <a:t> সম্পকে</a:t>
            </a:r>
            <a:r>
              <a:rPr lang="en-US" sz="3200" b="1" dirty="0">
                <a:latin typeface="SutonnyMJ" pitchFamily="2" charset="0"/>
                <a:cs typeface="SutonnyMJ" pitchFamily="2" charset="0"/>
              </a:rPr>
              <a:t>©</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জানতে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পারবে</a:t>
            </a:r>
            <a:r>
              <a:rPr lang="en-US" sz="3200" b="1"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63DD16EE-1A68-4E87-9A45-3B4361748973}"/>
              </a:ext>
            </a:extLst>
          </p:cNvPr>
          <p:cNvSpPr txBox="1"/>
          <p:nvPr/>
        </p:nvSpPr>
        <p:spPr>
          <a:xfrm>
            <a:off x="3978918" y="439785"/>
            <a:ext cx="2667000" cy="70788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4000" b="1" dirty="0">
                <a:solidFill>
                  <a:schemeClr val="tx1"/>
                </a:solidFill>
                <a:latin typeface="NikoshBAN" pitchFamily="2" charset="0"/>
                <a:cs typeface="NikoshBAN" pitchFamily="2" charset="0"/>
              </a:rPr>
              <a:t>শিখনফল</a:t>
            </a:r>
            <a:endParaRPr lang="en-US" sz="4000" b="1" dirty="0">
              <a:solidFill>
                <a:schemeClr val="tx1"/>
              </a:solidFill>
              <a:latin typeface="NikoshBAN" pitchFamily="2" charset="0"/>
              <a:cs typeface="NikoshBAN" pitchFamily="2" charset="0"/>
            </a:endParaRPr>
          </a:p>
        </p:txBody>
      </p:sp>
      <p:sp>
        <p:nvSpPr>
          <p:cNvPr id="11" name="TextBox 10">
            <a:extLst>
              <a:ext uri="{FF2B5EF4-FFF2-40B4-BE49-F238E27FC236}">
                <a16:creationId xmlns:a16="http://schemas.microsoft.com/office/drawing/2014/main" id="{BDA4A6E7-22EC-4971-9C01-7313D43621B0}"/>
              </a:ext>
            </a:extLst>
          </p:cNvPr>
          <p:cNvSpPr txBox="1"/>
          <p:nvPr/>
        </p:nvSpPr>
        <p:spPr>
          <a:xfrm>
            <a:off x="1007118" y="1561441"/>
            <a:ext cx="5943600" cy="646331"/>
          </a:xfrm>
          <a:prstGeom prst="rect">
            <a:avLst/>
          </a:prstGeom>
          <a:noFill/>
        </p:spPr>
        <p:txBody>
          <a:bodyPr wrap="square" rtlCol="0">
            <a:spAutoFit/>
          </a:bodyPr>
          <a:lstStyle/>
          <a:p>
            <a:r>
              <a:rPr lang="bn-BD" sz="3600" b="1" dirty="0">
                <a:latin typeface="NikoshBAN" pitchFamily="2" charset="0"/>
                <a:cs typeface="NikoshBAN" pitchFamily="2" charset="0"/>
              </a:rPr>
              <a:t>পাঠ শেষে শিক্ষার্থীরা- </a:t>
            </a:r>
            <a:endParaRPr lang="en-US" sz="3600" b="1" dirty="0"/>
          </a:p>
        </p:txBody>
      </p:sp>
    </p:spTree>
    <p:extLst>
      <p:ext uri="{BB962C8B-B14F-4D97-AF65-F5344CB8AC3E}">
        <p14:creationId xmlns:p14="http://schemas.microsoft.com/office/powerpoint/2010/main" val="18195265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 calcmode="lin" valueType="num">
                                      <p:cBhvr>
                                        <p:cTn id="9" dur="3000" fill="hold"/>
                                        <p:tgtEl>
                                          <p:spTgt spid="10"/>
                                        </p:tgtEl>
                                        <p:attrNameLst>
                                          <p:attrName>style.rotation</p:attrName>
                                        </p:attrNameLst>
                                      </p:cBhvr>
                                      <p:tavLst>
                                        <p:tav tm="0">
                                          <p:val>
                                            <p:fltVal val="90"/>
                                          </p:val>
                                        </p:tav>
                                        <p:tav tm="100000">
                                          <p:val>
                                            <p:fltVal val="0"/>
                                          </p:val>
                                        </p:tav>
                                      </p:tavLst>
                                    </p:anim>
                                    <p:animEffect transition="in" filter="fade">
                                      <p:cBhvr>
                                        <p:cTn id="10" dur="3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3000" fill="hold"/>
                                        <p:tgtEl>
                                          <p:spTgt spid="11"/>
                                        </p:tgtEl>
                                        <p:attrNameLst>
                                          <p:attrName>ppt_w</p:attrName>
                                        </p:attrNameLst>
                                      </p:cBhvr>
                                      <p:tavLst>
                                        <p:tav tm="0">
                                          <p:val>
                                            <p:fltVal val="0"/>
                                          </p:val>
                                        </p:tav>
                                        <p:tav tm="100000">
                                          <p:val>
                                            <p:strVal val="#ppt_w"/>
                                          </p:val>
                                        </p:tav>
                                      </p:tavLst>
                                    </p:anim>
                                    <p:anim calcmode="lin" valueType="num">
                                      <p:cBhvr>
                                        <p:cTn id="14" dur="3000" fill="hold"/>
                                        <p:tgtEl>
                                          <p:spTgt spid="11"/>
                                        </p:tgtEl>
                                        <p:attrNameLst>
                                          <p:attrName>ppt_h</p:attrName>
                                        </p:attrNameLst>
                                      </p:cBhvr>
                                      <p:tavLst>
                                        <p:tav tm="0">
                                          <p:val>
                                            <p:fltVal val="0"/>
                                          </p:val>
                                        </p:tav>
                                        <p:tav tm="100000">
                                          <p:val>
                                            <p:strVal val="#ppt_h"/>
                                          </p:val>
                                        </p:tav>
                                      </p:tavLst>
                                    </p:anim>
                                    <p:anim calcmode="lin" valueType="num">
                                      <p:cBhvr>
                                        <p:cTn id="15" dur="3000" fill="hold"/>
                                        <p:tgtEl>
                                          <p:spTgt spid="11"/>
                                        </p:tgtEl>
                                        <p:attrNameLst>
                                          <p:attrName>style.rotation</p:attrName>
                                        </p:attrNameLst>
                                      </p:cBhvr>
                                      <p:tavLst>
                                        <p:tav tm="0">
                                          <p:val>
                                            <p:fltVal val="90"/>
                                          </p:val>
                                        </p:tav>
                                        <p:tav tm="100000">
                                          <p:val>
                                            <p:fltVal val="0"/>
                                          </p:val>
                                        </p:tav>
                                      </p:tavLst>
                                    </p:anim>
                                    <p:animEffect transition="in" filter="fade">
                                      <p:cBhvr>
                                        <p:cTn id="16" dur="3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3000" fill="hold"/>
                                        <p:tgtEl>
                                          <p:spTgt spid="6"/>
                                        </p:tgtEl>
                                        <p:attrNameLst>
                                          <p:attrName>ppt_w</p:attrName>
                                        </p:attrNameLst>
                                      </p:cBhvr>
                                      <p:tavLst>
                                        <p:tav tm="0">
                                          <p:val>
                                            <p:fltVal val="0"/>
                                          </p:val>
                                        </p:tav>
                                        <p:tav tm="100000">
                                          <p:val>
                                            <p:strVal val="#ppt_w"/>
                                          </p:val>
                                        </p:tav>
                                      </p:tavLst>
                                    </p:anim>
                                    <p:anim calcmode="lin" valueType="num">
                                      <p:cBhvr>
                                        <p:cTn id="20" dur="3000" fill="hold"/>
                                        <p:tgtEl>
                                          <p:spTgt spid="6"/>
                                        </p:tgtEl>
                                        <p:attrNameLst>
                                          <p:attrName>ppt_h</p:attrName>
                                        </p:attrNameLst>
                                      </p:cBhvr>
                                      <p:tavLst>
                                        <p:tav tm="0">
                                          <p:val>
                                            <p:fltVal val="0"/>
                                          </p:val>
                                        </p:tav>
                                        <p:tav tm="100000">
                                          <p:val>
                                            <p:strVal val="#ppt_h"/>
                                          </p:val>
                                        </p:tav>
                                      </p:tavLst>
                                    </p:anim>
                                    <p:anim calcmode="lin" valueType="num">
                                      <p:cBhvr>
                                        <p:cTn id="21" dur="3000" fill="hold"/>
                                        <p:tgtEl>
                                          <p:spTgt spid="6"/>
                                        </p:tgtEl>
                                        <p:attrNameLst>
                                          <p:attrName>style.rotation</p:attrName>
                                        </p:attrNameLst>
                                      </p:cBhvr>
                                      <p:tavLst>
                                        <p:tav tm="0">
                                          <p:val>
                                            <p:fltVal val="90"/>
                                          </p:val>
                                        </p:tav>
                                        <p:tav tm="100000">
                                          <p:val>
                                            <p:fltVal val="0"/>
                                          </p:val>
                                        </p:tav>
                                      </p:tavLst>
                                    </p:anim>
                                    <p:animEffect transition="in" filter="fade">
                                      <p:cBhvr>
                                        <p:cTn id="22" dur="3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3000" fill="hold"/>
                                        <p:tgtEl>
                                          <p:spTgt spid="9"/>
                                        </p:tgtEl>
                                        <p:attrNameLst>
                                          <p:attrName>ppt_w</p:attrName>
                                        </p:attrNameLst>
                                      </p:cBhvr>
                                      <p:tavLst>
                                        <p:tav tm="0">
                                          <p:val>
                                            <p:fltVal val="0"/>
                                          </p:val>
                                        </p:tav>
                                        <p:tav tm="100000">
                                          <p:val>
                                            <p:strVal val="#ppt_w"/>
                                          </p:val>
                                        </p:tav>
                                      </p:tavLst>
                                    </p:anim>
                                    <p:anim calcmode="lin" valueType="num">
                                      <p:cBhvr>
                                        <p:cTn id="26" dur="3000" fill="hold"/>
                                        <p:tgtEl>
                                          <p:spTgt spid="9"/>
                                        </p:tgtEl>
                                        <p:attrNameLst>
                                          <p:attrName>ppt_h</p:attrName>
                                        </p:attrNameLst>
                                      </p:cBhvr>
                                      <p:tavLst>
                                        <p:tav tm="0">
                                          <p:val>
                                            <p:fltVal val="0"/>
                                          </p:val>
                                        </p:tav>
                                        <p:tav tm="100000">
                                          <p:val>
                                            <p:strVal val="#ppt_h"/>
                                          </p:val>
                                        </p:tav>
                                      </p:tavLst>
                                    </p:anim>
                                    <p:anim calcmode="lin" valueType="num">
                                      <p:cBhvr>
                                        <p:cTn id="27" dur="3000" fill="hold"/>
                                        <p:tgtEl>
                                          <p:spTgt spid="9"/>
                                        </p:tgtEl>
                                        <p:attrNameLst>
                                          <p:attrName>style.rotation</p:attrName>
                                        </p:attrNameLst>
                                      </p:cBhvr>
                                      <p:tavLst>
                                        <p:tav tm="0">
                                          <p:val>
                                            <p:fltVal val="90"/>
                                          </p:val>
                                        </p:tav>
                                        <p:tav tm="100000">
                                          <p:val>
                                            <p:fltVal val="0"/>
                                          </p:val>
                                        </p:tav>
                                      </p:tavLst>
                                    </p:anim>
                                    <p:animEffect transition="in" filter="fade">
                                      <p:cBhvr>
                                        <p:cTn id="28" dur="30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3000" fill="hold"/>
                                        <p:tgtEl>
                                          <p:spTgt spid="7"/>
                                        </p:tgtEl>
                                        <p:attrNameLst>
                                          <p:attrName>ppt_w</p:attrName>
                                        </p:attrNameLst>
                                      </p:cBhvr>
                                      <p:tavLst>
                                        <p:tav tm="0">
                                          <p:val>
                                            <p:fltVal val="0"/>
                                          </p:val>
                                        </p:tav>
                                        <p:tav tm="100000">
                                          <p:val>
                                            <p:strVal val="#ppt_w"/>
                                          </p:val>
                                        </p:tav>
                                      </p:tavLst>
                                    </p:anim>
                                    <p:anim calcmode="lin" valueType="num">
                                      <p:cBhvr>
                                        <p:cTn id="32" dur="3000" fill="hold"/>
                                        <p:tgtEl>
                                          <p:spTgt spid="7"/>
                                        </p:tgtEl>
                                        <p:attrNameLst>
                                          <p:attrName>ppt_h</p:attrName>
                                        </p:attrNameLst>
                                      </p:cBhvr>
                                      <p:tavLst>
                                        <p:tav tm="0">
                                          <p:val>
                                            <p:fltVal val="0"/>
                                          </p:val>
                                        </p:tav>
                                        <p:tav tm="100000">
                                          <p:val>
                                            <p:strVal val="#ppt_h"/>
                                          </p:val>
                                        </p:tav>
                                      </p:tavLst>
                                    </p:anim>
                                    <p:anim calcmode="lin" valueType="num">
                                      <p:cBhvr>
                                        <p:cTn id="33" dur="3000" fill="hold"/>
                                        <p:tgtEl>
                                          <p:spTgt spid="7"/>
                                        </p:tgtEl>
                                        <p:attrNameLst>
                                          <p:attrName>style.rotation</p:attrName>
                                        </p:attrNameLst>
                                      </p:cBhvr>
                                      <p:tavLst>
                                        <p:tav tm="0">
                                          <p:val>
                                            <p:fltVal val="90"/>
                                          </p:val>
                                        </p:tav>
                                        <p:tav tm="100000">
                                          <p:val>
                                            <p:fltVal val="0"/>
                                          </p:val>
                                        </p:tav>
                                      </p:tavLst>
                                    </p:anim>
                                    <p:animEffect transition="in" filter="fade">
                                      <p:cBhvr>
                                        <p:cTn id="34" dur="3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3000" fill="hold"/>
                                        <p:tgtEl>
                                          <p:spTgt spid="8"/>
                                        </p:tgtEl>
                                        <p:attrNameLst>
                                          <p:attrName>ppt_w</p:attrName>
                                        </p:attrNameLst>
                                      </p:cBhvr>
                                      <p:tavLst>
                                        <p:tav tm="0">
                                          <p:val>
                                            <p:fltVal val="0"/>
                                          </p:val>
                                        </p:tav>
                                        <p:tav tm="100000">
                                          <p:val>
                                            <p:strVal val="#ppt_w"/>
                                          </p:val>
                                        </p:tav>
                                      </p:tavLst>
                                    </p:anim>
                                    <p:anim calcmode="lin" valueType="num">
                                      <p:cBhvr>
                                        <p:cTn id="38" dur="3000" fill="hold"/>
                                        <p:tgtEl>
                                          <p:spTgt spid="8"/>
                                        </p:tgtEl>
                                        <p:attrNameLst>
                                          <p:attrName>ppt_h</p:attrName>
                                        </p:attrNameLst>
                                      </p:cBhvr>
                                      <p:tavLst>
                                        <p:tav tm="0">
                                          <p:val>
                                            <p:fltVal val="0"/>
                                          </p:val>
                                        </p:tav>
                                        <p:tav tm="100000">
                                          <p:val>
                                            <p:strVal val="#ppt_h"/>
                                          </p:val>
                                        </p:tav>
                                      </p:tavLst>
                                    </p:anim>
                                    <p:anim calcmode="lin" valueType="num">
                                      <p:cBhvr>
                                        <p:cTn id="39" dur="3000" fill="hold"/>
                                        <p:tgtEl>
                                          <p:spTgt spid="8"/>
                                        </p:tgtEl>
                                        <p:attrNameLst>
                                          <p:attrName>style.rotation</p:attrName>
                                        </p:attrNameLst>
                                      </p:cBhvr>
                                      <p:tavLst>
                                        <p:tav tm="0">
                                          <p:val>
                                            <p:fltVal val="90"/>
                                          </p:val>
                                        </p:tav>
                                        <p:tav tm="100000">
                                          <p:val>
                                            <p:fltVal val="0"/>
                                          </p:val>
                                        </p:tav>
                                      </p:tavLst>
                                    </p:anim>
                                    <p:animEffect transition="in" filter="fade">
                                      <p:cBhvr>
                                        <p:cTn id="4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5" animBg="1"/>
      <p:bldP spid="7" grpId="0" bldLvl="5" animBg="1"/>
      <p:bldP spid="8" grpId="0" bldLvl="5" animBg="1"/>
      <p:bldP spid="9" grpId="0" bldLvl="5" animBg="1"/>
      <p:bldP spid="10" grpId="0" bldLvl="5" animBg="1"/>
      <p:bldP spid="11" grpId="0"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CA8912-E69B-4D3B-B1C1-E518AC3204C5}"/>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7" name="Frame 6">
              <a:extLst>
                <a:ext uri="{FF2B5EF4-FFF2-40B4-BE49-F238E27FC236}">
                  <a16:creationId xmlns:a16="http://schemas.microsoft.com/office/drawing/2014/main" id="{6CE6B0BC-CC9B-45F9-BA34-C01D649B09C1}"/>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F521EDA1-A78A-4C97-91E9-3650C6A6C3A1}"/>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53C42E74-BCF7-4897-939E-B73650C5138F}"/>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a:extLst>
              <a:ext uri="{FF2B5EF4-FFF2-40B4-BE49-F238E27FC236}">
                <a16:creationId xmlns:a16="http://schemas.microsoft.com/office/drawing/2014/main" id="{58FE402E-F8F1-4FAE-843D-726CBCF78F1D}"/>
              </a:ext>
            </a:extLst>
          </p:cNvPr>
          <p:cNvSpPr/>
          <p:nvPr/>
        </p:nvSpPr>
        <p:spPr>
          <a:xfrm>
            <a:off x="379827" y="4556208"/>
            <a:ext cx="10213145" cy="1815882"/>
          </a:xfrm>
          <a:prstGeom prst="rect">
            <a:avLst/>
          </a:prstGeom>
        </p:spPr>
        <p:txBody>
          <a:bodyPr wrap="square">
            <a:spAutoFit/>
          </a:bodyPr>
          <a:lstStyle/>
          <a:p>
            <a:pPr marL="457200" indent="-457200" algn="ctr">
              <a:buFont typeface="Wingdings" panose="05000000000000000000" pitchFamily="2" charset="2"/>
              <a:buChar char="q"/>
            </a:pPr>
            <a:r>
              <a:rPr lang="bn-IN" sz="2800" dirty="0">
                <a:latin typeface="NikoshBAN" panose="02000000000000000000" pitchFamily="2" charset="0"/>
                <a:cs typeface="NikoshBAN" panose="02000000000000000000" pitchFamily="2" charset="0"/>
              </a:rPr>
              <a:t>আবহমানকাল হতে বাংলাদেশে  শিং ও মাগুর মাছ অত্যন্ত জনপ্রিয় মাছ হিসেবে পরিচিত। এসব মাছ খেতে সুস্বাদু এবং পুষ্টিকর। সুদূর অতীতে এ মাছগুলি প্রাকৃতিকভাবেই আমাদের জলাশয়ে প্রচুর পাওয়া যেত। কিন্তু পরিবেশ বিপর্যয় ও </a:t>
            </a:r>
            <a:r>
              <a:rPr lang="en-US" sz="2800" dirty="0">
                <a:latin typeface="NikoshBAN" panose="02000000000000000000" pitchFamily="2" charset="0"/>
                <a:cs typeface="NikoshBAN" panose="02000000000000000000" pitchFamily="2" charset="0"/>
              </a:rPr>
              <a:t>অ</a:t>
            </a:r>
            <a:r>
              <a:rPr lang="bn-IN" sz="2800" dirty="0">
                <a:latin typeface="NikoshBAN" panose="02000000000000000000" pitchFamily="2" charset="0"/>
                <a:cs typeface="NikoshBAN" panose="02000000000000000000" pitchFamily="2" charset="0"/>
              </a:rPr>
              <a:t>তি আহরণের কারণে এ মাছগুলি আজ আগের মত পাওয়া যায় না। </a:t>
            </a:r>
          </a:p>
        </p:txBody>
      </p:sp>
      <p:sp>
        <p:nvSpPr>
          <p:cNvPr id="12" name="Rectangle: Rounded Corners 11">
            <a:extLst>
              <a:ext uri="{FF2B5EF4-FFF2-40B4-BE49-F238E27FC236}">
                <a16:creationId xmlns:a16="http://schemas.microsoft.com/office/drawing/2014/main" id="{C23F46C9-BD11-44EF-9579-937D5A4A5947}"/>
              </a:ext>
            </a:extLst>
          </p:cNvPr>
          <p:cNvSpPr/>
          <p:nvPr/>
        </p:nvSpPr>
        <p:spPr>
          <a:xfrm>
            <a:off x="2904979" y="407964"/>
            <a:ext cx="5162843" cy="661181"/>
          </a:xfrm>
          <a:prstGeom prst="roundRect">
            <a:avLst>
              <a:gd name="adj" fmla="val 50000"/>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dirty="0">
                <a:latin typeface="NikoshBAN" panose="02000000000000000000" pitchFamily="2" charset="0"/>
                <a:cs typeface="NikoshBAN" panose="02000000000000000000" pitchFamily="2" charset="0"/>
              </a:rPr>
              <a:t>শিং ও মাগুর মাছ</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bn-IN" sz="3600" dirty="0">
                <a:latin typeface="NikoshBAN" panose="02000000000000000000" pitchFamily="2" charset="0"/>
                <a:cs typeface="NikoshBAN" panose="02000000000000000000" pitchFamily="2" charset="0"/>
              </a:rPr>
              <a:t> পরিচিত</a:t>
            </a:r>
            <a:endParaRPr lang="en-US" sz="3600" dirty="0"/>
          </a:p>
        </p:txBody>
      </p:sp>
      <p:pic>
        <p:nvPicPr>
          <p:cNvPr id="16" name="Picture 15">
            <a:extLst>
              <a:ext uri="{FF2B5EF4-FFF2-40B4-BE49-F238E27FC236}">
                <a16:creationId xmlns:a16="http://schemas.microsoft.com/office/drawing/2014/main" id="{AC9B8D91-C2D1-4416-A830-EA8A90DCA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828" y="1378918"/>
            <a:ext cx="3369211" cy="286751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48818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14EE0F-BDED-402B-999C-D4668172ED8A}"/>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E811E606-F893-4CF9-AA79-F8B3F6DE63D0}"/>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145E66F7-FF94-43A3-91AD-C1598FF95191}"/>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2EB7F88A-FA74-4324-AB25-7ACE042EF7DE}"/>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Rectangle 5">
            <a:extLst>
              <a:ext uri="{FF2B5EF4-FFF2-40B4-BE49-F238E27FC236}">
                <a16:creationId xmlns:a16="http://schemas.microsoft.com/office/drawing/2014/main" id="{BF03D6A0-9E11-4DEE-BA2C-6D4CB7938D64}"/>
              </a:ext>
            </a:extLst>
          </p:cNvPr>
          <p:cNvSpPr/>
          <p:nvPr/>
        </p:nvSpPr>
        <p:spPr>
          <a:xfrm>
            <a:off x="3801484" y="434313"/>
            <a:ext cx="3369833" cy="646331"/>
          </a:xfrm>
          <a:prstGeom prst="rect">
            <a:avLst/>
          </a:prstGeom>
          <a:ln w="38100">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r>
              <a:rPr lang="bn-IN" sz="3600" b="1" dirty="0">
                <a:latin typeface="NikoshBAN" panose="02000000000000000000" pitchFamily="2" charset="0"/>
                <a:cs typeface="NikoshBAN" panose="02000000000000000000" pitchFamily="2" charset="0"/>
              </a:rPr>
              <a:t>পুকুর নির্বাচন ও প্রস্তুতি</a:t>
            </a:r>
            <a:endParaRPr lang="en-US" sz="3600" b="1"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8C297E3C-F7C7-4DA5-8BDF-3A9C62554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006" y="1552887"/>
            <a:ext cx="3488788" cy="1789473"/>
          </a:xfrm>
          <a:prstGeom prst="rect">
            <a:avLst/>
          </a:prstGeom>
          <a:ln w="57150">
            <a:solidFill>
              <a:srgbClr val="00B050"/>
            </a:solidFill>
          </a:ln>
        </p:spPr>
      </p:pic>
      <p:sp>
        <p:nvSpPr>
          <p:cNvPr id="10" name="Rectangle 9">
            <a:extLst>
              <a:ext uri="{FF2B5EF4-FFF2-40B4-BE49-F238E27FC236}">
                <a16:creationId xmlns:a16="http://schemas.microsoft.com/office/drawing/2014/main" id="{D6169E9F-2FEA-4237-808B-DC3059B663AD}"/>
              </a:ext>
            </a:extLst>
          </p:cNvPr>
          <p:cNvSpPr/>
          <p:nvPr/>
        </p:nvSpPr>
        <p:spPr>
          <a:xfrm>
            <a:off x="351693" y="3657600"/>
            <a:ext cx="10269415" cy="3108543"/>
          </a:xfrm>
          <a:prstGeom prst="rect">
            <a:avLst/>
          </a:prstGeom>
        </p:spPr>
        <p:txBody>
          <a:bodyPr wrap="square">
            <a:spAutoFit/>
          </a:bodyPr>
          <a:lstStyle/>
          <a:p>
            <a:pPr marL="342900" indent="-342900">
              <a:buFont typeface="Wingdings" panose="05000000000000000000" pitchFamily="2" charset="2"/>
              <a:buChar char="Ø"/>
            </a:pPr>
            <a:r>
              <a:rPr lang="as-IN" sz="2800" dirty="0">
                <a:latin typeface="NikoshBAN" panose="02000000000000000000" pitchFamily="2" charset="0"/>
                <a:cs typeface="NikoshBAN" panose="02000000000000000000" pitchFamily="2" charset="0"/>
              </a:rPr>
              <a:t>শ</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মাছ চা</a:t>
            </a:r>
            <a:r>
              <a:rPr lang="en-US" sz="2800" dirty="0">
                <a:latin typeface="NikoshBAN" panose="02000000000000000000" pitchFamily="2" charset="0"/>
                <a:cs typeface="NikoshBAN" panose="02000000000000000000" pitchFamily="2" charset="0"/>
              </a:rPr>
              <a:t>ষ</a:t>
            </a:r>
            <a:r>
              <a:rPr lang="as-IN" sz="2800" dirty="0">
                <a:latin typeface="NikoshBAN" panose="02000000000000000000" pitchFamily="2" charset="0"/>
                <a:cs typeface="NikoshBAN" panose="02000000000000000000" pitchFamily="2" charset="0"/>
              </a:rPr>
              <a:t>ের জন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য ১-১.৫ </a:t>
            </a:r>
            <a:r>
              <a:rPr lang="en-US" sz="2800" dirty="0" err="1">
                <a:latin typeface="NikoshBAN" panose="02000000000000000000" pitchFamily="2" charset="0"/>
                <a:cs typeface="NikoshBAN" panose="02000000000000000000" pitchFamily="2" charset="0"/>
              </a:rPr>
              <a:t>মি</a:t>
            </a:r>
            <a:r>
              <a:rPr lang="as-IN" sz="2800" dirty="0">
                <a:latin typeface="NikoshBAN" panose="02000000000000000000" pitchFamily="2" charset="0"/>
                <a:cs typeface="NikoshBAN" panose="02000000000000000000" pitchFamily="2" charset="0"/>
              </a:rPr>
              <a:t>টার গভীরতা </a:t>
            </a:r>
            <a:r>
              <a:rPr lang="en-US" sz="2800" dirty="0" err="1">
                <a:latin typeface="NikoshBAN" panose="02000000000000000000" pitchFamily="2" charset="0"/>
                <a:cs typeface="NikoshBAN" panose="02000000000000000000" pitchFamily="2" charset="0"/>
              </a:rPr>
              <a:t>বিশিষ্ট</a:t>
            </a:r>
            <a:r>
              <a:rPr lang="as-IN" sz="2800" dirty="0">
                <a:latin typeface="NikoshBAN" panose="02000000000000000000" pitchFamily="2" charset="0"/>
                <a:cs typeface="NikoshBAN" panose="02000000000000000000" pitchFamily="2" charset="0"/>
              </a:rPr>
              <a:t> 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 উপযু</a:t>
            </a:r>
            <a:r>
              <a:rPr lang="en-US" sz="2800" dirty="0">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ত</a:t>
            </a:r>
            <a:r>
              <a:rPr lang="as-IN" sz="2800" dirty="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Ø"/>
            </a:pP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 পাড় মরামত ক</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 পকু</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 থেক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ষ</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মাছ স</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 ফল</a:t>
            </a:r>
            <a:r>
              <a:rPr lang="en-US" sz="2800" dirty="0">
                <a:latin typeface="NikoshBAN" panose="02000000000000000000" pitchFamily="2" charset="0"/>
                <a:cs typeface="NikoshBAN" panose="02000000000000000000" pitchFamily="2" charset="0"/>
              </a:rPr>
              <a:t>ত</a:t>
            </a:r>
            <a:r>
              <a:rPr lang="as-IN" sz="2800" dirty="0">
                <a:latin typeface="NikoshBAN" panose="02000000000000000000" pitchFamily="2" charset="0"/>
                <a:cs typeface="NikoshBAN" panose="02000000000000000000" pitchFamily="2" charset="0"/>
              </a:rPr>
              <a:t>ে হ</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Ø"/>
            </a:pP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 </a:t>
            </a:r>
            <a:r>
              <a:rPr lang="en-US" sz="2800" dirty="0" err="1">
                <a:latin typeface="NikoshBAN" panose="02000000000000000000" pitchFamily="2" charset="0"/>
                <a:cs typeface="NikoshBAN" panose="02000000000000000000" pitchFamily="2" charset="0"/>
              </a:rPr>
              <a:t>শুকি</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ফ</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ল</a:t>
            </a:r>
            <a:r>
              <a:rPr lang="as-IN" sz="2800" dirty="0">
                <a:latin typeface="NikoshBAN" panose="02000000000000000000" pitchFamily="2" charset="0"/>
                <a:cs typeface="NikoshBAN" panose="02000000000000000000" pitchFamily="2" charset="0"/>
              </a:rPr>
              <a:t>ে সবেচেয় ভা</a:t>
            </a:r>
            <a:r>
              <a:rPr lang="en-US" sz="2800" dirty="0">
                <a:latin typeface="NikoshBAN" panose="02000000000000000000" pitchFamily="2" charset="0"/>
                <a:cs typeface="NikoshBAN" panose="02000000000000000000" pitchFamily="2" charset="0"/>
              </a:rPr>
              <a:t>ল</a:t>
            </a:r>
            <a:r>
              <a:rPr lang="as-IN" sz="2800" dirty="0">
                <a:latin typeface="NikoshBAN" panose="02000000000000000000" pitchFamily="2" charset="0"/>
                <a:cs typeface="NikoshBAN" panose="02000000000000000000" pitchFamily="2" charset="0"/>
              </a:rPr>
              <a:t>ো হয়।</a:t>
            </a:r>
            <a:endParaRPr lang="en-US" sz="2800" dirty="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Ø"/>
            </a:pPr>
            <a:r>
              <a:rPr lang="en-US" sz="2800" dirty="0" err="1">
                <a:latin typeface="NikoshBAN" panose="02000000000000000000" pitchFamily="2" charset="0"/>
                <a:cs typeface="NikoshBAN" panose="02000000000000000000" pitchFamily="2" charset="0"/>
              </a:rPr>
              <a:t>প্রতি</a:t>
            </a:r>
            <a:r>
              <a:rPr lang="as-IN" sz="2800" dirty="0">
                <a:latin typeface="NikoshBAN" panose="02000000000000000000" pitchFamily="2" charset="0"/>
                <a:cs typeface="NikoshBAN" panose="02000000000000000000" pitchFamily="2" charset="0"/>
              </a:rPr>
              <a:t> শতাং</a:t>
            </a:r>
            <a:r>
              <a:rPr lang="en-US" sz="2800" dirty="0">
                <a:latin typeface="NikoshBAN" panose="02000000000000000000" pitchFamily="2" charset="0"/>
                <a:cs typeface="NikoshBAN" panose="02000000000000000000" pitchFamily="2" charset="0"/>
              </a:rPr>
              <a:t>শ</a:t>
            </a:r>
            <a:r>
              <a:rPr lang="as-IN" sz="2800" dirty="0">
                <a:latin typeface="NikoshBAN" panose="02000000000000000000" pitchFamily="2" charset="0"/>
                <a:cs typeface="NikoshBAN" panose="02000000000000000000" pitchFamily="2" charset="0"/>
              </a:rPr>
              <a:t>ে ১ 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চুন, ১০ 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গ</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বর, ১০০ </a:t>
            </a:r>
            <a:r>
              <a:rPr lang="en-US" sz="2800" dirty="0">
                <a:latin typeface="NikoshBAN" panose="02000000000000000000" pitchFamily="2" charset="0"/>
                <a:cs typeface="NikoshBAN" panose="02000000000000000000" pitchFamily="2" charset="0"/>
              </a:rPr>
              <a:t>গ</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াম ইউর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 এবং ১০০ </a:t>
            </a:r>
            <a:r>
              <a:rPr lang="en-US" sz="2800" dirty="0">
                <a:latin typeface="NikoshBAN" panose="02000000000000000000" pitchFamily="2" charset="0"/>
                <a:cs typeface="NikoshBAN" panose="02000000000000000000" pitchFamily="2" charset="0"/>
              </a:rPr>
              <a:t>গ</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ম</a:t>
            </a:r>
            <a:r>
              <a:rPr lang="as-IN" sz="2800" dirty="0">
                <a:latin typeface="NikoshBAN" panose="02000000000000000000" pitchFamily="2" charset="0"/>
                <a:cs typeface="NikoshBAN" panose="02000000000000000000" pitchFamily="2" charset="0"/>
              </a:rPr>
              <a:t> ট</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এসপ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সার </a:t>
            </a:r>
            <a:r>
              <a:rPr lang="en-US" sz="2800" dirty="0">
                <a:latin typeface="NikoshBAN" panose="02000000000000000000" pitchFamily="2" charset="0"/>
                <a:cs typeface="NikoshBAN" panose="02000000000000000000" pitchFamily="2" charset="0"/>
              </a:rPr>
              <a:t>প</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গ ক</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 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 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 করত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হ</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Ø"/>
            </a:pPr>
            <a:r>
              <a:rPr lang="as-IN" sz="2800" dirty="0">
                <a:latin typeface="NikoshBAN" panose="02000000000000000000" pitchFamily="2" charset="0"/>
                <a:cs typeface="NikoshBAN" panose="02000000000000000000" pitchFamily="2" charset="0"/>
              </a:rPr>
              <a:t>সার </a:t>
            </a:r>
            <a:r>
              <a:rPr lang="en-US" sz="2800" dirty="0" err="1">
                <a:latin typeface="NikoshBAN" panose="02000000000000000000" pitchFamily="2" charset="0"/>
                <a:cs typeface="NikoshBAN" panose="02000000000000000000" pitchFamily="2" charset="0"/>
              </a:rPr>
              <a:t>প্রয়োগের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৪-৫ দ</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 পর 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 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সব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জ বা হালকা বাদামী হল</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শতাংশ </a:t>
            </a:r>
            <a:r>
              <a:rPr lang="en-US" sz="2800" dirty="0">
                <a:latin typeface="NikoshBAN" panose="02000000000000000000" pitchFamily="2" charset="0"/>
                <a:cs typeface="NikoshBAN" panose="02000000000000000000" pitchFamily="2" charset="0"/>
              </a:rPr>
              <a:t>প</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৭৫০</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১০০০</a:t>
            </a:r>
            <a:r>
              <a:rPr lang="en-US" sz="2800" dirty="0">
                <a:latin typeface="NikoshBAN" panose="02000000000000000000" pitchFamily="2" charset="0"/>
                <a:cs typeface="NikoshBAN" panose="02000000000000000000" pitchFamily="2" charset="0"/>
              </a:rPr>
              <a:t> ট</a:t>
            </a:r>
            <a:r>
              <a:rPr lang="as-IN" sz="2800" dirty="0">
                <a:latin typeface="NikoshBAN" panose="02000000000000000000" pitchFamily="2" charset="0"/>
                <a:cs typeface="NikoshBAN" panose="02000000000000000000" pitchFamily="2" charset="0"/>
              </a:rPr>
              <a:t>ি পানা মজ</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দ করত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হব</a:t>
            </a:r>
            <a:r>
              <a:rPr lang="en-US" sz="2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5376876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style.rotation</p:attrName>
                                        </p:attrNameLst>
                                      </p:cBhvr>
                                      <p:tavLst>
                                        <p:tav tm="0">
                                          <p:val>
                                            <p:fltVal val="90"/>
                                          </p:val>
                                        </p:tav>
                                        <p:tav tm="100000">
                                          <p:val>
                                            <p:fltVal val="0"/>
                                          </p:val>
                                        </p:tav>
                                      </p:tavLst>
                                    </p:anim>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additive="base">
                                        <p:cTn id="27"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 calcmode="lin" valueType="num">
                                      <p:cBhvr additive="base">
                                        <p:cTn id="33" dur="2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additive="base">
                                        <p:cTn id="39" dur="2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 calcmode="lin" valueType="num">
                                      <p:cBhvr additive="base">
                                        <p:cTn id="45" dur="2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2D8527-B657-4A2E-8CFE-900AB510090C}"/>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06C5097A-D06A-417C-B72B-5E0E50FA32CC}"/>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4090A339-BA3E-4347-A531-D1E204E83DD0}"/>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3FC51250-5E87-46BB-B855-D9F1D142F987}"/>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Rectangle: Rounded Corners 5">
            <a:extLst>
              <a:ext uri="{FF2B5EF4-FFF2-40B4-BE49-F238E27FC236}">
                <a16:creationId xmlns:a16="http://schemas.microsoft.com/office/drawing/2014/main" id="{428996D2-5780-46BD-BB83-3B1DED26BAFD}"/>
              </a:ext>
            </a:extLst>
          </p:cNvPr>
          <p:cNvSpPr/>
          <p:nvPr/>
        </p:nvSpPr>
        <p:spPr>
          <a:xfrm>
            <a:off x="998806" y="4979964"/>
            <a:ext cx="8989256" cy="661181"/>
          </a:xfrm>
          <a:prstGeom prst="roundRect">
            <a:avLst>
              <a:gd name="adj" fmla="val 50000"/>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rtlCol="0" anchor="ct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শিং ও মাগুর মাছ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চাষের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প্রস্তুতের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a:t>
            </a:r>
            <a:endParaRPr lang="en-US" sz="3600" dirty="0"/>
          </a:p>
        </p:txBody>
      </p:sp>
      <p:sp>
        <p:nvSpPr>
          <p:cNvPr id="7" name="Horizontal Scroll 2">
            <a:extLst>
              <a:ext uri="{FF2B5EF4-FFF2-40B4-BE49-F238E27FC236}">
                <a16:creationId xmlns:a16="http://schemas.microsoft.com/office/drawing/2014/main" id="{9A20B2C7-C788-43B0-BAAB-AA429ACEC27F}"/>
              </a:ext>
            </a:extLst>
          </p:cNvPr>
          <p:cNvSpPr/>
          <p:nvPr/>
        </p:nvSpPr>
        <p:spPr>
          <a:xfrm>
            <a:off x="3757612" y="457615"/>
            <a:ext cx="3457576" cy="611530"/>
          </a:xfrm>
          <a:prstGeom prst="roundRect">
            <a:avLst>
              <a:gd name="adj" fmla="val 50000"/>
            </a:avLst>
          </a:prstGeom>
          <a:gradFill>
            <a:gsLst>
              <a:gs pos="91000">
                <a:schemeClr val="accent6">
                  <a:lumMod val="20000"/>
                  <a:lumOff val="80000"/>
                </a:schemeClr>
              </a:gs>
              <a:gs pos="100000">
                <a:srgbClr val="00B0F0"/>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bn-BD" sz="4400" b="1" dirty="0">
                <a:latin typeface="NikoshBAN" panose="02000000000000000000" pitchFamily="2" charset="0"/>
                <a:cs typeface="NikoshBAN" panose="02000000000000000000" pitchFamily="2" charset="0"/>
              </a:rPr>
              <a:t>একক কাজ</a:t>
            </a:r>
            <a:endParaRPr lang="en-US" sz="4400" b="1"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5EB6F711-ED46-46D8-9BD7-4CD1EA251C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625"/>
          <a:stretch/>
        </p:blipFill>
        <p:spPr>
          <a:xfrm>
            <a:off x="3630637" y="1540828"/>
            <a:ext cx="3725594" cy="2593390"/>
          </a:xfrm>
          <a:prstGeom prst="rect">
            <a:avLst/>
          </a:prstGeom>
          <a:ln w="889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36775380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style.rotation</p:attrName>
                                        </p:attrNameLst>
                                      </p:cBhvr>
                                      <p:tavLst>
                                        <p:tav tm="0">
                                          <p:val>
                                            <p:fltVal val="90"/>
                                          </p:val>
                                        </p:tav>
                                        <p:tav tm="100000">
                                          <p:val>
                                            <p:fltVal val="0"/>
                                          </p:val>
                                        </p:tav>
                                      </p:tavLst>
                                    </p:anim>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93E52EC-9BE0-4BD5-85F7-F5582A4130E5}"/>
              </a:ext>
            </a:extLst>
          </p:cNvPr>
          <p:cNvGrpSpPr/>
          <p:nvPr/>
        </p:nvGrpSpPr>
        <p:grpSpPr>
          <a:xfrm>
            <a:off x="0" y="0"/>
            <a:ext cx="10972800" cy="7315200"/>
            <a:chOff x="0" y="0"/>
            <a:chExt cx="10972800" cy="7315200"/>
          </a:xfrm>
          <a:effectLst>
            <a:glow rad="101600">
              <a:schemeClr val="accent2">
                <a:satMod val="175000"/>
                <a:alpha val="40000"/>
              </a:schemeClr>
            </a:glow>
          </a:effectLst>
          <a:scene3d>
            <a:camera prst="orthographicFront">
              <a:rot lat="0" lon="0" rev="0"/>
            </a:camera>
            <a:lightRig rig="soft" dir="t">
              <a:rot lat="0" lon="0" rev="0"/>
            </a:lightRig>
          </a:scene3d>
        </p:grpSpPr>
        <p:sp>
          <p:nvSpPr>
            <p:cNvPr id="3" name="Frame 2">
              <a:extLst>
                <a:ext uri="{FF2B5EF4-FFF2-40B4-BE49-F238E27FC236}">
                  <a16:creationId xmlns:a16="http://schemas.microsoft.com/office/drawing/2014/main" id="{F6645869-53F4-47DB-9780-F3D0431DDE7D}"/>
                </a:ext>
              </a:extLst>
            </p:cNvPr>
            <p:cNvSpPr/>
            <p:nvPr/>
          </p:nvSpPr>
          <p:spPr>
            <a:xfrm>
              <a:off x="0" y="0"/>
              <a:ext cx="10972800" cy="7315200"/>
            </a:xfrm>
            <a:prstGeom prst="frame">
              <a:avLst>
                <a:gd name="adj1" fmla="val 962"/>
              </a:avLst>
            </a:prstGeom>
            <a:solidFill>
              <a:schemeClr val="tx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80777D4F-5701-47DC-9038-69E46B4FF12A}"/>
                </a:ext>
              </a:extLst>
            </p:cNvPr>
            <p:cNvSpPr/>
            <p:nvPr/>
          </p:nvSpPr>
          <p:spPr>
            <a:xfrm>
              <a:off x="98474" y="98474"/>
              <a:ext cx="10789920" cy="7118252"/>
            </a:xfrm>
            <a:prstGeom prst="frame">
              <a:avLst>
                <a:gd name="adj1" fmla="val 1828"/>
              </a:avLst>
            </a:prstGeom>
            <a:pattFill prst="smCheck">
              <a:fgClr>
                <a:srgbClr val="FFC000"/>
              </a:fgClr>
              <a:bgClr>
                <a:srgbClr val="FF0000"/>
              </a:bgClr>
            </a:patt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D4CD1254-5ED2-4CBA-A30B-08DA68B42838}"/>
                </a:ext>
              </a:extLst>
            </p:cNvPr>
            <p:cNvSpPr/>
            <p:nvPr/>
          </p:nvSpPr>
          <p:spPr>
            <a:xfrm>
              <a:off x="225083" y="239151"/>
              <a:ext cx="10536702" cy="6850966"/>
            </a:xfrm>
            <a:prstGeom prst="frame">
              <a:avLst>
                <a:gd name="adj1" fmla="val 1216"/>
              </a:avLst>
            </a:prstGeom>
            <a:gradFill>
              <a:gsLst>
                <a:gs pos="0">
                  <a:schemeClr val="accent4">
                    <a:lumMod val="40000"/>
                    <a:lumOff val="60000"/>
                  </a:schemeClr>
                </a:gs>
                <a:gs pos="61000">
                  <a:srgbClr val="00B050"/>
                </a:gs>
                <a:gs pos="100000">
                  <a:schemeClr val="accent4">
                    <a:lumMod val="60000"/>
                  </a:schemeClr>
                </a:gs>
              </a:gsLst>
              <a:path path="circle">
                <a:fillToRect l="50000" t="130000" r="50000" b="-30000"/>
              </a:path>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Rectangle 5">
            <a:extLst>
              <a:ext uri="{FF2B5EF4-FFF2-40B4-BE49-F238E27FC236}">
                <a16:creationId xmlns:a16="http://schemas.microsoft.com/office/drawing/2014/main" id="{DA447329-06C7-4E4A-8E17-CABBD24B43FC}"/>
              </a:ext>
            </a:extLst>
          </p:cNvPr>
          <p:cNvSpPr/>
          <p:nvPr/>
        </p:nvSpPr>
        <p:spPr>
          <a:xfrm>
            <a:off x="4400446" y="378042"/>
            <a:ext cx="1792478" cy="646331"/>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s-IN" sz="3600" b="1" dirty="0">
                <a:latin typeface="NikoshBAN" panose="02000000000000000000" pitchFamily="2" charset="0"/>
                <a:cs typeface="NikoshBAN" panose="02000000000000000000" pitchFamily="2" charset="0"/>
              </a:rPr>
              <a:t>পোনা</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ম</a:t>
            </a:r>
            <a:r>
              <a:rPr lang="en-US" sz="3600" b="1" dirty="0">
                <a:latin typeface="NikoshBAN" panose="02000000000000000000" pitchFamily="2" charset="0"/>
                <a:cs typeface="NikoshBAN" panose="02000000000000000000" pitchFamily="2" charset="0"/>
              </a:rPr>
              <a:t>জ</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দ</a:t>
            </a:r>
            <a:endParaRPr lang="en-US" sz="36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23B212F7-D98B-4430-A4E8-523A40AC6864}"/>
              </a:ext>
            </a:extLst>
          </p:cNvPr>
          <p:cNvSpPr/>
          <p:nvPr/>
        </p:nvSpPr>
        <p:spPr>
          <a:xfrm>
            <a:off x="436098" y="4356019"/>
            <a:ext cx="10156874" cy="1815882"/>
          </a:xfrm>
          <a:prstGeom prst="rect">
            <a:avLst/>
          </a:prstGeom>
        </p:spPr>
        <p:txBody>
          <a:bodyPr wrap="square">
            <a:spAutoFit/>
          </a:bodyPr>
          <a:lstStyle/>
          <a:p>
            <a:pPr marL="457200" indent="-457200" algn="ctr">
              <a:buFont typeface="Wingdings" panose="05000000000000000000" pitchFamily="2" charset="2"/>
              <a:buChar char="Ø"/>
            </a:pPr>
            <a:r>
              <a:rPr lang="as-IN" sz="2800" dirty="0">
                <a:latin typeface="NikoshBAN" panose="02000000000000000000" pitchFamily="2" charset="0"/>
                <a:cs typeface="NikoshBAN" panose="02000000000000000000" pitchFamily="2" charset="0"/>
              </a:rPr>
              <a:t>একক চাষে শিং মাছ প্রতি শতাংশে ৫০০ থেকে ১ হাজার পোনা ছাড়া যায়। এক্ষেত্রে পোনা ছাড়ার আগে এবং পরে পুকুরের পানির গুণাগুণ রক্ষা করতে হবে। পানি পরিবর্তনের সুযোগ না থাকলে পোনা কম ছাড়া ভালো। মিশ্র চাষে মাগুর এবং কৈ মাছের সঙ্গেও শিং মাছ ভালো হয়। এক্ষেত্রে মানসম্পন্ন স্বাস্থ্যবান পোনা অপরিহার্য।</a:t>
            </a:r>
            <a:endParaRPr lang="en-US" sz="2800"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766086FE-89E5-45FF-AB5D-15D284717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519" y="1356696"/>
            <a:ext cx="4457700" cy="2667000"/>
          </a:xfrm>
          <a:prstGeom prst="rect">
            <a:avLst/>
          </a:prstGeom>
          <a:ln w="28575">
            <a:solidFill>
              <a:schemeClr val="accent2"/>
            </a:solidFill>
          </a:ln>
        </p:spPr>
      </p:pic>
    </p:spTree>
    <p:extLst>
      <p:ext uri="{BB962C8B-B14F-4D97-AF65-F5344CB8AC3E}">
        <p14:creationId xmlns:p14="http://schemas.microsoft.com/office/powerpoint/2010/main" val="39308173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TotalTime>
  <Words>1287</Words>
  <Application>Microsoft Office PowerPoint</Application>
  <PresentationFormat>Custom</PresentationFormat>
  <Paragraphs>112</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Impact</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27</cp:revision>
  <dcterms:created xsi:type="dcterms:W3CDTF">2020-01-11T11:05:26Z</dcterms:created>
  <dcterms:modified xsi:type="dcterms:W3CDTF">2020-01-13T04:16:31Z</dcterms:modified>
</cp:coreProperties>
</file>