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63" r:id="rId6"/>
    <p:sldId id="264" r:id="rId7"/>
    <p:sldId id="262" r:id="rId8"/>
    <p:sldId id="276" r:id="rId9"/>
    <p:sldId id="261" r:id="rId10"/>
    <p:sldId id="260" r:id="rId11"/>
    <p:sldId id="266" r:id="rId12"/>
    <p:sldId id="267" r:id="rId13"/>
    <p:sldId id="265" r:id="rId14"/>
    <p:sldId id="268" r:id="rId15"/>
    <p:sldId id="259" r:id="rId16"/>
    <p:sldId id="271" r:id="rId17"/>
    <p:sldId id="270" r:id="rId18"/>
    <p:sldId id="272" r:id="rId19"/>
    <p:sldId id="273" r:id="rId20"/>
    <p:sldId id="26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D6A879-9541-4807-8AB6-C3F6DF6E3FF1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32563F79-0C9B-43C4-A476-A5EB7C30E1C5}">
      <dgm:prSet phldrT="[Text]" phldr="1"/>
      <dgm:spPr/>
      <dgm:t>
        <a:bodyPr/>
        <a:lstStyle/>
        <a:p>
          <a:endParaRPr lang="en-US" dirty="0"/>
        </a:p>
      </dgm:t>
    </dgm:pt>
    <dgm:pt modelId="{6D98BF42-6D2A-4773-8F5E-CB0A3A949C89}" type="sibTrans" cxnId="{03F3E554-1DC2-4F96-A71F-0CA008BD2F24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:\Users\LAB\Downloads\Account.png"/>
        </a:ext>
      </dgm:extLst>
    </dgm:pt>
    <dgm:pt modelId="{DE07AAC8-896C-44BF-970F-A2889E1C386C}" type="parTrans" cxnId="{03F3E554-1DC2-4F96-A71F-0CA008BD2F24}">
      <dgm:prSet/>
      <dgm:spPr/>
      <dgm:t>
        <a:bodyPr/>
        <a:lstStyle/>
        <a:p>
          <a:endParaRPr lang="en-US"/>
        </a:p>
      </dgm:t>
    </dgm:pt>
    <dgm:pt modelId="{CFDA84FB-8B84-4172-BD7F-0D9A661E025E}" type="pres">
      <dgm:prSet presAssocID="{BDD6A879-9541-4807-8AB6-C3F6DF6E3FF1}" presName="Name0" presStyleCnt="0">
        <dgm:presLayoutVars>
          <dgm:dir/>
        </dgm:presLayoutVars>
      </dgm:prSet>
      <dgm:spPr/>
    </dgm:pt>
    <dgm:pt modelId="{680C2B3A-1481-44F8-BC84-B9BB7CA4BFB3}" type="pres">
      <dgm:prSet presAssocID="{6D98BF42-6D2A-4773-8F5E-CB0A3A949C89}" presName="picture_1" presStyleLbl="bgImgPlace1" presStyleIdx="0" presStyleCnt="1" custScaleX="166026" custLinFactNeighborX="-1350" custLinFactNeighborY="-4810"/>
      <dgm:spPr/>
      <dgm:t>
        <a:bodyPr/>
        <a:lstStyle/>
        <a:p>
          <a:endParaRPr lang="en-US"/>
        </a:p>
      </dgm:t>
    </dgm:pt>
    <dgm:pt modelId="{21A17625-11EE-4596-9956-D90071E228E5}" type="pres">
      <dgm:prSet presAssocID="{32563F79-0C9B-43C4-A476-A5EB7C30E1C5}" presName="text_1" presStyleLbl="node1" presStyleIdx="0" presStyleCnt="0" custFlipHor="1" custScaleX="50135" custScaleY="2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E7EAA-5D00-4D45-8999-39FBFF0988F2}" type="pres">
      <dgm:prSet presAssocID="{BDD6A879-9541-4807-8AB6-C3F6DF6E3FF1}" presName="maxNode" presStyleCnt="0"/>
      <dgm:spPr/>
    </dgm:pt>
    <dgm:pt modelId="{67ED699A-416C-49F2-8422-994ACCED37A4}" type="pres">
      <dgm:prSet presAssocID="{BDD6A879-9541-4807-8AB6-C3F6DF6E3FF1}" presName="Name33" presStyleCnt="0"/>
      <dgm:spPr/>
    </dgm:pt>
  </dgm:ptLst>
  <dgm:cxnLst>
    <dgm:cxn modelId="{7512F6E1-F52C-417D-9CA5-B621FDD292E5}" type="presOf" srcId="{6D98BF42-6D2A-4773-8F5E-CB0A3A949C89}" destId="{680C2B3A-1481-44F8-BC84-B9BB7CA4BFB3}" srcOrd="0" destOrd="0" presId="urn:microsoft.com/office/officeart/2008/layout/AccentedPicture"/>
    <dgm:cxn modelId="{13093007-CE97-4676-B141-D9CB7CEAD877}" type="presOf" srcId="{BDD6A879-9541-4807-8AB6-C3F6DF6E3FF1}" destId="{CFDA84FB-8B84-4172-BD7F-0D9A661E025E}" srcOrd="0" destOrd="0" presId="urn:microsoft.com/office/officeart/2008/layout/AccentedPicture"/>
    <dgm:cxn modelId="{03F3E554-1DC2-4F96-A71F-0CA008BD2F24}" srcId="{BDD6A879-9541-4807-8AB6-C3F6DF6E3FF1}" destId="{32563F79-0C9B-43C4-A476-A5EB7C30E1C5}" srcOrd="0" destOrd="0" parTransId="{DE07AAC8-896C-44BF-970F-A2889E1C386C}" sibTransId="{6D98BF42-6D2A-4773-8F5E-CB0A3A949C89}"/>
    <dgm:cxn modelId="{FA8ECD81-BD31-42AF-9D42-29E910E3DDDE}" type="presOf" srcId="{32563F79-0C9B-43C4-A476-A5EB7C30E1C5}" destId="{21A17625-11EE-4596-9956-D90071E228E5}" srcOrd="0" destOrd="0" presId="urn:microsoft.com/office/officeart/2008/layout/AccentedPicture"/>
    <dgm:cxn modelId="{A8E2BC1A-B3F7-454C-BDF6-B4FDAD573545}" type="presParOf" srcId="{CFDA84FB-8B84-4172-BD7F-0D9A661E025E}" destId="{680C2B3A-1481-44F8-BC84-B9BB7CA4BFB3}" srcOrd="0" destOrd="0" presId="urn:microsoft.com/office/officeart/2008/layout/AccentedPicture"/>
    <dgm:cxn modelId="{72626071-56D5-410B-B5B4-16F786DA1654}" type="presParOf" srcId="{CFDA84FB-8B84-4172-BD7F-0D9A661E025E}" destId="{21A17625-11EE-4596-9956-D90071E228E5}" srcOrd="1" destOrd="0" presId="urn:microsoft.com/office/officeart/2008/layout/AccentedPicture"/>
    <dgm:cxn modelId="{77DFA9A6-4949-4F9C-87AD-68BE92FD6193}" type="presParOf" srcId="{CFDA84FB-8B84-4172-BD7F-0D9A661E025E}" destId="{F4AE7EAA-5D00-4D45-8999-39FBFF0988F2}" srcOrd="2" destOrd="0" presId="urn:microsoft.com/office/officeart/2008/layout/AccentedPicture"/>
    <dgm:cxn modelId="{2AC88255-2225-4521-A5CC-337D0280947F}" type="presParOf" srcId="{F4AE7EAA-5D00-4D45-8999-39FBFF0988F2}" destId="{67ED699A-416C-49F2-8422-994ACCED37A4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F9B276-32DE-4277-B88A-9F61E6E3B28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E343E-C159-4A48-897E-2546A3879345}">
      <dgm:prSet/>
      <dgm:spPr/>
      <dgm:t>
        <a:bodyPr/>
        <a:lstStyle/>
        <a:p>
          <a:pPr rtl="0"/>
          <a:r>
            <a:rPr lang="en-US" smtClean="0"/>
            <a:t>হিসাববিজ্ঞান কি বলতে পারবে।  </a:t>
          </a:r>
          <a:endParaRPr lang="en-US"/>
        </a:p>
      </dgm:t>
    </dgm:pt>
    <dgm:pt modelId="{4318794E-3228-4485-8248-803C4F1C8B8D}" type="parTrans" cxnId="{EE56B50D-1F94-42E7-979F-1E4CE2DA9FBE}">
      <dgm:prSet/>
      <dgm:spPr/>
      <dgm:t>
        <a:bodyPr/>
        <a:lstStyle/>
        <a:p>
          <a:endParaRPr lang="en-US"/>
        </a:p>
      </dgm:t>
    </dgm:pt>
    <dgm:pt modelId="{7270E19B-C7C8-42E8-B444-0C1C9EDE0976}" type="sibTrans" cxnId="{EE56B50D-1F94-42E7-979F-1E4CE2DA9FBE}">
      <dgm:prSet/>
      <dgm:spPr/>
      <dgm:t>
        <a:bodyPr/>
        <a:lstStyle/>
        <a:p>
          <a:endParaRPr lang="en-US"/>
        </a:p>
      </dgm:t>
    </dgm:pt>
    <dgm:pt modelId="{764466E0-6D92-487A-89B6-7A942306AF15}">
      <dgm:prSet/>
      <dgm:spPr/>
      <dgm:t>
        <a:bodyPr/>
        <a:lstStyle/>
        <a:p>
          <a:pPr rtl="0"/>
          <a:r>
            <a:rPr lang="bn-BD" dirty="0" smtClean="0"/>
            <a:t>হিসাববিজ্ঞানের ধারনা </a:t>
          </a:r>
          <a:r>
            <a:rPr lang="en-US" dirty="0" err="1" smtClean="0"/>
            <a:t>ব্যাখ্যা</a:t>
          </a:r>
          <a:r>
            <a:rPr lang="bn-BD" dirty="0" smtClean="0"/>
            <a:t> করতে পারবে।</a:t>
          </a:r>
          <a:endParaRPr lang="en-US" dirty="0"/>
        </a:p>
      </dgm:t>
    </dgm:pt>
    <dgm:pt modelId="{CE300E9A-9F36-411E-98CA-154A3F1D458B}" type="parTrans" cxnId="{837BA74D-CD25-4D1D-A476-E56CC4681CBB}">
      <dgm:prSet/>
      <dgm:spPr/>
      <dgm:t>
        <a:bodyPr/>
        <a:lstStyle/>
        <a:p>
          <a:endParaRPr lang="en-US"/>
        </a:p>
      </dgm:t>
    </dgm:pt>
    <dgm:pt modelId="{4AD72F0C-4660-49A4-AFC9-850D6FE35E11}" type="sibTrans" cxnId="{837BA74D-CD25-4D1D-A476-E56CC4681CBB}">
      <dgm:prSet/>
      <dgm:spPr/>
      <dgm:t>
        <a:bodyPr/>
        <a:lstStyle/>
        <a:p>
          <a:endParaRPr lang="en-US"/>
        </a:p>
      </dgm:t>
    </dgm:pt>
    <dgm:pt modelId="{A74146FA-2B93-414A-857A-659266DA1765}">
      <dgm:prSet/>
      <dgm:spPr/>
      <dgm:t>
        <a:bodyPr/>
        <a:lstStyle/>
        <a:p>
          <a:pPr rtl="0"/>
          <a:r>
            <a:rPr lang="en-US" dirty="0" smtClean="0"/>
            <a:t>৩|হিসাববিজ্ঞানের </a:t>
          </a:r>
          <a:r>
            <a:rPr lang="en-US" dirty="0" err="1" smtClean="0"/>
            <a:t>জনক</a:t>
          </a:r>
          <a:r>
            <a:rPr lang="en-US" dirty="0" smtClean="0"/>
            <a:t> ও </a:t>
          </a:r>
          <a:r>
            <a:rPr lang="en-US" dirty="0" err="1" smtClean="0"/>
            <a:t>ক্রমবিকাশের</a:t>
          </a:r>
          <a:r>
            <a:rPr lang="en-US" dirty="0" smtClean="0"/>
            <a:t> </a:t>
          </a:r>
          <a:r>
            <a:rPr lang="en-US" dirty="0" err="1" smtClean="0"/>
            <a:t>ইতিহাস</a:t>
          </a:r>
          <a:r>
            <a:rPr lang="en-US" dirty="0" smtClean="0"/>
            <a:t> </a:t>
          </a:r>
          <a:r>
            <a:rPr lang="en-US" dirty="0" err="1" smtClean="0"/>
            <a:t>সম্পর্কে</a:t>
          </a:r>
          <a:r>
            <a:rPr lang="en-US" dirty="0" smtClean="0"/>
            <a:t> </a:t>
          </a:r>
          <a:r>
            <a:rPr lang="en-US" dirty="0" err="1" smtClean="0"/>
            <a:t>বলতে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en-US" dirty="0" smtClean="0"/>
            <a:t>। </a:t>
          </a:r>
          <a:endParaRPr lang="en-US" dirty="0"/>
        </a:p>
      </dgm:t>
    </dgm:pt>
    <dgm:pt modelId="{262C93B6-EFDD-4DF0-8028-283D77B21ADE}" type="parTrans" cxnId="{2900B7E1-392B-4D6C-8649-1951FD159F6C}">
      <dgm:prSet/>
      <dgm:spPr/>
      <dgm:t>
        <a:bodyPr/>
        <a:lstStyle/>
        <a:p>
          <a:endParaRPr lang="en-US"/>
        </a:p>
      </dgm:t>
    </dgm:pt>
    <dgm:pt modelId="{A923C327-26B2-4E52-9712-14DA11513DE0}" type="sibTrans" cxnId="{2900B7E1-392B-4D6C-8649-1951FD159F6C}">
      <dgm:prSet/>
      <dgm:spPr/>
      <dgm:t>
        <a:bodyPr/>
        <a:lstStyle/>
        <a:p>
          <a:endParaRPr lang="en-US"/>
        </a:p>
      </dgm:t>
    </dgm:pt>
    <dgm:pt modelId="{D1069DEB-75F5-44F3-A347-3723D4788DD1}" type="pres">
      <dgm:prSet presAssocID="{FDF9B276-32DE-4277-B88A-9F61E6E3B28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576444-2D14-422C-AC51-91FD4EA817AB}" type="pres">
      <dgm:prSet presAssocID="{431E343E-C159-4A48-897E-2546A3879345}" presName="composite" presStyleCnt="0"/>
      <dgm:spPr/>
    </dgm:pt>
    <dgm:pt modelId="{A1A5D778-D66C-4699-A798-CAE7EB963CFD}" type="pres">
      <dgm:prSet presAssocID="{431E343E-C159-4A48-897E-2546A3879345}" presName="imgShp" presStyleLbl="fgImgPlace1" presStyleIdx="0" presStyleCnt="3"/>
      <dgm:spPr/>
    </dgm:pt>
    <dgm:pt modelId="{BBDADE18-95F7-4EDB-9FA1-DEC4C2B31E82}" type="pres">
      <dgm:prSet presAssocID="{431E343E-C159-4A48-897E-2546A3879345}" presName="txShp" presStyleLbl="node1" presStyleIdx="0" presStyleCnt="3" custScaleX="101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0F171-3A24-4B61-A2F5-61E855E14FB3}" type="pres">
      <dgm:prSet presAssocID="{7270E19B-C7C8-42E8-B444-0C1C9EDE0976}" presName="spacing" presStyleCnt="0"/>
      <dgm:spPr/>
    </dgm:pt>
    <dgm:pt modelId="{C993C396-8539-48C7-845E-C97AFC1B1769}" type="pres">
      <dgm:prSet presAssocID="{764466E0-6D92-487A-89B6-7A942306AF15}" presName="composite" presStyleCnt="0"/>
      <dgm:spPr/>
    </dgm:pt>
    <dgm:pt modelId="{DB8A31D3-EB9D-4E33-A133-292AA29BB8FE}" type="pres">
      <dgm:prSet presAssocID="{764466E0-6D92-487A-89B6-7A942306AF15}" presName="imgShp" presStyleLbl="fgImgPlace1" presStyleIdx="1" presStyleCnt="3"/>
      <dgm:spPr/>
    </dgm:pt>
    <dgm:pt modelId="{1640B7D3-276E-4266-BBAA-5AFF5EFF33FA}" type="pres">
      <dgm:prSet presAssocID="{764466E0-6D92-487A-89B6-7A942306AF15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4052A-CCE5-4710-A489-62EA11191AE7}" type="pres">
      <dgm:prSet presAssocID="{4AD72F0C-4660-49A4-AFC9-850D6FE35E11}" presName="spacing" presStyleCnt="0"/>
      <dgm:spPr/>
    </dgm:pt>
    <dgm:pt modelId="{860C87FA-E8F7-486A-A366-6EDB11E67390}" type="pres">
      <dgm:prSet presAssocID="{A74146FA-2B93-414A-857A-659266DA1765}" presName="composite" presStyleCnt="0"/>
      <dgm:spPr/>
    </dgm:pt>
    <dgm:pt modelId="{12D4424D-29AE-4E28-938B-F51D167CB0EC}" type="pres">
      <dgm:prSet presAssocID="{A74146FA-2B93-414A-857A-659266DA1765}" presName="imgShp" presStyleLbl="fgImgPlace1" presStyleIdx="2" presStyleCnt="3"/>
      <dgm:spPr/>
    </dgm:pt>
    <dgm:pt modelId="{67E3ADBE-F1CF-4799-9A03-22B375B272FA}" type="pres">
      <dgm:prSet presAssocID="{A74146FA-2B93-414A-857A-659266DA176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DBD9C0-7EF5-439E-B1D7-BBDCC4A6CF97}" type="presOf" srcId="{FDF9B276-32DE-4277-B88A-9F61E6E3B28D}" destId="{D1069DEB-75F5-44F3-A347-3723D4788DD1}" srcOrd="0" destOrd="0" presId="urn:microsoft.com/office/officeart/2005/8/layout/vList3"/>
    <dgm:cxn modelId="{837BA74D-CD25-4D1D-A476-E56CC4681CBB}" srcId="{FDF9B276-32DE-4277-B88A-9F61E6E3B28D}" destId="{764466E0-6D92-487A-89B6-7A942306AF15}" srcOrd="1" destOrd="0" parTransId="{CE300E9A-9F36-411E-98CA-154A3F1D458B}" sibTransId="{4AD72F0C-4660-49A4-AFC9-850D6FE35E11}"/>
    <dgm:cxn modelId="{2900B7E1-392B-4D6C-8649-1951FD159F6C}" srcId="{FDF9B276-32DE-4277-B88A-9F61E6E3B28D}" destId="{A74146FA-2B93-414A-857A-659266DA1765}" srcOrd="2" destOrd="0" parTransId="{262C93B6-EFDD-4DF0-8028-283D77B21ADE}" sibTransId="{A923C327-26B2-4E52-9712-14DA11513DE0}"/>
    <dgm:cxn modelId="{EE56B50D-1F94-42E7-979F-1E4CE2DA9FBE}" srcId="{FDF9B276-32DE-4277-B88A-9F61E6E3B28D}" destId="{431E343E-C159-4A48-897E-2546A3879345}" srcOrd="0" destOrd="0" parTransId="{4318794E-3228-4485-8248-803C4F1C8B8D}" sibTransId="{7270E19B-C7C8-42E8-B444-0C1C9EDE0976}"/>
    <dgm:cxn modelId="{28569E96-9325-4ADC-9D5D-406688D62F0C}" type="presOf" srcId="{A74146FA-2B93-414A-857A-659266DA1765}" destId="{67E3ADBE-F1CF-4799-9A03-22B375B272FA}" srcOrd="0" destOrd="0" presId="urn:microsoft.com/office/officeart/2005/8/layout/vList3"/>
    <dgm:cxn modelId="{0C9E3E75-0D90-46BD-B056-768E8D8FA45C}" type="presOf" srcId="{431E343E-C159-4A48-897E-2546A3879345}" destId="{BBDADE18-95F7-4EDB-9FA1-DEC4C2B31E82}" srcOrd="0" destOrd="0" presId="urn:microsoft.com/office/officeart/2005/8/layout/vList3"/>
    <dgm:cxn modelId="{2DF19675-2ED6-4D55-A9F8-281D294AC70A}" type="presOf" srcId="{764466E0-6D92-487A-89B6-7A942306AF15}" destId="{1640B7D3-276E-4266-BBAA-5AFF5EFF33FA}" srcOrd="0" destOrd="0" presId="urn:microsoft.com/office/officeart/2005/8/layout/vList3"/>
    <dgm:cxn modelId="{49404911-0B94-4CAA-A536-31686A7A7CA8}" type="presParOf" srcId="{D1069DEB-75F5-44F3-A347-3723D4788DD1}" destId="{8B576444-2D14-422C-AC51-91FD4EA817AB}" srcOrd="0" destOrd="0" presId="urn:microsoft.com/office/officeart/2005/8/layout/vList3"/>
    <dgm:cxn modelId="{903BCBA2-2013-48C4-B51A-C7F21ECEBD30}" type="presParOf" srcId="{8B576444-2D14-422C-AC51-91FD4EA817AB}" destId="{A1A5D778-D66C-4699-A798-CAE7EB963CFD}" srcOrd="0" destOrd="0" presId="urn:microsoft.com/office/officeart/2005/8/layout/vList3"/>
    <dgm:cxn modelId="{425CF71B-BBBC-400F-9F58-6546841C5FDA}" type="presParOf" srcId="{8B576444-2D14-422C-AC51-91FD4EA817AB}" destId="{BBDADE18-95F7-4EDB-9FA1-DEC4C2B31E82}" srcOrd="1" destOrd="0" presId="urn:microsoft.com/office/officeart/2005/8/layout/vList3"/>
    <dgm:cxn modelId="{345BE6CC-567C-4738-BFB6-1F33544192C2}" type="presParOf" srcId="{D1069DEB-75F5-44F3-A347-3723D4788DD1}" destId="{D8B0F171-3A24-4B61-A2F5-61E855E14FB3}" srcOrd="1" destOrd="0" presId="urn:microsoft.com/office/officeart/2005/8/layout/vList3"/>
    <dgm:cxn modelId="{27DD1E5D-D1A7-43F1-844A-4C5C91AD0002}" type="presParOf" srcId="{D1069DEB-75F5-44F3-A347-3723D4788DD1}" destId="{C993C396-8539-48C7-845E-C97AFC1B1769}" srcOrd="2" destOrd="0" presId="urn:microsoft.com/office/officeart/2005/8/layout/vList3"/>
    <dgm:cxn modelId="{897328BD-1B5C-42AB-9EEB-7484F5BCF0D3}" type="presParOf" srcId="{C993C396-8539-48C7-845E-C97AFC1B1769}" destId="{DB8A31D3-EB9D-4E33-A133-292AA29BB8FE}" srcOrd="0" destOrd="0" presId="urn:microsoft.com/office/officeart/2005/8/layout/vList3"/>
    <dgm:cxn modelId="{B5E70EE0-73A1-4701-85F5-0C1C7600C8FA}" type="presParOf" srcId="{C993C396-8539-48C7-845E-C97AFC1B1769}" destId="{1640B7D3-276E-4266-BBAA-5AFF5EFF33FA}" srcOrd="1" destOrd="0" presId="urn:microsoft.com/office/officeart/2005/8/layout/vList3"/>
    <dgm:cxn modelId="{A310D0FB-936D-4105-AAD4-B7A4B37FF581}" type="presParOf" srcId="{D1069DEB-75F5-44F3-A347-3723D4788DD1}" destId="{7864052A-CCE5-4710-A489-62EA11191AE7}" srcOrd="3" destOrd="0" presId="urn:microsoft.com/office/officeart/2005/8/layout/vList3"/>
    <dgm:cxn modelId="{9CE9E163-0C5E-46BB-A303-27D7F1188778}" type="presParOf" srcId="{D1069DEB-75F5-44F3-A347-3723D4788DD1}" destId="{860C87FA-E8F7-486A-A366-6EDB11E67390}" srcOrd="4" destOrd="0" presId="urn:microsoft.com/office/officeart/2005/8/layout/vList3"/>
    <dgm:cxn modelId="{C1E05F0A-71A3-4C46-95C9-1FE984F6DA07}" type="presParOf" srcId="{860C87FA-E8F7-486A-A366-6EDB11E67390}" destId="{12D4424D-29AE-4E28-938B-F51D167CB0EC}" srcOrd="0" destOrd="0" presId="urn:microsoft.com/office/officeart/2005/8/layout/vList3"/>
    <dgm:cxn modelId="{16C2F188-F2A7-4E50-9E74-1CF375AA5A79}" type="presParOf" srcId="{860C87FA-E8F7-486A-A366-6EDB11E67390}" destId="{67E3ADBE-F1CF-4799-9A03-22B375B272F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831FF1-939E-4618-BDC5-CCF285C039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9401948-11DB-4081-B5C2-8335A07B9E9F}">
      <dgm:prSet custT="1"/>
      <dgm:spPr/>
      <dgm:t>
        <a:bodyPr/>
        <a:lstStyle/>
        <a:p>
          <a:pPr rtl="0"/>
          <a:r>
            <a:rPr lang="bn-BD" sz="3200" dirty="0" smtClean="0"/>
            <a:t>পাঠ শেষে শিক্ষার্থীরা - </a:t>
          </a:r>
          <a:endParaRPr lang="en-US" sz="3200" dirty="0"/>
        </a:p>
      </dgm:t>
    </dgm:pt>
    <dgm:pt modelId="{35C0D6F6-A88E-4D73-B208-E9B4055D33C1}" type="parTrans" cxnId="{293B6AA2-4687-4F03-A842-FE724F6310E0}">
      <dgm:prSet/>
      <dgm:spPr/>
      <dgm:t>
        <a:bodyPr/>
        <a:lstStyle/>
        <a:p>
          <a:endParaRPr lang="en-US"/>
        </a:p>
      </dgm:t>
    </dgm:pt>
    <dgm:pt modelId="{C049266D-FC33-4F17-91F3-36CE97C53C88}" type="sibTrans" cxnId="{293B6AA2-4687-4F03-A842-FE724F6310E0}">
      <dgm:prSet/>
      <dgm:spPr/>
      <dgm:t>
        <a:bodyPr/>
        <a:lstStyle/>
        <a:p>
          <a:endParaRPr lang="en-US"/>
        </a:p>
      </dgm:t>
    </dgm:pt>
    <dgm:pt modelId="{44001774-DB06-4A59-B69F-38BB4F3327EA}" type="pres">
      <dgm:prSet presAssocID="{79831FF1-939E-4618-BDC5-CCF285C039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F6C680-3EAB-4FF7-8811-C2288CEE1F00}" type="pres">
      <dgm:prSet presAssocID="{89401948-11DB-4081-B5C2-8335A07B9E9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151C6D-9A21-4A36-837F-ECC7550B3DCE}" type="presOf" srcId="{79831FF1-939E-4618-BDC5-CCF285C03971}" destId="{44001774-DB06-4A59-B69F-38BB4F3327EA}" srcOrd="0" destOrd="0" presId="urn:microsoft.com/office/officeart/2005/8/layout/vList2"/>
    <dgm:cxn modelId="{293B6AA2-4687-4F03-A842-FE724F6310E0}" srcId="{79831FF1-939E-4618-BDC5-CCF285C03971}" destId="{89401948-11DB-4081-B5C2-8335A07B9E9F}" srcOrd="0" destOrd="0" parTransId="{35C0D6F6-A88E-4D73-B208-E9B4055D33C1}" sibTransId="{C049266D-FC33-4F17-91F3-36CE97C53C88}"/>
    <dgm:cxn modelId="{FD92CD68-C922-4190-AF51-EFF5A14B7C94}" type="presOf" srcId="{89401948-11DB-4081-B5C2-8335A07B9E9F}" destId="{72F6C680-3EAB-4FF7-8811-C2288CEE1F00}" srcOrd="0" destOrd="0" presId="urn:microsoft.com/office/officeart/2005/8/layout/vList2"/>
    <dgm:cxn modelId="{32B18273-2EE0-45EF-9ED2-4A908CED2553}" type="presParOf" srcId="{44001774-DB06-4A59-B69F-38BB4F3327EA}" destId="{72F6C680-3EAB-4FF7-8811-C2288CEE1F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AAB280-4BC9-4806-8DB8-8A370CBE047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0813F-17B7-4FE9-9A61-80B5945DB33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en-US" sz="2400" dirty="0" err="1" smtClean="0">
              <a:solidFill>
                <a:schemeClr val="tx1"/>
              </a:solidFill>
              <a:latin typeface="NikoshBAN"/>
            </a:rPr>
            <a:t>যে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শাস্ত্র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পাঠ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করলে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কোন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ব্যাক্তি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বা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প্রতিষ্ঠানের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,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নিদির্ষ্ট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সময়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শেষে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আর্থিক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ফলাফল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ও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আর্থিক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অবস্থা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সম্পর্কে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জানা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যায়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তাকে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হিসাববিজ্ঞান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NikoshBAN"/>
            </a:rPr>
            <a:t>বলে</a:t>
          </a:r>
          <a:r>
            <a:rPr lang="en-US" sz="2400" dirty="0" smtClean="0">
              <a:solidFill>
                <a:schemeClr val="tx1"/>
              </a:solidFill>
              <a:latin typeface="NikoshBAN"/>
            </a:rPr>
            <a:t>।  </a:t>
          </a:r>
          <a:endParaRPr lang="en-US" sz="2400" dirty="0">
            <a:solidFill>
              <a:schemeClr val="tx1"/>
            </a:solidFill>
            <a:latin typeface="NikoshBAN"/>
          </a:endParaRPr>
        </a:p>
      </dgm:t>
    </dgm:pt>
    <dgm:pt modelId="{57FE712F-09B4-4B93-AAA2-833DCB0DA33C}" type="parTrans" cxnId="{3550957B-43A8-40DA-AB1F-7464DDB90E00}">
      <dgm:prSet/>
      <dgm:spPr/>
      <dgm:t>
        <a:bodyPr/>
        <a:lstStyle/>
        <a:p>
          <a:endParaRPr lang="en-US"/>
        </a:p>
      </dgm:t>
    </dgm:pt>
    <dgm:pt modelId="{4B49666C-8A46-48C4-9406-9E3CA99AFB21}" type="sibTrans" cxnId="{3550957B-43A8-40DA-AB1F-7464DDB90E00}">
      <dgm:prSet/>
      <dgm:spPr/>
      <dgm:t>
        <a:bodyPr/>
        <a:lstStyle/>
        <a:p>
          <a:endParaRPr lang="en-US"/>
        </a:p>
      </dgm:t>
    </dgm:pt>
    <dgm:pt modelId="{D511A0B9-A4D6-4714-A00A-C891E10236FC}" type="pres">
      <dgm:prSet presAssocID="{EBAAB280-4BC9-4806-8DB8-8A370CBE047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EDC000-D149-4334-8006-A2C0E2CFD2F0}" type="pres">
      <dgm:prSet presAssocID="{EBAAB280-4BC9-4806-8DB8-8A370CBE047E}" presName="arrow" presStyleLbl="bgShp" presStyleIdx="0" presStyleCnt="1" custScaleX="111111"/>
      <dgm:spPr/>
    </dgm:pt>
    <dgm:pt modelId="{FE0B8969-3AFD-4CBA-AC18-11AE95A49DEE}" type="pres">
      <dgm:prSet presAssocID="{EBAAB280-4BC9-4806-8DB8-8A370CBE047E}" presName="linearProcess" presStyleCnt="0"/>
      <dgm:spPr/>
    </dgm:pt>
    <dgm:pt modelId="{FA6D461F-B816-49CA-82C6-4458257C3B08}" type="pres">
      <dgm:prSet presAssocID="{1BD0813F-17B7-4FE9-9A61-80B5945DB332}" presName="textNode" presStyleLbl="node1" presStyleIdx="0" presStyleCnt="1" custScaleX="138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0957B-43A8-40DA-AB1F-7464DDB90E00}" srcId="{EBAAB280-4BC9-4806-8DB8-8A370CBE047E}" destId="{1BD0813F-17B7-4FE9-9A61-80B5945DB332}" srcOrd="0" destOrd="0" parTransId="{57FE712F-09B4-4B93-AAA2-833DCB0DA33C}" sibTransId="{4B49666C-8A46-48C4-9406-9E3CA99AFB21}"/>
    <dgm:cxn modelId="{ACEA6E8D-9A59-4A34-84BD-4095B31C4917}" type="presOf" srcId="{EBAAB280-4BC9-4806-8DB8-8A370CBE047E}" destId="{D511A0B9-A4D6-4714-A00A-C891E10236FC}" srcOrd="0" destOrd="0" presId="urn:microsoft.com/office/officeart/2005/8/layout/hProcess9"/>
    <dgm:cxn modelId="{4590949B-AF9D-4E3F-A084-1CEED1BAAF4D}" type="presOf" srcId="{1BD0813F-17B7-4FE9-9A61-80B5945DB332}" destId="{FA6D461F-B816-49CA-82C6-4458257C3B08}" srcOrd="0" destOrd="0" presId="urn:microsoft.com/office/officeart/2005/8/layout/hProcess9"/>
    <dgm:cxn modelId="{CB3F9568-B0A7-40CF-B9E4-928329885B0C}" type="presParOf" srcId="{D511A0B9-A4D6-4714-A00A-C891E10236FC}" destId="{A6EDC000-D149-4334-8006-A2C0E2CFD2F0}" srcOrd="0" destOrd="0" presId="urn:microsoft.com/office/officeart/2005/8/layout/hProcess9"/>
    <dgm:cxn modelId="{96E2E183-9E8B-4D29-81E3-F796CDC2A642}" type="presParOf" srcId="{D511A0B9-A4D6-4714-A00A-C891E10236FC}" destId="{FE0B8969-3AFD-4CBA-AC18-11AE95A49DEE}" srcOrd="1" destOrd="0" presId="urn:microsoft.com/office/officeart/2005/8/layout/hProcess9"/>
    <dgm:cxn modelId="{39E49D14-DB18-463C-B6EC-E8343AE6381F}" type="presParOf" srcId="{FE0B8969-3AFD-4CBA-AC18-11AE95A49DEE}" destId="{FA6D461F-B816-49CA-82C6-4458257C3B0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0122C9-C15A-4B66-9739-C6AE0AE91931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3933C1DD-B120-4239-ACAD-6F4FAE04DA45}">
      <dgm:prSet phldrT="[Text]"/>
      <dgm:spPr/>
      <dgm:t>
        <a:bodyPr/>
        <a:lstStyle/>
        <a:p>
          <a:endParaRPr lang="en-US" dirty="0"/>
        </a:p>
      </dgm:t>
    </dgm:pt>
    <dgm:pt modelId="{0BCD676D-53EE-4682-A2E7-89A28A39C591}" type="parTrans" cxnId="{417A1FB1-C9D5-49AB-A82C-2CE944A35828}">
      <dgm:prSet/>
      <dgm:spPr/>
      <dgm:t>
        <a:bodyPr/>
        <a:lstStyle/>
        <a:p>
          <a:endParaRPr lang="en-US"/>
        </a:p>
      </dgm:t>
    </dgm:pt>
    <dgm:pt modelId="{88BBE6F0-D744-42B7-8AB2-8AD9B0CF479A}" type="sibTrans" cxnId="{417A1FB1-C9D5-49AB-A82C-2CE944A35828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:\Users\LAB\Downloads\1.jpg"/>
        </a:ext>
      </dgm:extLst>
    </dgm:pt>
    <dgm:pt modelId="{8597F427-214D-4D68-A7C9-094D3EBAECA4}" type="pres">
      <dgm:prSet presAssocID="{F40122C9-C15A-4B66-9739-C6AE0AE91931}" presName="Name0" presStyleCnt="0">
        <dgm:presLayoutVars>
          <dgm:dir/>
        </dgm:presLayoutVars>
      </dgm:prSet>
      <dgm:spPr/>
    </dgm:pt>
    <dgm:pt modelId="{47449ED8-9DCD-4D42-8B84-3BE5F3FCF26B}" type="pres">
      <dgm:prSet presAssocID="{88BBE6F0-D744-42B7-8AB2-8AD9B0CF479A}" presName="picture_1" presStyleLbl="bgImgPlace1" presStyleIdx="0" presStyleCnt="1" custLinFactNeighborX="-6409" custLinFactNeighborY="3610"/>
      <dgm:spPr/>
      <dgm:t>
        <a:bodyPr/>
        <a:lstStyle/>
        <a:p>
          <a:endParaRPr lang="en-US"/>
        </a:p>
      </dgm:t>
    </dgm:pt>
    <dgm:pt modelId="{12E21A2B-60D9-42C5-9A22-35464AC56BF7}" type="pres">
      <dgm:prSet presAssocID="{3933C1DD-B120-4239-ACAD-6F4FAE04DA45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8FD1F-DE62-4990-9EFF-5BC4980D27FC}" type="pres">
      <dgm:prSet presAssocID="{F40122C9-C15A-4B66-9739-C6AE0AE91931}" presName="maxNode" presStyleCnt="0"/>
      <dgm:spPr/>
    </dgm:pt>
    <dgm:pt modelId="{53F329C2-FB8D-402E-AA1E-B0549D50F983}" type="pres">
      <dgm:prSet presAssocID="{F40122C9-C15A-4B66-9739-C6AE0AE91931}" presName="Name33" presStyleCnt="0"/>
      <dgm:spPr/>
    </dgm:pt>
  </dgm:ptLst>
  <dgm:cxnLst>
    <dgm:cxn modelId="{417A1FB1-C9D5-49AB-A82C-2CE944A35828}" srcId="{F40122C9-C15A-4B66-9739-C6AE0AE91931}" destId="{3933C1DD-B120-4239-ACAD-6F4FAE04DA45}" srcOrd="0" destOrd="0" parTransId="{0BCD676D-53EE-4682-A2E7-89A28A39C591}" sibTransId="{88BBE6F0-D744-42B7-8AB2-8AD9B0CF479A}"/>
    <dgm:cxn modelId="{F9664373-EA0B-4F62-9A2B-F3E52988E298}" type="presOf" srcId="{F40122C9-C15A-4B66-9739-C6AE0AE91931}" destId="{8597F427-214D-4D68-A7C9-094D3EBAECA4}" srcOrd="0" destOrd="0" presId="urn:microsoft.com/office/officeart/2008/layout/AccentedPicture"/>
    <dgm:cxn modelId="{70021864-4C50-4B63-88D9-14FBBC5EB0AC}" type="presOf" srcId="{3933C1DD-B120-4239-ACAD-6F4FAE04DA45}" destId="{12E21A2B-60D9-42C5-9A22-35464AC56BF7}" srcOrd="0" destOrd="0" presId="urn:microsoft.com/office/officeart/2008/layout/AccentedPicture"/>
    <dgm:cxn modelId="{EF11984B-BFDA-4A2B-BF2B-0487BC2AC6B0}" type="presOf" srcId="{88BBE6F0-D744-42B7-8AB2-8AD9B0CF479A}" destId="{47449ED8-9DCD-4D42-8B84-3BE5F3FCF26B}" srcOrd="0" destOrd="0" presId="urn:microsoft.com/office/officeart/2008/layout/AccentedPicture"/>
    <dgm:cxn modelId="{466D6211-5A5C-461D-A0F9-8F0F6776B0FF}" type="presParOf" srcId="{8597F427-214D-4D68-A7C9-094D3EBAECA4}" destId="{47449ED8-9DCD-4D42-8B84-3BE5F3FCF26B}" srcOrd="0" destOrd="0" presId="urn:microsoft.com/office/officeart/2008/layout/AccentedPicture"/>
    <dgm:cxn modelId="{C3E6F934-250A-4588-B712-1DC8F2C56182}" type="presParOf" srcId="{8597F427-214D-4D68-A7C9-094D3EBAECA4}" destId="{12E21A2B-60D9-42C5-9A22-35464AC56BF7}" srcOrd="1" destOrd="0" presId="urn:microsoft.com/office/officeart/2008/layout/AccentedPicture"/>
    <dgm:cxn modelId="{A890B8F4-06DD-4053-A614-EC5527F343A4}" type="presParOf" srcId="{8597F427-214D-4D68-A7C9-094D3EBAECA4}" destId="{2D78FD1F-DE62-4990-9EFF-5BC4980D27FC}" srcOrd="2" destOrd="0" presId="urn:microsoft.com/office/officeart/2008/layout/AccentedPicture"/>
    <dgm:cxn modelId="{3E269140-68A0-4E3A-B1CC-3ED34077B556}" type="presParOf" srcId="{2D78FD1F-DE62-4990-9EFF-5BC4980D27FC}" destId="{53F329C2-FB8D-402E-AA1E-B0549D50F983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C2B3A-1481-44F8-BC84-B9BB7CA4BFB3}">
      <dsp:nvSpPr>
        <dsp:cNvPr id="0" name=""/>
        <dsp:cNvSpPr/>
      </dsp:nvSpPr>
      <dsp:spPr>
        <a:xfrm>
          <a:off x="311715" y="0"/>
          <a:ext cx="4260284" cy="3273002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17625-11EE-4596-9956-D90071E228E5}">
      <dsp:nvSpPr>
        <dsp:cNvPr id="0" name=""/>
        <dsp:cNvSpPr/>
      </dsp:nvSpPr>
      <dsp:spPr>
        <a:xfrm flipH="1">
          <a:off x="1788751" y="2268243"/>
          <a:ext cx="990590" cy="457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788751" y="2268243"/>
        <a:ext cx="990590" cy="45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ADE18-95F7-4EDB-9FA1-DEC4C2B31E82}">
      <dsp:nvSpPr>
        <dsp:cNvPr id="0" name=""/>
        <dsp:cNvSpPr/>
      </dsp:nvSpPr>
      <dsp:spPr>
        <a:xfrm rot="10800000">
          <a:off x="1605812" y="1918"/>
          <a:ext cx="5550505" cy="11428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979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হিসাববিজ্ঞান কি বলতে পারবে।  </a:t>
          </a:r>
          <a:endParaRPr lang="en-US" sz="3000" kern="1200"/>
        </a:p>
      </dsp:txBody>
      <dsp:txXfrm rot="10800000">
        <a:off x="1891532" y="1918"/>
        <a:ext cx="5264785" cy="1142881"/>
      </dsp:txXfrm>
    </dsp:sp>
    <dsp:sp modelId="{A1A5D778-D66C-4699-A798-CAE7EB963CFD}">
      <dsp:nvSpPr>
        <dsp:cNvPr id="0" name=""/>
        <dsp:cNvSpPr/>
      </dsp:nvSpPr>
      <dsp:spPr>
        <a:xfrm>
          <a:off x="1073282" y="1918"/>
          <a:ext cx="1142881" cy="11428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0B7D3-276E-4266-BBAA-5AFF5EFF33FA}">
      <dsp:nvSpPr>
        <dsp:cNvPr id="0" name=""/>
        <dsp:cNvSpPr/>
      </dsp:nvSpPr>
      <dsp:spPr>
        <a:xfrm rot="10800000">
          <a:off x="1664178" y="1485958"/>
          <a:ext cx="5472684" cy="11428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979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000" kern="1200" dirty="0" smtClean="0"/>
            <a:t>হিসাববিজ্ঞানের ধারনা </a:t>
          </a:r>
          <a:r>
            <a:rPr lang="en-US" sz="3000" kern="1200" dirty="0" err="1" smtClean="0"/>
            <a:t>ব্যাখ্যা</a:t>
          </a:r>
          <a:r>
            <a:rPr lang="bn-BD" sz="3000" kern="1200" dirty="0" smtClean="0"/>
            <a:t> করতে পারবে।</a:t>
          </a:r>
          <a:endParaRPr lang="en-US" sz="3000" kern="1200" dirty="0"/>
        </a:p>
      </dsp:txBody>
      <dsp:txXfrm rot="10800000">
        <a:off x="1949898" y="1485958"/>
        <a:ext cx="5186964" cy="1142881"/>
      </dsp:txXfrm>
    </dsp:sp>
    <dsp:sp modelId="{DB8A31D3-EB9D-4E33-A133-292AA29BB8FE}">
      <dsp:nvSpPr>
        <dsp:cNvPr id="0" name=""/>
        <dsp:cNvSpPr/>
      </dsp:nvSpPr>
      <dsp:spPr>
        <a:xfrm>
          <a:off x="1092737" y="1485958"/>
          <a:ext cx="1142881" cy="11428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3ADBE-F1CF-4799-9A03-22B375B272FA}">
      <dsp:nvSpPr>
        <dsp:cNvPr id="0" name=""/>
        <dsp:cNvSpPr/>
      </dsp:nvSpPr>
      <dsp:spPr>
        <a:xfrm rot="10800000">
          <a:off x="1664178" y="2969999"/>
          <a:ext cx="5472684" cy="114288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3979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৩|হিসাববিজ্ঞানের </a:t>
          </a:r>
          <a:r>
            <a:rPr lang="en-US" sz="3000" kern="1200" dirty="0" err="1" smtClean="0"/>
            <a:t>জনক</a:t>
          </a:r>
          <a:r>
            <a:rPr lang="en-US" sz="3000" kern="1200" dirty="0" smtClean="0"/>
            <a:t> ও </a:t>
          </a:r>
          <a:r>
            <a:rPr lang="en-US" sz="3000" kern="1200" dirty="0" err="1" smtClean="0"/>
            <a:t>ক্রমবিকাশের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ইতিহাস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সম্পর্কে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বলতে</a:t>
          </a:r>
          <a:r>
            <a:rPr lang="en-US" sz="3000" kern="1200" dirty="0" smtClean="0"/>
            <a:t> </a:t>
          </a:r>
          <a:r>
            <a:rPr lang="en-US" sz="3000" kern="1200" dirty="0" err="1" smtClean="0"/>
            <a:t>পারবে</a:t>
          </a:r>
          <a:r>
            <a:rPr lang="en-US" sz="3000" kern="1200" dirty="0" smtClean="0"/>
            <a:t>। </a:t>
          </a:r>
          <a:endParaRPr lang="en-US" sz="3000" kern="1200" dirty="0"/>
        </a:p>
      </dsp:txBody>
      <dsp:txXfrm rot="10800000">
        <a:off x="1949898" y="2969999"/>
        <a:ext cx="5186964" cy="1142881"/>
      </dsp:txXfrm>
    </dsp:sp>
    <dsp:sp modelId="{12D4424D-29AE-4E28-938B-F51D167CB0EC}">
      <dsp:nvSpPr>
        <dsp:cNvPr id="0" name=""/>
        <dsp:cNvSpPr/>
      </dsp:nvSpPr>
      <dsp:spPr>
        <a:xfrm>
          <a:off x="1092737" y="2969999"/>
          <a:ext cx="1142881" cy="11428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6C680-3EAB-4FF7-8811-C2288CEE1F00}">
      <dsp:nvSpPr>
        <dsp:cNvPr id="0" name=""/>
        <dsp:cNvSpPr/>
      </dsp:nvSpPr>
      <dsp:spPr>
        <a:xfrm>
          <a:off x="0" y="125"/>
          <a:ext cx="4419600" cy="533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পাঠ শেষে শিক্ষার্থীরা - </a:t>
          </a:r>
          <a:endParaRPr lang="en-US" sz="3200" kern="1200" dirty="0"/>
        </a:p>
      </dsp:txBody>
      <dsp:txXfrm>
        <a:off x="26026" y="26151"/>
        <a:ext cx="4367548" cy="4810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DC000-D149-4334-8006-A2C0E2CFD2F0}">
      <dsp:nvSpPr>
        <dsp:cNvPr id="0" name=""/>
        <dsp:cNvSpPr/>
      </dsp:nvSpPr>
      <dsp:spPr>
        <a:xfrm>
          <a:off x="228603" y="0"/>
          <a:ext cx="7772392" cy="23621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6D461F-B816-49CA-82C6-4458257C3B08}">
      <dsp:nvSpPr>
        <dsp:cNvPr id="0" name=""/>
        <dsp:cNvSpPr/>
      </dsp:nvSpPr>
      <dsp:spPr>
        <a:xfrm>
          <a:off x="5557" y="708659"/>
          <a:ext cx="8218485" cy="94488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যে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শাস্ত্র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পাঠ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করলে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কোন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ব্যাক্তি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বা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প্রতিষ্ঠানের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,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নিদির্ষ্ট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সময়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শেষে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আর্থিক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ফলাফল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ও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আর্থিক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অবস্থা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সম্পর্কে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জানা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যায়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তাকে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হিসাববিজ্ঞান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NikoshBAN"/>
            </a:rPr>
            <a:t>বলে</a:t>
          </a:r>
          <a:r>
            <a:rPr lang="en-US" sz="2400" kern="1200" dirty="0" smtClean="0">
              <a:solidFill>
                <a:schemeClr val="tx1"/>
              </a:solidFill>
              <a:latin typeface="NikoshBAN"/>
            </a:rPr>
            <a:t>।  </a:t>
          </a:r>
          <a:endParaRPr lang="en-US" sz="2400" kern="1200" dirty="0">
            <a:solidFill>
              <a:schemeClr val="tx1"/>
            </a:solidFill>
            <a:latin typeface="NikoshBAN"/>
          </a:endParaRPr>
        </a:p>
      </dsp:txBody>
      <dsp:txXfrm>
        <a:off x="51682" y="754784"/>
        <a:ext cx="8126235" cy="8526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49ED8-9DCD-4D42-8B84-3BE5F3FCF26B}">
      <dsp:nvSpPr>
        <dsp:cNvPr id="0" name=""/>
        <dsp:cNvSpPr/>
      </dsp:nvSpPr>
      <dsp:spPr>
        <a:xfrm>
          <a:off x="609608" y="0"/>
          <a:ext cx="3309563" cy="4221382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21A2B-60D9-42C5-9A22-35464AC56BF7}">
      <dsp:nvSpPr>
        <dsp:cNvPr id="0" name=""/>
        <dsp:cNvSpPr/>
      </dsp:nvSpPr>
      <dsp:spPr>
        <a:xfrm>
          <a:off x="954100" y="1688552"/>
          <a:ext cx="2548363" cy="253282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954100" y="1688552"/>
        <a:ext cx="2548363" cy="2532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9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0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5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4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2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5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6F63-19D2-494B-B858-DBB6E0C6FC4E}" type="datetimeFigureOut">
              <a:rPr lang="en-US" smtClean="0"/>
              <a:t>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120A-F586-4A3C-8A51-F591BEB66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5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75164" y="685800"/>
            <a:ext cx="4953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মাল্টিমিডিয়া শ্রেনিতে স্বাগতম</a:t>
            </a:r>
            <a:endParaRPr lang="en-US" sz="3600" dirty="0">
              <a:ln>
                <a:solidFill>
                  <a:schemeClr val="accent1">
                    <a:lumMod val="5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7945895"/>
              </p:ext>
            </p:extLst>
          </p:nvPr>
        </p:nvGraphicFramePr>
        <p:xfrm>
          <a:off x="2209801" y="1905000"/>
          <a:ext cx="4952999" cy="3273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" y="457200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n-BD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088689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bn-BD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ক্রমবিকাশের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ইতিহাস</a:t>
            </a:r>
            <a:endParaRPr lang="en-US" sz="3600" b="1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1828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219200"/>
            <a:ext cx="5410200" cy="533400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খ্রীষ্টয়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পূর্ব-১৪৯৪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795598"/>
            <a:ext cx="5257800" cy="609600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উন্মেষণ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১৪৯৫-১৫০০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2427736"/>
            <a:ext cx="4953000" cy="533400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১৫০১-১৮০০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966434"/>
            <a:ext cx="5181600" cy="609600"/>
          </a:xfrm>
          <a:prstGeom prst="rect">
            <a:avLst/>
          </a:prstGeom>
          <a:ln w="57150">
            <a:solidFill>
              <a:srgbClr val="92D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১৮০১-বর্তমান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" y="304800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06583" y="1019695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365" y="2245302"/>
            <a:ext cx="3048000" cy="20283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21182" y="4724400"/>
            <a:ext cx="1946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লুকা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প্যাসেওলি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2565975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bn-BD" sz="3200" dirty="0"/>
              <a:t>হিসাববিজ্ঞানের ধারনা </a:t>
            </a:r>
            <a:r>
              <a:rPr lang="en-US" sz="3200" dirty="0" err="1"/>
              <a:t>ব্যাখ্যা</a:t>
            </a:r>
            <a:r>
              <a:rPr lang="bn-BD" sz="3200" dirty="0"/>
              <a:t> </a:t>
            </a:r>
            <a:r>
              <a:rPr lang="bn-BD" sz="3200" dirty="0" smtClean="0"/>
              <a:t>কর</a:t>
            </a:r>
            <a:r>
              <a:rPr lang="en-US" sz="2400" dirty="0" smtClean="0"/>
              <a:t>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838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dirty="0"/>
          </a:p>
        </p:txBody>
      </p:sp>
      <p:pic>
        <p:nvPicPr>
          <p:cNvPr id="1026" name="Picture 2" descr="C:\Users\LAB\Downloads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38200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46485"/>
            <a:ext cx="8229600" cy="792162"/>
          </a:xfrm>
        </p:spPr>
        <p:txBody>
          <a:bodyPr/>
          <a:lstStyle/>
          <a:p>
            <a:r>
              <a:rPr lang="bn-BD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43447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সচেতনতা মানুষকে কী হিসেবে গড়ে তুলতে সাহায্য করে?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ক)আত্মবিশ্বাসী এবং আত্মনির্ভরশীল খ) তথ্য পরিবেশনকারী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তথ্য উপস্থাপনকারী               ঘ) আয়কর প্রদানকারী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ক                   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সুবিধা কোনটি ?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বাজারজাতকরন      খ) শ্রেণীবদ্ধকরণ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সংক্ষিপ্তকরণ           ঘ) ব্যয় নিয়ন্ত্রণ 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উত্তর- ঘ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" y="429399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n-BD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200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en-US" sz="3200" dirty="0" smtClean="0"/>
              <a:t>   </a:t>
            </a:r>
            <a:r>
              <a:rPr lang="en-US" sz="3200" dirty="0" err="1" smtClean="0"/>
              <a:t>হিসাববিজ্ঞানের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ক্রমবিকাশের</a:t>
            </a:r>
            <a:r>
              <a:rPr lang="en-US" sz="3200" dirty="0" smtClean="0"/>
              <a:t> </a:t>
            </a:r>
            <a:r>
              <a:rPr lang="en-US" sz="3200" dirty="0" err="1"/>
              <a:t>ইতিহাস</a:t>
            </a:r>
            <a:r>
              <a:rPr lang="en-US" sz="3200" dirty="0"/>
              <a:t> </a:t>
            </a:r>
            <a:r>
              <a:rPr lang="en-US" sz="3200" dirty="0" err="1"/>
              <a:t>সম্পর্কে</a:t>
            </a:r>
            <a:r>
              <a:rPr lang="en-US" sz="3200" dirty="0"/>
              <a:t>  </a:t>
            </a:r>
            <a:r>
              <a:rPr lang="en-US" sz="3200" dirty="0" err="1" smtClean="0"/>
              <a:t>লিখে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আনবে</a:t>
            </a:r>
            <a:r>
              <a:rPr lang="en-US" sz="2000" dirty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62200" y="990600"/>
            <a:ext cx="3429000" cy="646331"/>
          </a:xfrm>
          <a:prstGeom prst="rect">
            <a:avLst/>
          </a:prstGeom>
          <a:noFill/>
          <a:ln w="76200">
            <a:solidFill>
              <a:schemeClr val="accent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43825574"/>
              </p:ext>
            </p:extLst>
          </p:nvPr>
        </p:nvGraphicFramePr>
        <p:xfrm>
          <a:off x="1981200" y="1828800"/>
          <a:ext cx="4953000" cy="4221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3" name="Round Same Side Corner Rectangle 12"/>
          <p:cNvSpPr/>
          <p:nvPr/>
        </p:nvSpPr>
        <p:spPr>
          <a:xfrm>
            <a:off x="609600" y="3184521"/>
            <a:ext cx="3657600" cy="3124200"/>
          </a:xfrm>
          <a:prstGeom prst="round2Same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সাদিয়া আফরিন</a:t>
            </a:r>
            <a:endParaRPr lang="en-US" sz="28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 শিক্ষিকা</a:t>
            </a:r>
            <a:r>
              <a:rPr lang="en-US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( আই.সি.টি)</a:t>
            </a:r>
            <a:endParaRPr lang="bn-BD" sz="24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বহুমূথী উচ্চ বিদ্যালয়</a:t>
            </a:r>
            <a:endParaRPr lang="en-US" sz="28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endParaRPr lang="en-US" sz="28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01726502038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safrinmadha@gmail.com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" descr="C:\Users\BCS-Computer\Desktop\pictur\2017-01-27-12-02-42-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9680" y="1295400"/>
            <a:ext cx="184404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5" name="TextBox 14"/>
          <p:cNvSpPr txBox="1"/>
          <p:nvPr/>
        </p:nvSpPr>
        <p:spPr>
          <a:xfrm>
            <a:off x="3276600" y="533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0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5334000" y="3657600"/>
            <a:ext cx="2971800" cy="1752600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শ্রেনী-নবম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হিসাম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অধ্যায়-প্রথম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পত্র </a:t>
            </a: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শ্রেণি-একাদ বিষহিসাববিজ্ঞান ১ম পত্র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বিষয়-হিসাববিজ্ঞান ১ম পত্র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শ্রেণি-একাদশ 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  <a:endParaRPr lang="en-US" dirty="0"/>
          </a:p>
        </p:txBody>
      </p:sp>
      <p:pic>
        <p:nvPicPr>
          <p:cNvPr id="2050" name="Picture 2" descr="C:\Users\LAB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082" y="1385936"/>
            <a:ext cx="1524000" cy="2034619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64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29399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074" name="Picture 2" descr="C:\Users\LAB\Downloads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92"/>
          <a:stretch/>
        </p:blipFill>
        <p:spPr bwMode="auto">
          <a:xfrm>
            <a:off x="2286000" y="1719231"/>
            <a:ext cx="4419600" cy="305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0" y="748146"/>
            <a:ext cx="4558145" cy="537074"/>
          </a:xfrm>
          <a:custGeom>
            <a:avLst/>
            <a:gdLst>
              <a:gd name="connsiteX0" fmla="*/ 0 w 4114800"/>
              <a:gd name="connsiteY0" fmla="*/ 0 h 523220"/>
              <a:gd name="connsiteX1" fmla="*/ 4114800 w 4114800"/>
              <a:gd name="connsiteY1" fmla="*/ 0 h 523220"/>
              <a:gd name="connsiteX2" fmla="*/ 4114800 w 4114800"/>
              <a:gd name="connsiteY2" fmla="*/ 523220 h 523220"/>
              <a:gd name="connsiteX3" fmla="*/ 0 w 4114800"/>
              <a:gd name="connsiteY3" fmla="*/ 523220 h 523220"/>
              <a:gd name="connsiteX4" fmla="*/ 0 w 4114800"/>
              <a:gd name="connsiteY4" fmla="*/ 0 h 523220"/>
              <a:gd name="connsiteX0" fmla="*/ 457200 w 4114800"/>
              <a:gd name="connsiteY0" fmla="*/ 55418 h 523220"/>
              <a:gd name="connsiteX1" fmla="*/ 4114800 w 4114800"/>
              <a:gd name="connsiteY1" fmla="*/ 0 h 523220"/>
              <a:gd name="connsiteX2" fmla="*/ 4114800 w 4114800"/>
              <a:gd name="connsiteY2" fmla="*/ 523220 h 523220"/>
              <a:gd name="connsiteX3" fmla="*/ 0 w 4114800"/>
              <a:gd name="connsiteY3" fmla="*/ 523220 h 523220"/>
              <a:gd name="connsiteX4" fmla="*/ 457200 w 4114800"/>
              <a:gd name="connsiteY4" fmla="*/ 55418 h 523220"/>
              <a:gd name="connsiteX0" fmla="*/ 457200 w 4558145"/>
              <a:gd name="connsiteY0" fmla="*/ 69272 h 537074"/>
              <a:gd name="connsiteX1" fmla="*/ 4558145 w 4558145"/>
              <a:gd name="connsiteY1" fmla="*/ 0 h 537074"/>
              <a:gd name="connsiteX2" fmla="*/ 4114800 w 4558145"/>
              <a:gd name="connsiteY2" fmla="*/ 537074 h 537074"/>
              <a:gd name="connsiteX3" fmla="*/ 0 w 4558145"/>
              <a:gd name="connsiteY3" fmla="*/ 537074 h 537074"/>
              <a:gd name="connsiteX4" fmla="*/ 457200 w 4558145"/>
              <a:gd name="connsiteY4" fmla="*/ 69272 h 537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8145" h="537074">
                <a:moveTo>
                  <a:pt x="457200" y="69272"/>
                </a:moveTo>
                <a:lnTo>
                  <a:pt x="4558145" y="0"/>
                </a:lnTo>
                <a:lnTo>
                  <a:pt x="4114800" y="537074"/>
                </a:lnTo>
                <a:lnTo>
                  <a:pt x="0" y="537074"/>
                </a:lnTo>
                <a:lnTo>
                  <a:pt x="457200" y="6927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/>
              </a:rPr>
              <a:t>নিচের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ছবিটি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ভালভাবে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লক্ষ্য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কর</a:t>
            </a:r>
            <a:r>
              <a:rPr lang="en-US" dirty="0" smtClean="0">
                <a:latin typeface="NikoshBAN"/>
              </a:rPr>
              <a:t>।</a:t>
            </a:r>
            <a:endParaRPr lang="en-US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72593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59" y="1279430"/>
            <a:ext cx="4343400" cy="2576187"/>
          </a:xfrm>
        </p:spPr>
      </p:pic>
      <p:pic>
        <p:nvPicPr>
          <p:cNvPr id="7" name="Picture 6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6258" y="1234233"/>
            <a:ext cx="3614341" cy="25234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77259" y="4206034"/>
            <a:ext cx="2895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9059" y="4206034"/>
            <a:ext cx="2971800" cy="685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6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6600" y="1143000"/>
            <a:ext cx="2971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2819400" y="3048000"/>
            <a:ext cx="3962400" cy="990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হিসাববিজ্ঞানের</a:t>
            </a:r>
            <a:r>
              <a:rPr lang="en-US" sz="36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পরিচিতি</a:t>
            </a:r>
            <a:r>
              <a:rPr lang="en-US" sz="3200" dirty="0" smtClean="0">
                <a:solidFill>
                  <a:schemeClr val="tx1"/>
                </a:solidFill>
                <a:latin typeface="NikoshBAN"/>
              </a:rPr>
              <a:t> </a:t>
            </a:r>
            <a:endParaRPr lang="en-US" dirty="0" smtClean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439882"/>
            <a:ext cx="8686800" cy="685800"/>
          </a:xfrm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95828"/>
              </p:ext>
            </p:extLst>
          </p:nvPr>
        </p:nvGraphicFramePr>
        <p:xfrm>
          <a:off x="457200" y="1905000"/>
          <a:ext cx="8229600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15008115"/>
              </p:ext>
            </p:extLst>
          </p:nvPr>
        </p:nvGraphicFramePr>
        <p:xfrm>
          <a:off x="533400" y="1278082"/>
          <a:ext cx="44196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71702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699752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44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65273563"/>
              </p:ext>
            </p:extLst>
          </p:nvPr>
        </p:nvGraphicFramePr>
        <p:xfrm>
          <a:off x="228600" y="1537952"/>
          <a:ext cx="8229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2390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bn-BD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হিসাববিজ্ঞানের ধারনা</a:t>
            </a:r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1447800"/>
            <a:ext cx="6553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হিসাববিজ্ঞান শব্দটি হিসাব 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বিজ্ঞান শব্দের সমন্বয়ে গঠিত। হিসাব শব্দের অর্থ হল গণনা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সংখ্যাত্নক  আর্থিক বিষয়ের লিখিত বিবরনি। পক্ষান্তরে বিজ্ঞান শব্দের অর্থ হল পরীক্ষা নিরীক্ষার মাধ্যমে প্রাপ্ত বিশেষ জ্ঞান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অতএব অভিধানিক অর্থে হিসাববিজ্ঞান হল ব্যাক্তি বা প্রতিষ্টানের আর্থিক অবস্থার পরিবর্তন আনয়নকারী অর্থ বা অর্থের মাপকাঠিতে পরিমাপযোগ্য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আর্থিক লেনদেনসমূহের গণনা ও বিভিন্ন কলাকৌশল মাধ্যমে ফলাফল নির্ণয় এবং বিশ্লেষণ যাতে ভবিষ্যত পরিকল্পনা গ্রহণে সুবিধা হয়।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39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463308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13266"/>
            <a:ext cx="8229600" cy="590931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05000" y="6858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হিসাববিজ্ঞান তিনটি মৌলিক কার্যকলাপের সাথে জড়িতঃ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209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00" y="1524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413410" y="1949260"/>
            <a:ext cx="1734746" cy="2943059"/>
            <a:chOff x="54506" y="805915"/>
            <a:chExt cx="1734746" cy="2943059"/>
          </a:xfrm>
        </p:grpSpPr>
        <p:sp>
          <p:nvSpPr>
            <p:cNvPr id="46" name="Rounded Rectangle 45"/>
            <p:cNvSpPr/>
            <p:nvPr/>
          </p:nvSpPr>
          <p:spPr>
            <a:xfrm>
              <a:off x="180542" y="805915"/>
              <a:ext cx="1608710" cy="294305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54506" y="838569"/>
              <a:ext cx="1514474" cy="284882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চিহ্নিত করণ (আর্থিক ঘটনা)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38457" y="3229804"/>
            <a:ext cx="336131" cy="398960"/>
            <a:chOff x="1774506" y="2097277"/>
            <a:chExt cx="336131" cy="398960"/>
          </a:xfrm>
        </p:grpSpPr>
        <p:sp>
          <p:nvSpPr>
            <p:cNvPr id="44" name="Right Arrow 43"/>
            <p:cNvSpPr/>
            <p:nvPr/>
          </p:nvSpPr>
          <p:spPr>
            <a:xfrm rot="102649">
              <a:off x="1774506" y="2097277"/>
              <a:ext cx="336131" cy="39896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Right Arrow 6"/>
            <p:cNvSpPr/>
            <p:nvPr/>
          </p:nvSpPr>
          <p:spPr>
            <a:xfrm rot="102649">
              <a:off x="1774528" y="2175564"/>
              <a:ext cx="235292" cy="239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545913" y="1990962"/>
            <a:ext cx="1608710" cy="2943059"/>
            <a:chOff x="2250027" y="858435"/>
            <a:chExt cx="1608710" cy="2943059"/>
          </a:xfrm>
        </p:grpSpPr>
        <p:sp>
          <p:nvSpPr>
            <p:cNvPr id="42" name="Rounded Rectangle 41"/>
            <p:cNvSpPr/>
            <p:nvPr/>
          </p:nvSpPr>
          <p:spPr>
            <a:xfrm>
              <a:off x="2250027" y="858435"/>
              <a:ext cx="1608710" cy="294305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43" name="Rounded Rectangle 8"/>
            <p:cNvSpPr/>
            <p:nvPr/>
          </p:nvSpPr>
          <p:spPr>
            <a:xfrm>
              <a:off x="2297145" y="905553"/>
              <a:ext cx="1514474" cy="284882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লিপিবব্ধ করণ, শ্রেণিবব্ধ করণ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17808" y="3229230"/>
            <a:ext cx="346262" cy="398960"/>
            <a:chOff x="4021922" y="2096703"/>
            <a:chExt cx="346262" cy="398960"/>
          </a:xfrm>
        </p:grpSpPr>
        <p:sp>
          <p:nvSpPr>
            <p:cNvPr id="40" name="Right Arrow 39"/>
            <p:cNvSpPr/>
            <p:nvPr/>
          </p:nvSpPr>
          <p:spPr>
            <a:xfrm rot="21498217">
              <a:off x="4021922" y="2096703"/>
              <a:ext cx="346262" cy="39896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10"/>
            <p:cNvSpPr/>
            <p:nvPr/>
          </p:nvSpPr>
          <p:spPr>
            <a:xfrm rot="21498217">
              <a:off x="4021945" y="2178033"/>
              <a:ext cx="242383" cy="239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751319" y="1949260"/>
            <a:ext cx="1608710" cy="2943059"/>
            <a:chOff x="4511778" y="791451"/>
            <a:chExt cx="1608710" cy="2943059"/>
          </a:xfrm>
        </p:grpSpPr>
        <p:sp>
          <p:nvSpPr>
            <p:cNvPr id="38" name="Rounded Rectangle 37"/>
            <p:cNvSpPr/>
            <p:nvPr/>
          </p:nvSpPr>
          <p:spPr>
            <a:xfrm>
              <a:off x="4511778" y="791451"/>
              <a:ext cx="1608710" cy="294305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9" name="Rounded Rectangle 12"/>
            <p:cNvSpPr/>
            <p:nvPr/>
          </p:nvSpPr>
          <p:spPr>
            <a:xfrm>
              <a:off x="4558896" y="838569"/>
              <a:ext cx="1514474" cy="284882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তথ্য সরবরাহ (আর্থিক প্রতিবেদন প্রস্তুত)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62612" y="3221310"/>
            <a:ext cx="310191" cy="398960"/>
            <a:chOff x="6266726" y="2088783"/>
            <a:chExt cx="310191" cy="398960"/>
          </a:xfrm>
        </p:grpSpPr>
        <p:sp>
          <p:nvSpPr>
            <p:cNvPr id="36" name="Right Arrow 35"/>
            <p:cNvSpPr/>
            <p:nvPr/>
          </p:nvSpPr>
          <p:spPr>
            <a:xfrm rot="78592">
              <a:off x="6266726" y="2088783"/>
              <a:ext cx="310191" cy="39896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ight Arrow 14"/>
            <p:cNvSpPr/>
            <p:nvPr/>
          </p:nvSpPr>
          <p:spPr>
            <a:xfrm rot="78592">
              <a:off x="6266738" y="2167511"/>
              <a:ext cx="217134" cy="2393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66165" y="1958718"/>
            <a:ext cx="1609112" cy="2943059"/>
            <a:chOff x="6665227" y="826191"/>
            <a:chExt cx="1839238" cy="2943059"/>
          </a:xfrm>
        </p:grpSpPr>
        <p:sp>
          <p:nvSpPr>
            <p:cNvPr id="34" name="Rounded Rectangle 33"/>
            <p:cNvSpPr/>
            <p:nvPr/>
          </p:nvSpPr>
          <p:spPr>
            <a:xfrm>
              <a:off x="6665227" y="826191"/>
              <a:ext cx="1839238" cy="294305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35" name="Rounded Rectangle 16"/>
            <p:cNvSpPr/>
            <p:nvPr/>
          </p:nvSpPr>
          <p:spPr>
            <a:xfrm>
              <a:off x="6759471" y="898119"/>
              <a:ext cx="1731500" cy="283532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200" kern="1200" dirty="0" smtClean="0">
                  <a:latin typeface="NikoshBAN" pitchFamily="2" charset="0"/>
                  <a:cs typeface="NikoshBAN" pitchFamily="2" charset="0"/>
                </a:rPr>
                <a:t>সরবরাহকৃত তথ্যর ব্যাখ্যা </a:t>
              </a: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302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294</Words>
  <Application>Microsoft Office PowerPoint</Application>
  <PresentationFormat>On-screen Show (4:3)</PresentationFormat>
  <Paragraphs>880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হিসাববিজ্ঞানের ধারনা:</vt:lpstr>
      <vt:lpstr>হিসাববিজ্ঞান তিনটি মৌলিক কার্যকলাপের সাথে জড়িতঃ</vt:lpstr>
      <vt:lpstr>একক কাজ </vt:lpstr>
      <vt:lpstr>PowerPoint Presentation</vt:lpstr>
      <vt:lpstr>PowerPoint Presentation</vt:lpstr>
      <vt:lpstr>PowerPoint Presentation</vt:lpstr>
      <vt:lpstr>মূল্যায়ন </vt:lpstr>
      <vt:lpstr>বাড়ির কাজ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19</cp:revision>
  <dcterms:created xsi:type="dcterms:W3CDTF">2020-01-24T15:20:41Z</dcterms:created>
  <dcterms:modified xsi:type="dcterms:W3CDTF">2020-01-25T03:14:12Z</dcterms:modified>
</cp:coreProperties>
</file>