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4" r:id="rId3"/>
    <p:sldId id="304" r:id="rId4"/>
    <p:sldId id="265" r:id="rId5"/>
    <p:sldId id="295" r:id="rId6"/>
    <p:sldId id="264" r:id="rId7"/>
    <p:sldId id="277" r:id="rId8"/>
    <p:sldId id="280" r:id="rId9"/>
    <p:sldId id="298" r:id="rId10"/>
    <p:sldId id="301" r:id="rId11"/>
    <p:sldId id="302" r:id="rId12"/>
    <p:sldId id="287" r:id="rId13"/>
    <p:sldId id="303" r:id="rId14"/>
    <p:sldId id="292" r:id="rId15"/>
    <p:sldId id="293" r:id="rId16"/>
    <p:sldId id="291" r:id="rId17"/>
    <p:sldId id="297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14493-6E02-4106-805D-EC34F96309AA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C01A2-7802-46BC-8061-5E16B87B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5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3F95-87EC-4C8E-AAF4-5CF7ED9AB5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3F95-87EC-4C8E-AAF4-5CF7ED9AB5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4635-A710-4D1E-996B-351D36FC3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F5E83-D706-4BD5-9890-19D377DAD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93B8B-E47C-4C4B-B005-539C9F25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39B7-F839-4829-A229-EE8887817CF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E2DA8-3A68-4BFA-B664-E9F5FBFF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5A6B5-42DE-4B25-A0E8-C8264192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AC40-16ED-4547-B010-0C6B5040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730F-48A3-421F-B4E9-8343D321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E487B-6B26-4CD7-8CAE-AB20213B1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37038-97EA-4F10-AB80-44710F34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39B7-F839-4829-A229-EE8887817CF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9E8A1-7B2A-4FED-9D53-9F8DFF32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237EA-031D-4540-BEB3-8A326FF1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AC40-16ED-4547-B010-0C6B5040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5C8ED-C0FA-4E87-97CE-1767BCF79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5CF50-25BF-4C1E-A704-6EB3BCEE6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6A9A8-E06D-4DD8-877E-1D72FCB3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39B7-F839-4829-A229-EE8887817CF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4C4F9-9DE5-4E77-9300-DCE85FF9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5B820-D465-4BAF-B87C-07868980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AC40-16ED-4547-B010-0C6B5040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5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1E12-97D7-4FCE-8B17-734CA562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9425B-9923-48CB-ACDE-97E85A3CB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80681-2F4B-4504-9EA6-AD47F838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39B7-F839-4829-A229-EE8887817CF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CF012-D17C-450A-9615-EA23BEF9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C731E-CCE3-4792-8C52-26A604F1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AC40-16ED-4547-B010-0C6B5040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0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3144-1DA5-4348-AA93-D12974C0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B3B7A-E893-485D-8B53-375600CA1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AFA4F-F5DE-4CEE-974E-0936C4CD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39B7-F839-4829-A229-EE8887817CF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CF633-0E98-4E0B-A4C8-AA1CF3DB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55D04-D4FF-4757-BFB6-9DF49F4B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AC40-16ED-4547-B010-0C6B5040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68D8-9A7D-4846-990A-3355262B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33F0F-CCF2-4497-A3CE-B660E7EB7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673DF-F78C-4A71-9E84-76A264984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5A884-89BC-47B4-8DA9-1B776A9A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39B7-F839-4829-A229-EE8887817CF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6BF6C-6EAC-41AA-BF41-D4C287C2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453C1-0368-431E-9F44-00A3C489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AC40-16ED-4547-B010-0C6B5040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6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53F7-E483-474B-9DA5-9CD65985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AC839-99BB-4A33-A69D-2C974CE6C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6D042-1960-4D38-9A7E-64F840AC1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1DE6A-D515-4790-963D-900F2A813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9E43E-4620-4274-9577-00B97F668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8CEA3-3BE5-446C-97A4-1FD9335F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39B7-F839-4829-A229-EE8887817CF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CFA5B-9148-4CFC-8B3B-48D9F114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AA5FB-8967-490A-A73A-D0C1DC70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AC40-16ED-4547-B010-0C6B5040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4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7C4E-1DE8-426D-B8C7-4B6419B2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9F4EA-5B9E-47D4-A28F-EE56F814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39B7-F839-4829-A229-EE8887817CF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BFD36-CCF6-4AAF-A7DE-A1C7B85F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18A57-9CBB-4212-9D81-B7E964BD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AC40-16ED-4547-B010-0C6B5040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6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F4A55-76C3-466F-BE86-9DDC05DD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39B7-F839-4829-A229-EE8887817CF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AC83D-FCF4-4F25-BF94-4BBE954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07D12-3D15-47CF-BE00-C488FC7A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AC40-16ED-4547-B010-0C6B5040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53CC-D22A-4EC4-8D2B-59439506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350B-C793-48C8-AB7B-D785D13E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9A35C-C6F2-47A0-A75C-B4068F21E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7A7C8-06C0-4B99-8F94-28D62CE9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39B7-F839-4829-A229-EE8887817CF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715BB-2E2F-464D-873B-A00A4960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24349-376A-48A5-BE4E-58913FBB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AC40-16ED-4547-B010-0C6B5040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BD0C-70DB-4D4D-B66C-9E2E2204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E5712-F241-456B-81AC-44C3B549F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7191D-853D-4202-867B-91CB9BCE1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BDFF2-643E-45E5-B53D-89813547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39B7-F839-4829-A229-EE8887817CF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502C2-D1A0-47F4-98DB-383300A4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0759A-E2C5-44E6-B235-646D8E69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AC40-16ED-4547-B010-0C6B5040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8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022AB-87E2-4E8F-B275-CD737F23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C6D92-4778-4850-B314-677F62E2D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0362E-703C-4C44-B53D-6E05E669C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B39B7-F839-4829-A229-EE8887817CF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D5FCA-A4D3-4B11-BBB9-44FAD66F3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FDBCC-C702-4F9F-BCC9-9AA30EA9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7AC40-16ED-4547-B010-0C6B5040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08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80365" y="528032"/>
                <a:ext cx="6779533" cy="5615191"/>
              </a:xfrm>
            </p:spPr>
            <p:txBody>
              <a:bodyPr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প্রমাণঃ</a:t>
                </a:r>
                <a:r>
                  <a:rPr lang="bn-BD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AEF </a:t>
                </a: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ও </a:t>
                </a:r>
                <a:r>
                  <a:rPr lang="en-US" sz="24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BDE </a:t>
                </a: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এর মধ্যে</a:t>
                </a:r>
                <a:endParaRPr lang="en-US" sz="2400" b="1" dirty="0">
                  <a:solidFill>
                    <a:srgbClr val="0070C0"/>
                  </a:solidFill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AE = BE </a:t>
                </a:r>
                <a:r>
                  <a:rPr lang="bn-BD" sz="2400" b="1" dirty="0">
                    <a:solidFill>
                      <a:srgbClr val="0070C0"/>
                    </a:solidFill>
                  </a:rPr>
                  <a:t>[</a:t>
                </a: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যেহেতু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E, AB </a:t>
                </a: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এর মধ্যবিন্দু</a:t>
                </a:r>
                <a:r>
                  <a:rPr lang="bn-BD" sz="2400" b="1" dirty="0">
                    <a:solidFill>
                      <a:srgbClr val="0070C0"/>
                    </a:solidFill>
                  </a:rPr>
                  <a:t>],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EF = DE [</a:t>
                </a: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অঙ্কণ অনুসারে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]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অন্তর্ভূক্ত</a:t>
                </a:r>
                <a:r>
                  <a:rPr lang="en-US" sz="24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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AEF = </a:t>
                </a: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অন্তর্ভূক্ত</a:t>
                </a:r>
                <a:r>
                  <a:rPr lang="en-US" sz="24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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BED </a:t>
                </a:r>
                <a:r>
                  <a:rPr lang="bn-BD" sz="2400" b="1" dirty="0">
                    <a:solidFill>
                      <a:srgbClr val="0070C0"/>
                    </a:solidFill>
                  </a:rPr>
                  <a:t>[</a:t>
                </a: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বিপ্রতীপ কোণ</a:t>
                </a:r>
                <a:r>
                  <a:rPr lang="bn-BD" sz="2400" b="1" dirty="0">
                    <a:solidFill>
                      <a:srgbClr val="0070C0"/>
                    </a:solidFill>
                  </a:rPr>
                  <a:t>]</a:t>
                </a:r>
                <a:endParaRPr lang="en-US" sz="2400" b="1" dirty="0">
                  <a:solidFill>
                    <a:srgbClr val="0070C0"/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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AEF </a:t>
                </a:r>
                <a:r>
                  <a:rPr lang="en-US" sz="24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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BDE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AF = BD</a:t>
                </a:r>
                <a:r>
                  <a:rPr lang="bn-BD" sz="2400" b="1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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AFE = </a:t>
                </a:r>
                <a:r>
                  <a:rPr lang="en-US" sz="24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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BDE </a:t>
                </a: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এবং</a:t>
                </a:r>
                <a:r>
                  <a:rPr lang="bn-BD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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EAF = </a:t>
                </a:r>
                <a:r>
                  <a:rPr lang="en-US" sz="24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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EBD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যেহেতু</a:t>
                </a:r>
                <a:r>
                  <a:rPr lang="bn-BD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AF </a:t>
                </a: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ও</a:t>
                </a:r>
                <a:r>
                  <a:rPr lang="bn-BD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BD </a:t>
                </a: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এর ছেদ</a:t>
                </a:r>
                <a:r>
                  <a:rPr lang="en-US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 </a:t>
                </a: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ক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FD </a:t>
                </a: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এবং</a:t>
                </a:r>
                <a:r>
                  <a:rPr lang="bn-BD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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AFE = </a:t>
                </a:r>
                <a:r>
                  <a:rPr lang="en-US" sz="2400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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BDE</a:t>
                </a:r>
              </a:p>
              <a:p>
                <a:pPr marL="342900" indent="-342900" algn="l">
                  <a:lnSpc>
                    <a:spcPct val="120000"/>
                  </a:lnSpc>
                  <a:buFont typeface="Symbol" panose="05050102010706020507" pitchFamily="18" charset="2"/>
                  <a:buChar char="\"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AF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d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বা,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AC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d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বা,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FC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d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যেহেতু</a:t>
                </a:r>
                <a:r>
                  <a:rPr lang="bn-BD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AC </a:t>
                </a:r>
                <a:r>
                  <a:rPr lang="bn-BD" sz="2400" b="1" dirty="0">
                    <a:solidFill>
                      <a:srgbClr val="0070C0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এর মধ্যবিন্দু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F</a:t>
                </a:r>
              </a:p>
              <a:p>
                <a:pPr marL="342900" indent="-342900" algn="l">
                  <a:lnSpc>
                    <a:spcPct val="120000"/>
                  </a:lnSpc>
                  <a:buFont typeface="Symbol" panose="05050102010706020507" pitchFamily="18" charset="2"/>
                  <a:buChar char="\"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FC = AF</a:t>
                </a: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80365" y="528032"/>
                <a:ext cx="6779533" cy="5615191"/>
              </a:xfrm>
              <a:blipFill>
                <a:blip r:embed="rId2"/>
                <a:stretch>
                  <a:fillRect l="-1169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47AA61-0A7E-4931-9E15-FACEF3D04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90" y="273891"/>
            <a:ext cx="3619048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80365" y="978793"/>
                <a:ext cx="6779533" cy="4687911"/>
              </a:xfrm>
            </p:spPr>
            <p:txBody>
              <a:bodyPr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bn-BD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বা,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FC = BD </a:t>
                </a:r>
                <a:r>
                  <a:rPr lang="bn-BD" sz="2400" b="1" dirty="0">
                    <a:solidFill>
                      <a:schemeClr val="tx1"/>
                    </a:solidFill>
                  </a:rPr>
                  <a:t>[</a:t>
                </a:r>
                <a:r>
                  <a:rPr lang="bn-BD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যেহেতু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AF = BD]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bn-BD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এখন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BDFC </a:t>
                </a:r>
                <a:r>
                  <a:rPr lang="bn-BD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ক্ষেত্রে</a:t>
                </a:r>
                <a:r>
                  <a:rPr lang="bn-BD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FC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bn-BD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এবং</a:t>
                </a:r>
                <a:r>
                  <a:rPr lang="bn-BD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FC = BD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bn-BD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সুতরাং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BDFC </a:t>
                </a:r>
                <a:r>
                  <a:rPr lang="bn-BD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একটি সামান্তরিক</a:t>
                </a:r>
                <a:r>
                  <a:rPr lang="hi-IN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।</a:t>
                </a:r>
                <a:endParaRPr lang="en-US" sz="2400" b="1" dirty="0">
                  <a:solidFill>
                    <a:schemeClr val="tx1"/>
                  </a:solidFill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24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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DF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bn-BD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এবং</a:t>
                </a:r>
                <a:r>
                  <a:rPr lang="bn-BD" sz="2400" b="1" dirty="0">
                    <a:solidFill>
                      <a:schemeClr val="tx1"/>
                    </a:solidFill>
                  </a:rPr>
                  <a:t> DF = BC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bn-BD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বা,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EF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d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bn-BD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এখন,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EF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DF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BC </a:t>
                </a:r>
                <a:r>
                  <a:rPr lang="bn-BD" sz="2400" b="1" dirty="0">
                    <a:solidFill>
                      <a:schemeClr val="tx1"/>
                    </a:solidFill>
                  </a:rPr>
                  <a:t>[</a:t>
                </a:r>
                <a:r>
                  <a:rPr lang="bn-BD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যেহেতু</a:t>
                </a:r>
                <a:r>
                  <a:rPr lang="bn-BD" sz="2400" b="1" dirty="0">
                    <a:solidFill>
                      <a:schemeClr val="tx1"/>
                    </a:solidFill>
                  </a:rPr>
                  <a:t> DF = BC]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bn-BD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সুতরাং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EF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bn-BD" sz="2400" b="1" dirty="0">
                    <a:solidFill>
                      <a:schemeClr val="tx1"/>
                    </a:solidFill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এবং</a:t>
                </a:r>
                <a:r>
                  <a:rPr lang="bn-BD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EF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BC.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80365" y="978793"/>
                <a:ext cx="6779533" cy="4687911"/>
              </a:xfrm>
              <a:blipFill>
                <a:blip r:embed="rId2"/>
                <a:stretch>
                  <a:fillRect l="-1349" t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47AA61-0A7E-4931-9E15-FACEF3D04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90" y="273891"/>
            <a:ext cx="3619048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685800"/>
            <a:ext cx="290418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দলীয়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523" y="3704986"/>
            <a:ext cx="945874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kern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2800" dirty="0">
                <a:latin typeface="Calibri" panose="020F0502020204030204" pitchFamily="34" charset="0"/>
                <a:cs typeface="SolaimanLipi" panose="03000609000000000000" pitchFamily="65" charset="0"/>
              </a:rPr>
              <a:t>E, AB </a:t>
            </a:r>
            <a:r>
              <a:rPr lang="bn-BD" sz="2800" dirty="0">
                <a:latin typeface="Calibri" panose="020F0502020204030204" pitchFamily="34" charset="0"/>
                <a:cs typeface="SolaimanLipi" panose="03000609000000000000" pitchFamily="65" charset="0"/>
              </a:rPr>
              <a:t>এর মধ্যবিন্দু হলে, প্রমাণ কর যে, </a:t>
            </a:r>
            <a:r>
              <a:rPr lang="en-US" sz="2800" dirty="0">
                <a:latin typeface="Calibri" panose="020F0502020204030204" pitchFamily="34" charset="0"/>
                <a:cs typeface="SolaimanLipi" panose="03000609000000000000" pitchFamily="65" charset="0"/>
              </a:rPr>
              <a:t>F,</a:t>
            </a:r>
            <a:r>
              <a:rPr lang="bn-BD" sz="2800" dirty="0">
                <a:latin typeface="Calibri" panose="020F0502020204030204" pitchFamily="34" charset="0"/>
                <a:cs typeface="SolaimanLipi" panose="03000609000000000000" pitchFamily="65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SolaimanLipi" panose="03000609000000000000" pitchFamily="65" charset="0"/>
              </a:rPr>
              <a:t>AC </a:t>
            </a:r>
            <a:r>
              <a:rPr lang="bn-BD" sz="2800" dirty="0">
                <a:latin typeface="Calibri" panose="020F0502020204030204" pitchFamily="34" charset="0"/>
                <a:cs typeface="SolaimanLipi" panose="03000609000000000000" pitchFamily="65" charset="0"/>
              </a:rPr>
              <a:t>এর মধ্যবিন্দু।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43682-2826-46C0-80EF-33C74CBBE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7" y="1531901"/>
            <a:ext cx="1944709" cy="21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64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C56C4-45D5-4586-8F4E-265D948F1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2" y="412554"/>
            <a:ext cx="1918455" cy="2160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7B79D7-1163-44C5-8129-324AB35F01A7}"/>
                  </a:ext>
                </a:extLst>
              </p:cNvPr>
              <p:cNvSpPr txBox="1"/>
              <p:nvPr/>
            </p:nvSpPr>
            <p:spPr>
              <a:xfrm>
                <a:off x="1152658" y="2638190"/>
                <a:ext cx="7225048" cy="4219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মনে করি, </a:t>
                </a:r>
                <a14:m>
                  <m:oMath xmlns:m="http://schemas.openxmlformats.org/officeDocument/2006/math">
                    <m:r>
                      <a:rPr lang="bn-BD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olaimanLipi" panose="03000609000000000000" pitchFamily="65" charset="0"/>
                      </a:rPr>
                      <m:t>∆</m:t>
                    </m:r>
                    <m:r>
                      <a:rPr lang="bn-B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olaimanLipi" panose="03000609000000000000" pitchFamily="65" charset="0"/>
                      </a:rPr>
                      <m:t>𝐴𝐵𝐶</m:t>
                    </m:r>
                  </m:oMath>
                </a14:m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 এর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olaimanLipi" panose="03000609000000000000" pitchFamily="65" charset="0"/>
                      </a:rPr>
                      <m:t>𝐸𝐹</m:t>
                    </m:r>
                    <m:d>
                      <m:dPr>
                        <m:begChr m:val="‖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olaimanLipi" panose="03000609000000000000" pitchFamily="65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olaimanLipi" panose="03000609000000000000" pitchFamily="65" charset="0"/>
                          </a:rPr>
                          <m:t>𝐵𝐶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SolaimanLipi" panose="03000609000000000000" pitchFamily="65" charset="0"/>
                      </a:rPr>
                      <m:t> </m:t>
                    </m:r>
                    <m:r>
                      <a:rPr lang="bn-BD" sz="2000" b="0" i="1" smtClean="0">
                        <a:latin typeface="Cambria Math" panose="02040503050406030204" pitchFamily="18" charset="0"/>
                        <a:cs typeface="SolaimanLipi" panose="03000609000000000000" pitchFamily="65" charset="0"/>
                      </a:rPr>
                      <m:t>এবং</m:t>
                    </m:r>
                    <m:r>
                      <a:rPr lang="bn-BD" sz="2000" b="0" i="1" smtClean="0">
                        <a:latin typeface="Cambria Math" panose="02040503050406030204" pitchFamily="18" charset="0"/>
                        <a:cs typeface="SolaimanLipi" panose="03000609000000000000" pitchFamily="65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AB</m:t>
                    </m:r>
                    <m:r>
                      <m:rPr>
                        <m:nor/>
                      </m:rPr>
                      <a:rPr lang="en-US" sz="2000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 </m:t>
                    </m:r>
                    <m:r>
                      <m:rPr>
                        <m:nor/>
                      </m:rPr>
                      <a:rPr lang="bn-BD" sz="2000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এর মধ্যবিন্দু </m:t>
                    </m:r>
                    <m:r>
                      <m:rPr>
                        <m:nor/>
                      </m:rPr>
                      <a:rPr lang="bn-BD" sz="2000" b="0" i="0" dirty="0" smtClean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।</m:t>
                    </m:r>
                    <m:r>
                      <m:rPr>
                        <m:nor/>
                      </m:rPr>
                      <a:rPr lang="bn-BD" sz="2000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 </m:t>
                    </m:r>
                  </m:oMath>
                </a14:m>
                <a:endParaRPr lang="bn-BD" sz="2000" dirty="0">
                  <a:latin typeface="Calibri" panose="020F0502020204030204" pitchFamily="34" charset="0"/>
                  <a:cs typeface="SolaimanLipi" panose="03000609000000000000" pitchFamily="65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2000" dirty="0">
                          <a:latin typeface="Calibri" panose="020F0502020204030204" pitchFamily="34" charset="0"/>
                          <a:cs typeface="SolaimanLipi" panose="03000609000000000000" pitchFamily="65" charset="0"/>
                        </a:rPr>
                        <m:t>প্রমাণ কর যে</m:t>
                      </m:r>
                      <m:r>
                        <m:rPr>
                          <m:nor/>
                        </m:rPr>
                        <a:rPr lang="bn-BD" sz="2000" dirty="0">
                          <a:latin typeface="Calibri" panose="020F0502020204030204" pitchFamily="34" charset="0"/>
                          <a:cs typeface="SolaimanLipi" panose="03000609000000000000" pitchFamily="65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 dirty="0">
                          <a:latin typeface="Calibri" panose="020F0502020204030204" pitchFamily="34" charset="0"/>
                          <a:cs typeface="SolaimanLipi" panose="03000609000000000000" pitchFamily="65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000" dirty="0">
                          <a:latin typeface="Calibri" panose="020F0502020204030204" pitchFamily="34" charset="0"/>
                          <a:cs typeface="SolaimanLipi" panose="03000609000000000000" pitchFamily="65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bn-BD" sz="2000" dirty="0">
                          <a:latin typeface="Calibri" panose="020F0502020204030204" pitchFamily="34" charset="0"/>
                          <a:cs typeface="SolaimanLipi" panose="03000609000000000000" pitchFamily="65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Calibri" panose="020F0502020204030204" pitchFamily="34" charset="0"/>
                          <a:cs typeface="SolaimanLipi" panose="03000609000000000000" pitchFamily="65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en-US" sz="2000" dirty="0">
                          <a:latin typeface="Calibri" panose="020F0502020204030204" pitchFamily="34" charset="0"/>
                          <a:cs typeface="SolaimanLipi" panose="03000609000000000000" pitchFamily="65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2000" dirty="0">
                          <a:latin typeface="Calibri" panose="020F0502020204030204" pitchFamily="34" charset="0"/>
                          <a:cs typeface="SolaimanLipi" panose="03000609000000000000" pitchFamily="65" charset="0"/>
                        </a:rPr>
                        <m:t>এর মধ্যবিন্দু।</m:t>
                      </m:r>
                    </m:oMath>
                  </m:oMathPara>
                </a14:m>
                <a:endParaRPr lang="bn-BD" sz="2000" dirty="0"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  <a:p>
                <a:pPr algn="just"/>
                <a:r>
                  <a:rPr lang="bn-BD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ধরি,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F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,</m:t>
                    </m:r>
                    <m:r>
                      <m:rPr>
                        <m:nor/>
                      </m:rPr>
                      <a:rPr lang="bn-BD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AC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 </m:t>
                    </m:r>
                    <m:r>
                      <m:rPr>
                        <m:nor/>
                      </m:rPr>
                      <a:rPr lang="bn-BD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এর মধ্যবিন্দু</m:t>
                    </m:r>
                  </m:oMath>
                </a14:m>
                <a:r>
                  <a:rPr lang="bn-BD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 নয়। </a:t>
                </a:r>
                <a:endParaRPr lang="en-US" dirty="0"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  <a:p>
                <a:pPr algn="just"/>
                <a:r>
                  <a:rPr lang="bn-BD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তাহলে মনে করি,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mbria Math" panose="02040503050406030204" pitchFamily="18" charset="0"/>
                        <a:cs typeface="SolaimanLipi" panose="03000609000000000000" pitchFamily="65" charset="0"/>
                      </a:rPr>
                      <m:t>G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,</m:t>
                    </m:r>
                    <m:r>
                      <m:rPr>
                        <m:nor/>
                      </m:rPr>
                      <a:rPr lang="bn-BD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AC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 </m:t>
                    </m:r>
                    <m:r>
                      <m:rPr>
                        <m:nor/>
                      </m:rPr>
                      <a:rPr lang="bn-BD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এর মধ্যবিন্দু</m:t>
                    </m:r>
                  </m:oMath>
                </a14:m>
                <a:r>
                  <a:rPr lang="bn-BD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।</a:t>
                </a:r>
              </a:p>
              <a:p>
                <a:pPr algn="just"/>
                <a:r>
                  <a:rPr lang="bn-BD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এখন, </a:t>
                </a:r>
                <a:r>
                  <a:rPr lang="en-US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E </a:t>
                </a:r>
                <a:r>
                  <a:rPr lang="bn-BD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ও </a:t>
                </a:r>
                <a:r>
                  <a:rPr lang="en-US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G </a:t>
                </a:r>
                <a:r>
                  <a:rPr lang="bn-BD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যথক্রমে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AB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 </a:t>
                </a:r>
                <a:r>
                  <a:rPr lang="bn-BD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ও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AC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 </a:t>
                </a:r>
                <a:r>
                  <a:rPr lang="bn-BD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এর মধ্যবিন্দু বলে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olaimanLipi" panose="03000609000000000000" pitchFamily="65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olaimanLipi" panose="03000609000000000000" pitchFamily="65" charset="0"/>
                        </a:rPr>
                        <m:t>𝐺</m:t>
                      </m:r>
                      <m:d>
                        <m:dPr>
                          <m:begChr m:val="‖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  <a:cs typeface="SolaimanLipi" panose="03000609000000000000" pitchFamily="65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olaimanLipi" panose="03000609000000000000" pitchFamily="65" charset="0"/>
                            </a:rPr>
                            <m:t>𝐵𝐶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  <a:p>
                <a:pPr algn="just"/>
                <a:r>
                  <a:rPr lang="bn-BD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কিন্তু দেওয়া আছে,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olaimanLipi" panose="03000609000000000000" pitchFamily="65" charset="0"/>
                        </a:rPr>
                        <m:t>𝐸𝐹</m:t>
                      </m:r>
                      <m:d>
                        <m:dPr>
                          <m:begChr m:val="‖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  <a:cs typeface="SolaimanLipi" panose="03000609000000000000" pitchFamily="65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olaimanLipi" panose="03000609000000000000" pitchFamily="65" charset="0"/>
                            </a:rPr>
                            <m:t>𝐵𝐶</m:t>
                          </m:r>
                        </m:e>
                      </m:d>
                    </m:oMath>
                  </m:oMathPara>
                </a14:m>
                <a:endParaRPr lang="bn-BD" dirty="0"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olaimanLipi" panose="03000609000000000000" pitchFamily="65" charset="0"/>
                        </a:rPr>
                        <m:t>∴</m:t>
                      </m:r>
                      <m:r>
                        <a:rPr lang="en-US" i="1">
                          <a:latin typeface="Cambria Math" panose="02040503050406030204" pitchFamily="18" charset="0"/>
                          <a:cs typeface="SolaimanLipi" panose="03000609000000000000" pitchFamily="65" charset="0"/>
                        </a:rPr>
                        <m:t>𝐸𝐺</m:t>
                      </m:r>
                      <m:d>
                        <m:dPr>
                          <m:begChr m:val="‖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  <a:cs typeface="SolaimanLipi" panose="03000609000000000000" pitchFamily="65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olaimanLipi" panose="03000609000000000000" pitchFamily="65" charset="0"/>
                            </a:rPr>
                            <m:t>𝐸𝐹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  <a:p>
                <a:pPr algn="just"/>
                <a:r>
                  <a:rPr lang="bn-BD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কিন্তু ইহা অসম্ভব।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bn-BD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olaimanLipi" panose="03000609000000000000" pitchFamily="65" charset="0"/>
                      </a:rPr>
                      <m:t>∴</m:t>
                    </m:r>
                    <m:r>
                      <a:rPr lang="en-US" i="1">
                        <a:latin typeface="Cambria Math" panose="02040503050406030204" pitchFamily="18" charset="0"/>
                        <a:cs typeface="SolaimanLipi" panose="03000609000000000000" pitchFamily="65" charset="0"/>
                      </a:rPr>
                      <m:t>𝐺</m:t>
                    </m:r>
                    <m:r>
                      <m:rPr>
                        <m:nor/>
                      </m:rPr>
                      <a:rPr lang="bn-BD" b="0" i="0" smtClean="0">
                        <a:latin typeface="Cambria Math" panose="02040503050406030204" pitchFamily="18" charset="0"/>
                        <a:cs typeface="SolaimanLipi" panose="03000609000000000000" pitchFamily="65" charset="0"/>
                      </a:rPr>
                      <m:t> </m:t>
                    </m:r>
                    <m:r>
                      <m:rPr>
                        <m:nor/>
                      </m:rPr>
                      <a:rPr lang="bn-BD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ও</m:t>
                    </m:r>
                    <m:r>
                      <m:rPr>
                        <m:nor/>
                      </m:rPr>
                      <a:rPr lang="bn-BD" b="0" i="0" dirty="0" smtClean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F</m:t>
                    </m:r>
                  </m:oMath>
                </a14:m>
                <a:r>
                  <a:rPr lang="bn-BD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 আলাদা বিন্দু হতে পারে না।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bn-BD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olaimanLipi" panose="03000609000000000000" pitchFamily="65" charset="0"/>
                      </a:rPr>
                      <m:t>∴</m:t>
                    </m:r>
                  </m:oMath>
                </a14:m>
                <a:r>
                  <a:rPr lang="bn-BD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F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,</m:t>
                    </m:r>
                    <m:r>
                      <m:rPr>
                        <m:nor/>
                      </m:rPr>
                      <a:rPr lang="bn-BD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AC</m:t>
                    </m:r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 </m:t>
                    </m:r>
                    <m:r>
                      <m:rPr>
                        <m:nor/>
                      </m:rPr>
                      <a:rPr lang="bn-BD" dirty="0">
                        <a:latin typeface="Calibri" panose="020F0502020204030204" pitchFamily="34" charset="0"/>
                        <a:cs typeface="SolaimanLipi" panose="03000609000000000000" pitchFamily="65" charset="0"/>
                      </a:rPr>
                      <m:t>এর মধ্যবিন্দু।</m:t>
                    </m:r>
                  </m:oMath>
                </a14:m>
                <a:r>
                  <a:rPr lang="bn-BD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olaimanLipi" panose="03000609000000000000" pitchFamily="65" charset="0"/>
                      </a:rPr>
                      <m:t>∎</m:t>
                    </m:r>
                  </m:oMath>
                </a14:m>
                <a:endParaRPr lang="bn-BD" dirty="0"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  <a:p>
                <a:pPr algn="just"/>
                <a:endParaRPr lang="bn-BD" dirty="0"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  <a:p>
                <a:pPr algn="just"/>
                <a:endParaRPr lang="en-US" dirty="0"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7B79D7-1163-44C5-8129-324AB35F0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58" y="2638190"/>
                <a:ext cx="7225048" cy="4219810"/>
              </a:xfrm>
              <a:prstGeom prst="rect">
                <a:avLst/>
              </a:prstGeom>
              <a:blipFill>
                <a:blip r:embed="rId4"/>
                <a:stretch>
                  <a:fillRect l="-844" t="-1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221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46320" y="685800"/>
            <a:ext cx="2499360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মূল্যায়ন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6159" y="1949172"/>
            <a:ext cx="10890521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তিনটি বাহুর দৈর্ঘ্য সে.মি. এ দেওয়া আছে। </a:t>
            </a:r>
            <a:r>
              <a:rPr lang="bn-BD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কোনটি দ্বারা ত্রিভুজ অঙ্কণ সম্ভব?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847755" y="298704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6400371" y="29337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73707" y="2926080"/>
            <a:ext cx="1950464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NikoshBAN" pitchFamily="2" charset="0"/>
              </a:rPr>
              <a:t>1, 2, 3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34300" y="297180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10384731" y="3702814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267699" y="2887980"/>
                <a:ext cx="1950464" cy="59436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3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6</m:t>
                    </m:r>
                  </m:oMath>
                </a14:m>
                <a:r>
                  <a:rPr lang="bn-BD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699" y="2887980"/>
                <a:ext cx="1950464" cy="594360"/>
              </a:xfrm>
              <a:prstGeom prst="rect">
                <a:avLst/>
              </a:prstGeom>
              <a:blipFill>
                <a:blip r:embed="rId4"/>
                <a:stretch>
                  <a:fillRect l="-7453" t="-16162" b="-3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3817620" y="381000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1019" y="3733800"/>
            <a:ext cx="1849597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NikoshBAN" pitchFamily="2" charset="0"/>
              </a:rPr>
              <a:t>4, 5, 6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756690" y="3760766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10392393" y="295656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284369" y="3688080"/>
            <a:ext cx="1933793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NikoshBAN" pitchFamily="2" charset="0"/>
              </a:rPr>
              <a:t>3, 6, 9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Half Frame 38"/>
          <p:cNvSpPr/>
          <p:nvPr/>
        </p:nvSpPr>
        <p:spPr>
          <a:xfrm rot="12870623">
            <a:off x="6403963" y="3651149"/>
            <a:ext cx="341438" cy="57508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303019" y="3002280"/>
            <a:ext cx="2331722" cy="10515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53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46320" y="685800"/>
            <a:ext cx="2499360" cy="7078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6159" y="1446252"/>
                <a:ext cx="10890521" cy="43396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প্রশ্ন-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2.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8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 </a:t>
                </a:r>
                <a:r>
                  <a:rPr lang="bn-BD" sz="28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হলে – </a:t>
                </a:r>
                <a:endParaRPr lang="en-US" sz="2800" dirty="0"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  <a:p>
                <a:r>
                  <a:rPr lang="bn-BD" sz="2800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2800" b="0" dirty="0"/>
              </a:p>
              <a:p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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60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𝑖𝑖𝑖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𝐵𝐶</m:t>
                    </m:r>
                  </m:oMath>
                </a14:m>
                <a:r>
                  <a:rPr lang="bn-BD" sz="28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 হলে</a:t>
                </a:r>
                <a:r>
                  <a:rPr lang="en-US" sz="28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olaimanLipi" panose="03000609000000000000" pitchFamily="65" charset="0"/>
                      </a:rPr>
                      <m:t>𝐵𝐷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olaimanLipi" panose="03000609000000000000" pitchFamily="65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olaimanLipi" panose="03000609000000000000" pitchFamily="65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olaimanLipi" panose="03000609000000000000" pitchFamily="65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olaimanLipi" panose="03000609000000000000" pitchFamily="65" charset="0"/>
                      </a:rPr>
                      <m:t>𝑐𝑚</m:t>
                    </m:r>
                  </m:oMath>
                </a14:m>
                <a:endParaRPr lang="en-US" sz="2800" dirty="0"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  <a:p>
                <a:r>
                  <a:rPr lang="en-GB" dirty="0"/>
                  <a:t>	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নিচের কোনটি সঠিক?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	</a:t>
                </a:r>
              </a:p>
              <a:p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59" y="1446252"/>
                <a:ext cx="10890521" cy="4339650"/>
              </a:xfrm>
              <a:prstGeom prst="rect">
                <a:avLst/>
              </a:prstGeom>
              <a:blipFill>
                <a:blip r:embed="rId4"/>
                <a:stretch>
                  <a:fillRect l="-1397" t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3847755" y="423672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6735735" y="419862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73708" y="4175760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30" name="Oval 29"/>
          <p:cNvSpPr/>
          <p:nvPr/>
        </p:nvSpPr>
        <p:spPr>
          <a:xfrm>
            <a:off x="7734300" y="422148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6697980" y="501396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67700" y="4137660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33" name="Oval 32"/>
          <p:cNvSpPr/>
          <p:nvPr/>
        </p:nvSpPr>
        <p:spPr>
          <a:xfrm>
            <a:off x="3817620" y="505968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35780" y="4983480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35" name="Oval 34"/>
          <p:cNvSpPr/>
          <p:nvPr/>
        </p:nvSpPr>
        <p:spPr>
          <a:xfrm>
            <a:off x="7756690" y="5010446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10662611" y="41910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284370" y="4937760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39" name="Half Frame 38"/>
          <p:cNvSpPr/>
          <p:nvPr/>
        </p:nvSpPr>
        <p:spPr>
          <a:xfrm rot="12870623">
            <a:off x="10841197" y="4801001"/>
            <a:ext cx="341438" cy="57508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303019" y="4251960"/>
            <a:ext cx="2331722" cy="10515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E558C-1495-47C8-B809-8F5C398DF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69" y="1909090"/>
            <a:ext cx="1460246" cy="16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0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46320" y="685800"/>
            <a:ext cx="2499360" cy="7078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631065" y="2066855"/>
                <a:ext cx="9922635" cy="1085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000" b="1" dirty="0">
                    <a:latin typeface="NikoshBAN" pitchFamily="2" charset="0"/>
                    <a:cs typeface="NikoshBAN" pitchFamily="2" charset="0"/>
                  </a:rPr>
                  <a:t>প্রশ্ন-৩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BD" sz="2400" b="1" dirty="0"/>
                  <a:t>একটি ত্রিভুজের বহিঃস্থ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400" b="1" dirty="0"/>
                  <a:t> এবং একটি অন্তঃস্থ বিপরীত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400" b="1" dirty="0"/>
                  <a:t> হলে, ত্রিভুজটি কীরূপ?</a:t>
                </a:r>
                <a:endParaRPr lang="en-US" sz="3600" b="1" dirty="0"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65" y="2066855"/>
                <a:ext cx="9922635" cy="1085554"/>
              </a:xfrm>
              <a:prstGeom prst="rect">
                <a:avLst/>
              </a:prstGeom>
              <a:blipFill>
                <a:blip r:embed="rId3"/>
                <a:stretch>
                  <a:fillRect l="-2149" t="-8889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3847755" y="423672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10662611" y="4938631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73708" y="4175760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সমবাহু</a:t>
            </a:r>
            <a:endParaRPr lang="en-US" sz="2800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34300" y="422148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6697980" y="501396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67700" y="4137660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বিষমবাহু</a:t>
            </a:r>
            <a:endParaRPr lang="en-US" sz="2800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817620" y="505968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35780" y="4983480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সমদ্বিবাহু</a:t>
            </a:r>
            <a:endParaRPr lang="en-US" sz="2800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756690" y="5010446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10662611" y="41910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284370" y="4937760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সমকোণী</a:t>
            </a:r>
            <a:endParaRPr lang="en-US" sz="2800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9" name="Half Frame 38"/>
          <p:cNvSpPr/>
          <p:nvPr/>
        </p:nvSpPr>
        <p:spPr>
          <a:xfrm rot="12870623">
            <a:off x="6901958" y="4085171"/>
            <a:ext cx="341438" cy="57508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303019" y="4251960"/>
            <a:ext cx="2331722" cy="10515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41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46320" y="685800"/>
            <a:ext cx="3833446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49497" y="2211419"/>
                <a:ext cx="10887091" cy="15770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bn-BD" sz="2000" dirty="0"/>
                  <a:t> </a:t>
                </a:r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এর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bn-BD" sz="2000" dirty="0"/>
                  <a:t> </a:t>
                </a:r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ও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bn-BD" sz="2000" dirty="0"/>
                  <a:t> </a:t>
                </a:r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বাহুর মধ্যবিন্দু যথাক্রমে </a:t>
                </a:r>
                <a:r>
                  <a:rPr lang="en-US" sz="2000" dirty="0"/>
                  <a:t>D </a:t>
                </a:r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ও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dirty="0"/>
              </a:p>
              <a:p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ক) উপরোক্ত তথ্যের আলোকে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bn-BD" sz="2000" dirty="0"/>
                  <a:t> </a:t>
                </a:r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এর চিত্র অঙ্কণ করে </a:t>
                </a:r>
                <a:r>
                  <a:rPr lang="en-US" sz="2000" dirty="0"/>
                  <a:t>D </a:t>
                </a:r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ও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bn-BD" sz="2000" dirty="0"/>
                  <a:t> </a:t>
                </a:r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যোগ কর।</a:t>
                </a:r>
                <a:endParaRPr lang="en-US" sz="2000" dirty="0">
                  <a:latin typeface="SolaimanLipi" panose="03000609000000000000" pitchFamily="65" charset="0"/>
                  <a:cs typeface="SolaimanLipi" panose="03000609000000000000" pitchFamily="65" charset="0"/>
                </a:endParaRPr>
              </a:p>
              <a:p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খ) প্রমাণ কর যে,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‖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bn-BD" sz="2000" dirty="0"/>
                  <a:t> </a:t>
                </a:r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এবং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endParaRPr lang="en-US" sz="2000" dirty="0"/>
              </a:p>
              <a:p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গ) উক্ত ত্রিভুজের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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sz="2000" dirty="0"/>
                  <a:t> </a:t>
                </a:r>
                <a:r>
                  <a:rPr lang="bn-BD" sz="2000" dirty="0">
                    <a:latin typeface="SolaimanLipi" panose="03000609000000000000" pitchFamily="65" charset="0"/>
                    <a:cs typeface="SolaimanLipi" panose="03000609000000000000" pitchFamily="65" charset="0"/>
                  </a:rPr>
                  <a:t>হলে, প্রমাণ কর যে,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𝐵𝐸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97" y="2211419"/>
                <a:ext cx="10887091" cy="1577098"/>
              </a:xfrm>
              <a:prstGeom prst="rect">
                <a:avLst/>
              </a:prstGeom>
              <a:blipFill>
                <a:blip r:embed="rId2"/>
                <a:stretch>
                  <a:fillRect l="-447" t="-2662" b="-2281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503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6D955BF-7285-45CD-8B77-F9CFBAB1C6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784BE2-C505-4DF5-B721-10D05395AB6F}"/>
              </a:ext>
            </a:extLst>
          </p:cNvPr>
          <p:cNvSpPr txBox="1"/>
          <p:nvPr/>
        </p:nvSpPr>
        <p:spPr>
          <a:xfrm>
            <a:off x="6752378" y="1126436"/>
            <a:ext cx="5439602" cy="2205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27EB13-A60B-4E27-861F-B61EA5A38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" y="0"/>
            <a:ext cx="1215749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41E051-4DFC-47AC-83A2-BD496DEF85C5}"/>
              </a:ext>
            </a:extLst>
          </p:cNvPr>
          <p:cNvSpPr/>
          <p:nvPr/>
        </p:nvSpPr>
        <p:spPr>
          <a:xfrm>
            <a:off x="1778329" y="2132987"/>
            <a:ext cx="85218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48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8B9386-86D4-4285-BE01-0E9D458767F5}"/>
              </a:ext>
            </a:extLst>
          </p:cNvPr>
          <p:cNvSpPr txBox="1"/>
          <p:nvPr/>
        </p:nvSpPr>
        <p:spPr>
          <a:xfrm>
            <a:off x="7035798" y="2536998"/>
            <a:ext cx="4394203" cy="37797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as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৯ম</a:t>
            </a:r>
            <a:endParaRPr lang="as-I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as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গণিত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as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 (রেখা, কোণ ও ত্রিভুজ)</a:t>
            </a:r>
            <a:endParaRPr lang="as-I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as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</a:t>
            </a:r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</a:p>
          <a:p>
            <a:pPr lvl="1"/>
            <a:r>
              <a:rPr lang="as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25</a:t>
            </a:r>
            <a:r>
              <a:rPr lang="as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SG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</a:t>
            </a:r>
            <a:r>
              <a:rPr lang="as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SG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as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r>
              <a:rPr lang="as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2400" b="1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09BFB2-C10B-40B1-9754-5EBED86AE372}"/>
              </a:ext>
            </a:extLst>
          </p:cNvPr>
          <p:cNvSpPr txBox="1">
            <a:spLocks/>
          </p:cNvSpPr>
          <p:nvPr/>
        </p:nvSpPr>
        <p:spPr>
          <a:xfrm>
            <a:off x="1241551" y="425722"/>
            <a:ext cx="4852171" cy="95098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83FD94-08B2-4F5A-949D-D0CF7046CCC7}"/>
              </a:ext>
            </a:extLst>
          </p:cNvPr>
          <p:cNvSpPr txBox="1">
            <a:spLocks/>
          </p:cNvSpPr>
          <p:nvPr/>
        </p:nvSpPr>
        <p:spPr>
          <a:xfrm>
            <a:off x="761999" y="3810000"/>
            <a:ext cx="5517210" cy="22609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জালালিয়া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</a:t>
            </a:r>
            <a:r>
              <a:rPr lang="bn-BD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১৭২৭ ২৩৭০৬৬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6D770-4953-4B19-AA89-9AE0E264D614}"/>
              </a:ext>
            </a:extLst>
          </p:cNvPr>
          <p:cNvSpPr txBox="1"/>
          <p:nvPr/>
        </p:nvSpPr>
        <p:spPr>
          <a:xfrm>
            <a:off x="7127226" y="685068"/>
            <a:ext cx="3851638" cy="1022449"/>
          </a:xfrm>
          <a:prstGeom prst="horizontalScroll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bg2"/>
                  </a:solidFill>
                </a:ln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ln>
                <a:solidFill>
                  <a:schemeClr val="bg2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F:\photo and Another Document\family pic\90583.jpg">
            <a:extLst>
              <a:ext uri="{FF2B5EF4-FFF2-40B4-BE49-F238E27FC236}">
                <a16:creationId xmlns:a16="http://schemas.microsoft.com/office/drawing/2014/main" id="{5C2E0670-F842-49DB-9BA5-56073177E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40" y="1407886"/>
            <a:ext cx="2791727" cy="234380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0936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7895" y="65296"/>
            <a:ext cx="499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কয়েকটি ছবি দেখি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619" y="4611005"/>
            <a:ext cx="9261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বলতো এই ছবিগুলোতে কিসের ছবি?</a:t>
            </a:r>
          </a:p>
          <a:p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ত্রিভুজের।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619" y="5717524"/>
            <a:ext cx="5228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তোমাদের উত্তর সঠিক হয়েছে।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678F6-0281-483F-B30D-E61C13A15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9" y="1819835"/>
            <a:ext cx="2295525" cy="199072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8EE657-B50C-4BF0-9F68-8966A431A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53" y="1825490"/>
            <a:ext cx="2143125" cy="21431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D24DA1-5C81-450A-B101-91601B434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16" y="1667434"/>
            <a:ext cx="2143125" cy="21431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3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422" y="540483"/>
            <a:ext cx="536448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পাঠের বিষয়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940158" y="2601537"/>
            <a:ext cx="8989453" cy="1606208"/>
          </a:xfrm>
          <a:prstGeom prst="flowChartPunchedTap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 সংক্রান্ত উপপাদ্য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6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9341" y="685800"/>
            <a:ext cx="2213318" cy="7078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শিখনফল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28412" y="1894166"/>
            <a:ext cx="4392930" cy="904577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4747" y="3076277"/>
            <a:ext cx="8531377" cy="57471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defTabSz="1072866"/>
            <a:r>
              <a:rPr kumimoji="0" lang="bn-BD" sz="3600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১। ত্রিভুজ সংক্রান্ত</a:t>
            </a:r>
            <a:r>
              <a:rPr kumimoji="0" lang="bn-BD" sz="3600" i="0" u="none" strike="noStrike" kern="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উপপাদ্য প্রমাণ করতে</a:t>
            </a:r>
            <a:r>
              <a:rPr kumimoji="0" lang="bn-BD" sz="3600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kumimoji="0" lang="en-US" sz="3600" i="0" u="none" strike="noStrike" kern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5587C-E863-412E-8DDE-5A12CA778932}"/>
              </a:ext>
            </a:extLst>
          </p:cNvPr>
          <p:cNvSpPr/>
          <p:nvPr/>
        </p:nvSpPr>
        <p:spPr>
          <a:xfrm>
            <a:off x="1024746" y="4059258"/>
            <a:ext cx="8531377" cy="1274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just" defTabSz="1072866"/>
            <a:r>
              <a:rPr lang="bn-BD" sz="36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kumimoji="0" lang="bn-BD" sz="3600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ত্রিভুজ সংক্রান্ত</a:t>
            </a:r>
            <a:r>
              <a:rPr kumimoji="0" lang="bn-BD" sz="3600" i="0" u="none" strike="noStrike" kern="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উপপাদ্য প্রয়োগ করে সমস্যা সমাধান করতে</a:t>
            </a:r>
            <a:r>
              <a:rPr kumimoji="0" lang="bn-BD" sz="3600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kumimoji="0" lang="en-US" sz="3600" i="0" u="none" strike="noStrike" kern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55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37F6D4D-AA67-4594-8B09-1E407F5D93E0}"/>
              </a:ext>
            </a:extLst>
          </p:cNvPr>
          <p:cNvSpPr txBox="1"/>
          <p:nvPr/>
        </p:nvSpPr>
        <p:spPr>
          <a:xfrm>
            <a:off x="3163606" y="3024070"/>
            <a:ext cx="52843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kern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kern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b="1" kern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kern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kern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িষয়টি</a:t>
            </a:r>
            <a:r>
              <a:rPr lang="en-US" sz="3600" b="1" kern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3600" b="1" kern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b="1" kern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kern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F36D4-0DBC-4736-ACFA-2D46DB787C3A}"/>
              </a:ext>
            </a:extLst>
          </p:cNvPr>
          <p:cNvSpPr txBox="1"/>
          <p:nvPr/>
        </p:nvSpPr>
        <p:spPr>
          <a:xfrm>
            <a:off x="4314609" y="1508277"/>
            <a:ext cx="2504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</p:spTree>
    <p:extLst>
      <p:ext uri="{BB962C8B-B14F-4D97-AF65-F5344CB8AC3E}">
        <p14:creationId xmlns:p14="http://schemas.microsoft.com/office/powerpoint/2010/main" val="172272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300" y="364866"/>
            <a:ext cx="375587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একক কাজ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24703" y="3991959"/>
                <a:ext cx="8788329" cy="2681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 কাজের </a:t>
                </a:r>
                <a:r>
                  <a:rPr lang="bn-IN" sz="2000" b="1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000" b="1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000" b="1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000" kern="0" dirty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</a:t>
                </a:r>
                <a:endParaRPr lang="bn-IN" sz="2000" kern="0" dirty="0">
                  <a:ln w="0"/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E </a:t>
                </a:r>
                <a:r>
                  <a:rPr lang="bn-BD" sz="2000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ও </a:t>
                </a:r>
                <a:r>
                  <a:rPr lang="en-US" sz="2000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F </a:t>
                </a:r>
                <a:r>
                  <a:rPr lang="bn-BD" sz="2000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যথাক্রমে </a:t>
                </a:r>
                <a:r>
                  <a:rPr lang="en-US" sz="2000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AB </a:t>
                </a:r>
                <a:r>
                  <a:rPr lang="bn-BD" sz="2000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ও </a:t>
                </a:r>
                <a:r>
                  <a:rPr lang="en-US" sz="2000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AC </a:t>
                </a:r>
                <a:r>
                  <a:rPr lang="bn-BD" sz="2000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এর মধ্যবিন্দু এবং </a:t>
                </a:r>
                <a:r>
                  <a:rPr lang="en-US" sz="2000" dirty="0">
                    <a:latin typeface="Calibri" panose="020F0502020204030204" pitchFamily="34" charset="0"/>
                    <a:cs typeface="SolaimanLipi" panose="03000609000000000000" pitchFamily="65" charset="0"/>
                  </a:rPr>
                  <a:t>EF = 2 cm </a:t>
                </a:r>
                <a:endParaRPr lang="bn-BD" sz="2000" dirty="0">
                  <a:latin typeface="Calibri" panose="020F0502020204030204" pitchFamily="34" charset="0"/>
                  <a:cs typeface="SolaimanLipi" panose="03000609000000000000" pitchFamily="65" charset="0"/>
                </a:endParaRPr>
              </a:p>
              <a:p>
                <a:r>
                  <a:rPr lang="bn-BD" sz="2000" kern="0" dirty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 </a:t>
                </a:r>
                <a:r>
                  <a:rPr lang="en-US" sz="2000" kern="0" dirty="0">
                    <a:ln w="0"/>
                    <a:solidFill>
                      <a:prstClr val="black"/>
                    </a:solidFill>
                    <a:latin typeface="Calibri" panose="020F0502020204030204" pitchFamily="34" charset="0"/>
                    <a:cs typeface="NikoshBAN" panose="02000000000000000000" pitchFamily="2" charset="0"/>
                  </a:rPr>
                  <a:t>EF</a:t>
                </a:r>
                <a:r>
                  <a:rPr lang="en-US" sz="2000" kern="0" dirty="0">
                    <a:ln w="0"/>
                    <a:solidFill>
                      <a:prstClr val="black"/>
                    </a:solidFill>
                    <a:latin typeface="NSimSun" panose="02010609030101010101" pitchFamily="49" charset="-122"/>
                    <a:ea typeface="NSimSun" panose="02010609030101010101" pitchFamily="49" charset="-122"/>
                    <a:cs typeface="NikoshBAN" panose="02000000000000000000" pitchFamily="2" charset="0"/>
                  </a:rPr>
                  <a:t>‖BC</a:t>
                </a:r>
              </a:p>
              <a:p>
                <a14:m>
                  <m:oMath xmlns:m="http://schemas.openxmlformats.org/officeDocument/2006/math">
                    <m:r>
                      <a:rPr lang="en-US" sz="2000" i="1" ker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000" b="0" i="1" kern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𝐸𝐹</m:t>
                    </m:r>
                    <m:r>
                      <a:rPr lang="en-US" sz="2000" b="0" i="1" kern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US" sz="2000" b="0" i="1" kern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0" i="1" kern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kern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000" b="0" i="1" kern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</m:oMath>
                </a14:m>
                <a:r>
                  <a:rPr lang="en-US" sz="2000" kern="0" dirty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2000" kern="0" dirty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2000" i="1" ker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0" kern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b="0" i="0" kern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EF</m:t>
                    </m:r>
                  </m:oMath>
                </a14:m>
                <a:r>
                  <a:rPr lang="en-US" sz="2000" kern="0" dirty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2000" kern="0" dirty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000" i="1" ker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2000" i="1" ker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ker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i="1" kern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0" i="1" kern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b="0" i="1" kern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0" i="1" kern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𝑐𝑚</m:t>
                    </m:r>
                    <m:r>
                      <a:rPr lang="en-US" sz="2000" b="0" i="1" kern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kern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000" b="0" i="1" kern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𝑐𝑚</m:t>
                    </m:r>
                  </m:oMath>
                </a14:m>
                <a:r>
                  <a:rPr lang="en-US" sz="2000" kern="0" dirty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2000" kern="0" dirty="0">
                  <a:ln w="0"/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03" y="3991959"/>
                <a:ext cx="8788329" cy="2681375"/>
              </a:xfrm>
              <a:prstGeom prst="rect">
                <a:avLst/>
              </a:prstGeom>
              <a:blipFill>
                <a:blip r:embed="rId2"/>
                <a:stretch>
                  <a:fillRect l="-833" t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8611721-C278-4012-8772-BE0BC0335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0" y="1215473"/>
            <a:ext cx="1944709" cy="21560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648DE3-9012-4B71-AF50-ED9B0F3DF387}"/>
              </a:ext>
            </a:extLst>
          </p:cNvPr>
          <p:cNvSpPr txBox="1"/>
          <p:nvPr/>
        </p:nvSpPr>
        <p:spPr>
          <a:xfrm>
            <a:off x="924703" y="3488650"/>
            <a:ext cx="651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SolaimanLipi" panose="03000609000000000000" pitchFamily="65" charset="0"/>
                <a:cs typeface="SolaimanLipi" panose="03000609000000000000" pitchFamily="65" charset="0"/>
              </a:rPr>
              <a:t>প্রশ্নঃ </a:t>
            </a:r>
            <a:r>
              <a:rPr lang="en-US" dirty="0">
                <a:latin typeface="Calibri" panose="020F0502020204030204" pitchFamily="34" charset="0"/>
                <a:cs typeface="SolaimanLipi" panose="03000609000000000000" pitchFamily="65" charset="0"/>
              </a:rPr>
              <a:t>E </a:t>
            </a:r>
            <a:r>
              <a:rPr lang="bn-BD" dirty="0">
                <a:latin typeface="Calibri" panose="020F0502020204030204" pitchFamily="34" charset="0"/>
                <a:cs typeface="SolaimanLipi" panose="03000609000000000000" pitchFamily="65" charset="0"/>
              </a:rPr>
              <a:t>ও </a:t>
            </a:r>
            <a:r>
              <a:rPr lang="en-US" dirty="0">
                <a:latin typeface="Calibri" panose="020F0502020204030204" pitchFamily="34" charset="0"/>
                <a:cs typeface="SolaimanLipi" panose="03000609000000000000" pitchFamily="65" charset="0"/>
              </a:rPr>
              <a:t>F </a:t>
            </a:r>
            <a:r>
              <a:rPr lang="bn-BD" dirty="0">
                <a:latin typeface="Calibri" panose="020F0502020204030204" pitchFamily="34" charset="0"/>
                <a:cs typeface="SolaimanLipi" panose="03000609000000000000" pitchFamily="65" charset="0"/>
              </a:rPr>
              <a:t>যথাক্রমে </a:t>
            </a:r>
            <a:r>
              <a:rPr lang="en-US" dirty="0">
                <a:latin typeface="Calibri" panose="020F0502020204030204" pitchFamily="34" charset="0"/>
                <a:cs typeface="SolaimanLipi" panose="03000609000000000000" pitchFamily="65" charset="0"/>
              </a:rPr>
              <a:t>AB </a:t>
            </a:r>
            <a:r>
              <a:rPr lang="bn-BD" dirty="0">
                <a:latin typeface="Calibri" panose="020F0502020204030204" pitchFamily="34" charset="0"/>
                <a:cs typeface="SolaimanLipi" panose="03000609000000000000" pitchFamily="65" charset="0"/>
              </a:rPr>
              <a:t>ও </a:t>
            </a:r>
            <a:r>
              <a:rPr lang="en-US" dirty="0">
                <a:latin typeface="Calibri" panose="020F0502020204030204" pitchFamily="34" charset="0"/>
                <a:cs typeface="SolaimanLipi" panose="03000609000000000000" pitchFamily="65" charset="0"/>
              </a:rPr>
              <a:t>AC </a:t>
            </a:r>
            <a:r>
              <a:rPr lang="bn-BD" dirty="0">
                <a:latin typeface="Calibri" panose="020F0502020204030204" pitchFamily="34" charset="0"/>
                <a:cs typeface="SolaimanLipi" panose="03000609000000000000" pitchFamily="65" charset="0"/>
              </a:rPr>
              <a:t>এর মধ্যবিন্দু এবং </a:t>
            </a:r>
            <a:r>
              <a:rPr lang="en-US" dirty="0">
                <a:latin typeface="Calibri" panose="020F0502020204030204" pitchFamily="34" charset="0"/>
                <a:cs typeface="SolaimanLipi" panose="03000609000000000000" pitchFamily="65" charset="0"/>
              </a:rPr>
              <a:t>EF = 2 cm </a:t>
            </a:r>
            <a:r>
              <a:rPr lang="bn-BD" dirty="0">
                <a:latin typeface="Calibri" panose="020F0502020204030204" pitchFamily="34" charset="0"/>
                <a:cs typeface="SolaimanLipi" panose="03000609000000000000" pitchFamily="65" charset="0"/>
              </a:rPr>
              <a:t>হলে, </a:t>
            </a:r>
            <a:r>
              <a:rPr lang="en-US" dirty="0">
                <a:latin typeface="Calibri" panose="020F0502020204030204" pitchFamily="34" charset="0"/>
                <a:cs typeface="SolaimanLipi" panose="03000609000000000000" pitchFamily="65" charset="0"/>
              </a:rPr>
              <a:t>BC = ?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21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365" y="450760"/>
            <a:ext cx="9059094" cy="573541"/>
          </a:xfrm>
        </p:spPr>
        <p:txBody>
          <a:bodyPr/>
          <a:lstStyle/>
          <a:p>
            <a:pPr algn="just"/>
            <a:r>
              <a:rPr lang="bn-BD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এসো আমরা এখন উপপাদ্যটি প্রমাণ করি।</a:t>
            </a:r>
            <a:endParaRPr lang="en-US" sz="2800" b="1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80365" y="3509891"/>
                <a:ext cx="9303793" cy="2170905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bn-IN" sz="2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endPara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bn-BD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করি, </a:t>
                </a:r>
                <a:r>
                  <a:rPr lang="en-US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ABC</a:t>
                </a:r>
                <a:r>
                  <a:rPr lang="bn-IN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ত্রিভুজ। তার AB ও AC বাহুর মধ্যবিন্দু যথাক্রমে </a:t>
                </a:r>
                <a:r>
                  <a:rPr lang="en-US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 </a:t>
                </a:r>
                <a:r>
                  <a:rPr lang="bn-BD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r>
                  <a:rPr lang="bn-BD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এর সংযোগ রেখা </a:t>
                </a:r>
                <a:r>
                  <a:rPr lang="en-US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EF.</a:t>
                </a:r>
              </a:p>
              <a:p>
                <a:pPr algn="l"/>
                <a:r>
                  <a:rPr lang="bn-BD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করতে হবে যে, </a:t>
                </a:r>
                <a:r>
                  <a:rPr lang="en-US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EF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BC</m:t>
                        </m:r>
                      </m:e>
                    </m:d>
                  </m:oMath>
                </a14:m>
                <a:r>
                  <a:rPr lang="bn-BD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:r>
                  <a:rPr lang="en-US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BC.</a:t>
                </a:r>
              </a:p>
              <a:p>
                <a:pPr algn="l"/>
                <a:r>
                  <a:rPr lang="bn-BD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অঙ্কণঃ </a:t>
                </a:r>
                <a:r>
                  <a:rPr lang="en-US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FE</a:t>
                </a:r>
                <a:r>
                  <a:rPr lang="bn-BD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কে </a:t>
                </a:r>
                <a:r>
                  <a:rPr lang="en-US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r>
                  <a:rPr lang="bn-BD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পর্যন্ত বর্ধিত করি যেন </a:t>
                </a:r>
                <a:r>
                  <a:rPr lang="en-US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FE = ED</a:t>
                </a:r>
                <a:r>
                  <a:rPr lang="bn-BD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হয়। </a:t>
                </a:r>
                <a:r>
                  <a:rPr lang="en-US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B,D</a:t>
                </a:r>
                <a:r>
                  <a:rPr lang="bn-BD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যোগ করি।</a:t>
                </a:r>
                <a:endParaRPr lang="en-US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endParaRPr lang="bn-IN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80365" y="3509891"/>
                <a:ext cx="9303793" cy="2170905"/>
              </a:xfrm>
              <a:blipFill>
                <a:blip r:embed="rId2"/>
                <a:stretch>
                  <a:fillRect l="-983" t="-4775"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47AA61-0A7E-4931-9E15-FACEF3D04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88" y="1024301"/>
            <a:ext cx="3619048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742</Words>
  <Application>Microsoft Office PowerPoint</Application>
  <PresentationFormat>Widescreen</PresentationFormat>
  <Paragraphs>110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NSimSun</vt:lpstr>
      <vt:lpstr>Arial</vt:lpstr>
      <vt:lpstr>Calibri</vt:lpstr>
      <vt:lpstr>Calibri Light</vt:lpstr>
      <vt:lpstr>Cambria Math</vt:lpstr>
      <vt:lpstr>NikoshBAN</vt:lpstr>
      <vt:lpstr>SolaimanLipi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এসো আমরা এখন উপপাদ্যটি প্রমাণ করি।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c10-std1</dc:creator>
  <cp:lastModifiedBy>c10-std1</cp:lastModifiedBy>
  <cp:revision>3</cp:revision>
  <dcterms:created xsi:type="dcterms:W3CDTF">2020-01-25T05:57:23Z</dcterms:created>
  <dcterms:modified xsi:type="dcterms:W3CDTF">2020-01-25T06:00:23Z</dcterms:modified>
</cp:coreProperties>
</file>