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5" r:id="rId6"/>
    <p:sldId id="283" r:id="rId7"/>
    <p:sldId id="271" r:id="rId8"/>
    <p:sldId id="278" r:id="rId9"/>
    <p:sldId id="269" r:id="rId10"/>
    <p:sldId id="266" r:id="rId11"/>
    <p:sldId id="260" r:id="rId12"/>
    <p:sldId id="261" r:id="rId13"/>
    <p:sldId id="285" r:id="rId14"/>
    <p:sldId id="286" r:id="rId15"/>
    <p:sldId id="282" r:id="rId16"/>
    <p:sldId id="281" r:id="rId17"/>
    <p:sldId id="279" r:id="rId18"/>
    <p:sldId id="280" r:id="rId19"/>
    <p:sldId id="262" r:id="rId20"/>
    <p:sldId id="263" r:id="rId21"/>
    <p:sldId id="264" r:id="rId22"/>
    <p:sldId id="284" r:id="rId23"/>
    <p:sldId id="287" r:id="rId24"/>
    <p:sldId id="276" r:id="rId25"/>
    <p:sldId id="275" r:id="rId26"/>
    <p:sldId id="274" r:id="rId2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2" autoAdjust="0"/>
  </p:normalViewPr>
  <p:slideViewPr>
    <p:cSldViewPr>
      <p:cViewPr varScale="1">
        <p:scale>
          <a:sx n="72" d="100"/>
          <a:sy n="72" d="100"/>
        </p:scale>
        <p:origin x="672" y="6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C77C4-D0A0-4268-97DA-2513A86D93BE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C570A-5D2A-4FC6-9983-F0F22FAD73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6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C570A-5D2A-4FC6-9983-F0F22FAD73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7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1DBAF-E181-4493-A327-ACCFC270BA3D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lum bright="1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5090319" y="1315642"/>
            <a:ext cx="3810000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1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00"/>
                            </p:stCondLst>
                            <p:childTnLst>
                              <p:par>
                                <p:cTn id="14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nut 35"/>
          <p:cNvSpPr/>
          <p:nvPr/>
        </p:nvSpPr>
        <p:spPr>
          <a:xfrm>
            <a:off x="4175919" y="2514600"/>
            <a:ext cx="3657600" cy="3505200"/>
          </a:xfrm>
          <a:prstGeom prst="donut">
            <a:avLst>
              <a:gd name="adj" fmla="val 3190"/>
            </a:avLst>
          </a:prstGeom>
          <a:ln w="3175" cmpd="sng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4023519" y="2362200"/>
            <a:ext cx="3962400" cy="3810000"/>
          </a:xfrm>
          <a:prstGeom prst="donut">
            <a:avLst>
              <a:gd name="adj" fmla="val 410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3" name="Picture 42" descr="images (8).jpg"/>
          <p:cNvPicPr>
            <a:picLocks noChangeAspect="1"/>
          </p:cNvPicPr>
          <p:nvPr/>
        </p:nvPicPr>
        <p:blipFill>
          <a:blip r:embed="rId2"/>
          <a:srcRect l="5406" t="8108" r="8108" b="8108"/>
          <a:stretch>
            <a:fillRect/>
          </a:stretch>
        </p:blipFill>
        <p:spPr>
          <a:xfrm>
            <a:off x="4785519" y="3048000"/>
            <a:ext cx="2438400" cy="23622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cxnSp>
        <p:nvCxnSpPr>
          <p:cNvPr id="54" name="Straight Arrow Connector 53"/>
          <p:cNvCxnSpPr/>
          <p:nvPr/>
        </p:nvCxnSpPr>
        <p:spPr>
          <a:xfrm>
            <a:off x="1661319" y="1371600"/>
            <a:ext cx="4434681" cy="3200400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H="1">
            <a:off x="2011760" y="944960"/>
            <a:ext cx="3150348" cy="4308429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204119" y="1676400"/>
            <a:ext cx="4129881" cy="3048000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 flipV="1">
            <a:off x="4678363" y="3612356"/>
            <a:ext cx="2057400" cy="1428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V="1">
            <a:off x="4373563" y="3764756"/>
            <a:ext cx="1905000" cy="142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 flipV="1">
            <a:off x="5021263" y="3498056"/>
            <a:ext cx="2133600" cy="142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109119" y="4572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জলীয়বাস্প ও কার্বন ডাইঅক্সাইড গ্যাসের বলয় থাকাতে তাপ আটকে যাচ্ছে ।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66919" y="3886200"/>
            <a:ext cx="257572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 পৃথিবীর তাপমাত্রা বেড়ে যাচ্ছে । </a:t>
            </a:r>
            <a:endParaRPr lang="en-US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833813" y="3237706"/>
            <a:ext cx="29718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214813" y="3237706"/>
            <a:ext cx="29718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633913" y="3199606"/>
            <a:ext cx="28956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65919" y="533400"/>
            <a:ext cx="1219200" cy="1219200"/>
          </a:xfrm>
          <a:prstGeom prst="ellipse">
            <a:avLst/>
          </a:prstGeom>
          <a:solidFill>
            <a:srgbClr val="FFC000"/>
          </a:solidFill>
          <a:ln w="228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614319" y="1600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মহাশুন্যে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61" grpId="0"/>
      <p:bldP spid="62" grpId="0"/>
      <p:bldP spid="30" grpId="0" animBg="1"/>
      <p:bldP spid="30" grpId="1" animBg="1"/>
      <p:bldP spid="44" grpId="0"/>
      <p:bldP spid="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9" y="4653895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10043319" y="381000"/>
            <a:ext cx="1219200" cy="1219200"/>
          </a:xfrm>
          <a:prstGeom prst="ellipse">
            <a:avLst/>
          </a:prstGeom>
          <a:solidFill>
            <a:srgbClr val="FFC000"/>
          </a:solidFill>
          <a:ln w="228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737519" y="2743200"/>
            <a:ext cx="4571999" cy="1905000"/>
          </a:xfrm>
          <a:custGeom>
            <a:avLst/>
            <a:gdLst>
              <a:gd name="connsiteX0" fmla="*/ 0 w 2185261"/>
              <a:gd name="connsiteY0" fmla="*/ 1208868 h 1239864"/>
              <a:gd name="connsiteX1" fmla="*/ 1084881 w 2185261"/>
              <a:gd name="connsiteY1" fmla="*/ 0 h 1239864"/>
              <a:gd name="connsiteX2" fmla="*/ 1084881 w 2185261"/>
              <a:gd name="connsiteY2" fmla="*/ 0 h 1239864"/>
              <a:gd name="connsiteX3" fmla="*/ 2185261 w 2185261"/>
              <a:gd name="connsiteY3" fmla="*/ 1239864 h 1239864"/>
              <a:gd name="connsiteX4" fmla="*/ 2185261 w 2185261"/>
              <a:gd name="connsiteY4" fmla="*/ 1239864 h 1239864"/>
              <a:gd name="connsiteX5" fmla="*/ 0 w 2185261"/>
              <a:gd name="connsiteY5" fmla="*/ 1208868 h 12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61" h="1239864">
                <a:moveTo>
                  <a:pt x="0" y="1208868"/>
                </a:moveTo>
                <a:lnTo>
                  <a:pt x="1084881" y="0"/>
                </a:lnTo>
                <a:lnTo>
                  <a:pt x="1084881" y="0"/>
                </a:lnTo>
                <a:lnTo>
                  <a:pt x="2185261" y="1239864"/>
                </a:lnTo>
                <a:lnTo>
                  <a:pt x="2185261" y="1239864"/>
                </a:lnTo>
                <a:lnTo>
                  <a:pt x="0" y="1208868"/>
                </a:lnTo>
                <a:close/>
              </a:path>
            </a:pathLst>
          </a:custGeom>
          <a:gradFill>
            <a:gsLst>
              <a:gs pos="0">
                <a:srgbClr val="FF0000">
                  <a:alpha val="10000"/>
                </a:srgbClr>
              </a:gs>
              <a:gs pos="39999">
                <a:srgbClr val="FFFF00">
                  <a:alpha val="0"/>
                </a:srgbClr>
              </a:gs>
              <a:gs pos="70000">
                <a:srgbClr val="FF0000">
                  <a:alpha val="32000"/>
                </a:srgbClr>
              </a:gs>
              <a:gs pos="88000">
                <a:srgbClr val="7005D4">
                  <a:alpha val="0"/>
                </a:srgbClr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 rot="21286153">
            <a:off x="4371364" y="967050"/>
            <a:ext cx="6342665" cy="3780900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  <a:gd name="connsiteX0" fmla="*/ 5599333 w 5924797"/>
              <a:gd name="connsiteY0" fmla="*/ 0 h 4572905"/>
              <a:gd name="connsiteX1" fmla="*/ 857097 w 5924797"/>
              <a:gd name="connsiteY1" fmla="*/ 1334580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  <a:gd name="connsiteX0" fmla="*/ 5693562 w 6019026"/>
              <a:gd name="connsiteY0" fmla="*/ 0 h 4572905"/>
              <a:gd name="connsiteX1" fmla="*/ 951326 w 6019026"/>
              <a:gd name="connsiteY1" fmla="*/ 1334580 h 4572905"/>
              <a:gd name="connsiteX2" fmla="*/ 0 w 6019026"/>
              <a:gd name="connsiteY2" fmla="*/ 2150992 h 4572905"/>
              <a:gd name="connsiteX3" fmla="*/ 191269 w 6019026"/>
              <a:gd name="connsiteY3" fmla="*/ 3368562 h 4572905"/>
              <a:gd name="connsiteX4" fmla="*/ 1121562 w 6019026"/>
              <a:gd name="connsiteY4" fmla="*/ 4076054 h 4572905"/>
              <a:gd name="connsiteX5" fmla="*/ 6019026 w 6019026"/>
              <a:gd name="connsiteY5" fmla="*/ 387458 h 4572905"/>
              <a:gd name="connsiteX0" fmla="*/ 5693562 w 6019026"/>
              <a:gd name="connsiteY0" fmla="*/ 0 h 4759219"/>
              <a:gd name="connsiteX1" fmla="*/ 951326 w 6019026"/>
              <a:gd name="connsiteY1" fmla="*/ 1334580 h 4759219"/>
              <a:gd name="connsiteX2" fmla="*/ 0 w 6019026"/>
              <a:gd name="connsiteY2" fmla="*/ 2150992 h 4759219"/>
              <a:gd name="connsiteX3" fmla="*/ 191269 w 6019026"/>
              <a:gd name="connsiteY3" fmla="*/ 3368562 h 4759219"/>
              <a:gd name="connsiteX4" fmla="*/ 1533973 w 6019026"/>
              <a:gd name="connsiteY4" fmla="*/ 4262368 h 4759219"/>
              <a:gd name="connsiteX5" fmla="*/ 6019026 w 6019026"/>
              <a:gd name="connsiteY5" fmla="*/ 387458 h 4759219"/>
              <a:gd name="connsiteX0" fmla="*/ 5693562 w 6019026"/>
              <a:gd name="connsiteY0" fmla="*/ 0 h 4262368"/>
              <a:gd name="connsiteX1" fmla="*/ 951326 w 6019026"/>
              <a:gd name="connsiteY1" fmla="*/ 1334580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004406 w 6019026"/>
              <a:gd name="connsiteY1" fmla="*/ 1405157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099868 w 6019026"/>
              <a:gd name="connsiteY1" fmla="*/ 1675625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147599 w 6019026"/>
              <a:gd name="connsiteY1" fmla="*/ 1810858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3997820"/>
              <a:gd name="connsiteX1" fmla="*/ 1147599 w 6019026"/>
              <a:gd name="connsiteY1" fmla="*/ 1810858 h 3997820"/>
              <a:gd name="connsiteX2" fmla="*/ 0 w 6019026"/>
              <a:gd name="connsiteY2" fmla="*/ 2150992 h 3997820"/>
              <a:gd name="connsiteX3" fmla="*/ 191269 w 6019026"/>
              <a:gd name="connsiteY3" fmla="*/ 3368562 h 3997820"/>
              <a:gd name="connsiteX4" fmla="*/ 1496941 w 6019026"/>
              <a:gd name="connsiteY4" fmla="*/ 3997820 h 3997820"/>
              <a:gd name="connsiteX5" fmla="*/ 6019026 w 6019026"/>
              <a:gd name="connsiteY5" fmla="*/ 387458 h 3997820"/>
              <a:gd name="connsiteX0" fmla="*/ 5693562 w 6019026"/>
              <a:gd name="connsiteY0" fmla="*/ 0 h 3997820"/>
              <a:gd name="connsiteX1" fmla="*/ 1519571 w 6019026"/>
              <a:gd name="connsiteY1" fmla="*/ 1587745 h 3997820"/>
              <a:gd name="connsiteX2" fmla="*/ 0 w 6019026"/>
              <a:gd name="connsiteY2" fmla="*/ 2150992 h 3997820"/>
              <a:gd name="connsiteX3" fmla="*/ 191269 w 6019026"/>
              <a:gd name="connsiteY3" fmla="*/ 3368562 h 3997820"/>
              <a:gd name="connsiteX4" fmla="*/ 1496941 w 6019026"/>
              <a:gd name="connsiteY4" fmla="*/ 3997820 h 3997820"/>
              <a:gd name="connsiteX5" fmla="*/ 6019026 w 6019026"/>
              <a:gd name="connsiteY5" fmla="*/ 387458 h 3997820"/>
              <a:gd name="connsiteX0" fmla="*/ 5599333 w 5924797"/>
              <a:gd name="connsiteY0" fmla="*/ 0 h 3997820"/>
              <a:gd name="connsiteX1" fmla="*/ 1425342 w 5924797"/>
              <a:gd name="connsiteY1" fmla="*/ 1587745 h 3997820"/>
              <a:gd name="connsiteX2" fmla="*/ 1637662 w 5924797"/>
              <a:gd name="connsiteY2" fmla="*/ 1870052 h 3997820"/>
              <a:gd name="connsiteX3" fmla="*/ 97040 w 5924797"/>
              <a:gd name="connsiteY3" fmla="*/ 3368562 h 3997820"/>
              <a:gd name="connsiteX4" fmla="*/ 1402712 w 5924797"/>
              <a:gd name="connsiteY4" fmla="*/ 3997820 h 3997820"/>
              <a:gd name="connsiteX5" fmla="*/ 5924797 w 5924797"/>
              <a:gd name="connsiteY5" fmla="*/ 387458 h 3997820"/>
              <a:gd name="connsiteX0" fmla="*/ 5599333 w 5924797"/>
              <a:gd name="connsiteY0" fmla="*/ 0 h 3368562"/>
              <a:gd name="connsiteX1" fmla="*/ 1425342 w 5924797"/>
              <a:gd name="connsiteY1" fmla="*/ 1587745 h 3368562"/>
              <a:gd name="connsiteX2" fmla="*/ 1637662 w 5924797"/>
              <a:gd name="connsiteY2" fmla="*/ 1870052 h 3368562"/>
              <a:gd name="connsiteX3" fmla="*/ 97040 w 5924797"/>
              <a:gd name="connsiteY3" fmla="*/ 3368562 h 3368562"/>
              <a:gd name="connsiteX4" fmla="*/ 2221132 w 5924797"/>
              <a:gd name="connsiteY4" fmla="*/ 3363542 h 3368562"/>
              <a:gd name="connsiteX5" fmla="*/ 5924797 w 5924797"/>
              <a:gd name="connsiteY5" fmla="*/ 387458 h 3368562"/>
              <a:gd name="connsiteX0" fmla="*/ 5599333 w 5924797"/>
              <a:gd name="connsiteY0" fmla="*/ 0 h 3368562"/>
              <a:gd name="connsiteX1" fmla="*/ 1425342 w 5924797"/>
              <a:gd name="connsiteY1" fmla="*/ 1587745 h 3368562"/>
              <a:gd name="connsiteX2" fmla="*/ 1637662 w 5924797"/>
              <a:gd name="connsiteY2" fmla="*/ 1870052 h 3368562"/>
              <a:gd name="connsiteX3" fmla="*/ 97040 w 5924797"/>
              <a:gd name="connsiteY3" fmla="*/ 3368562 h 3368562"/>
              <a:gd name="connsiteX4" fmla="*/ 2221132 w 5924797"/>
              <a:gd name="connsiteY4" fmla="*/ 3363542 h 3368562"/>
              <a:gd name="connsiteX5" fmla="*/ 5924797 w 5924797"/>
              <a:gd name="connsiteY5" fmla="*/ 387458 h 3368562"/>
              <a:gd name="connsiteX0" fmla="*/ 4173991 w 4499455"/>
              <a:gd name="connsiteY0" fmla="*/ 0 h 3363542"/>
              <a:gd name="connsiteX1" fmla="*/ 0 w 4499455"/>
              <a:gd name="connsiteY1" fmla="*/ 1587745 h 3363542"/>
              <a:gd name="connsiteX2" fmla="*/ 212320 w 4499455"/>
              <a:gd name="connsiteY2" fmla="*/ 1870052 h 3363542"/>
              <a:gd name="connsiteX3" fmla="*/ 859980 w 4499455"/>
              <a:gd name="connsiteY3" fmla="*/ 2587655 h 3363542"/>
              <a:gd name="connsiteX4" fmla="*/ 795790 w 4499455"/>
              <a:gd name="connsiteY4" fmla="*/ 3363542 h 3363542"/>
              <a:gd name="connsiteX5" fmla="*/ 4499455 w 4499455"/>
              <a:gd name="connsiteY5" fmla="*/ 387458 h 3363542"/>
              <a:gd name="connsiteX0" fmla="*/ 4228109 w 4553573"/>
              <a:gd name="connsiteY0" fmla="*/ 0 h 3422279"/>
              <a:gd name="connsiteX1" fmla="*/ 54118 w 4553573"/>
              <a:gd name="connsiteY1" fmla="*/ 1587745 h 3422279"/>
              <a:gd name="connsiteX2" fmla="*/ 266438 w 4553573"/>
              <a:gd name="connsiteY2" fmla="*/ 1870052 h 3422279"/>
              <a:gd name="connsiteX3" fmla="*/ 914098 w 4553573"/>
              <a:gd name="connsiteY3" fmla="*/ 2587655 h 3422279"/>
              <a:gd name="connsiteX4" fmla="*/ 786130 w 4553573"/>
              <a:gd name="connsiteY4" fmla="*/ 3422279 h 3422279"/>
              <a:gd name="connsiteX5" fmla="*/ 4553573 w 4553573"/>
              <a:gd name="connsiteY5" fmla="*/ 387458 h 3422279"/>
              <a:gd name="connsiteX0" fmla="*/ 4173991 w 4499455"/>
              <a:gd name="connsiteY0" fmla="*/ 0 h 3422279"/>
              <a:gd name="connsiteX1" fmla="*/ 0 w 4499455"/>
              <a:gd name="connsiteY1" fmla="*/ 1587745 h 3422279"/>
              <a:gd name="connsiteX2" fmla="*/ 212320 w 4499455"/>
              <a:gd name="connsiteY2" fmla="*/ 1870052 h 3422279"/>
              <a:gd name="connsiteX3" fmla="*/ 859980 w 4499455"/>
              <a:gd name="connsiteY3" fmla="*/ 2587655 h 3422279"/>
              <a:gd name="connsiteX4" fmla="*/ 732012 w 4499455"/>
              <a:gd name="connsiteY4" fmla="*/ 3422279 h 3422279"/>
              <a:gd name="connsiteX5" fmla="*/ 4499455 w 4499455"/>
              <a:gd name="connsiteY5" fmla="*/ 387458 h 3422279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22953"/>
              <a:gd name="connsiteX1" fmla="*/ 0 w 4499455"/>
              <a:gd name="connsiteY1" fmla="*/ 1587745 h 3022953"/>
              <a:gd name="connsiteX2" fmla="*/ 212320 w 4499455"/>
              <a:gd name="connsiteY2" fmla="*/ 1870052 h 3022953"/>
              <a:gd name="connsiteX3" fmla="*/ 859980 w 4499455"/>
              <a:gd name="connsiteY3" fmla="*/ 2587655 h 3022953"/>
              <a:gd name="connsiteX4" fmla="*/ 1295319 w 4499455"/>
              <a:gd name="connsiteY4" fmla="*/ 3022953 h 3022953"/>
              <a:gd name="connsiteX5" fmla="*/ 4499455 w 4499455"/>
              <a:gd name="connsiteY5" fmla="*/ 387458 h 302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455" h="3022953">
                <a:moveTo>
                  <a:pt x="4173991" y="0"/>
                </a:moveTo>
                <a:lnTo>
                  <a:pt x="0" y="1587745"/>
                </a:lnTo>
                <a:lnTo>
                  <a:pt x="212320" y="1870052"/>
                </a:lnTo>
                <a:cubicBezTo>
                  <a:pt x="474225" y="2184548"/>
                  <a:pt x="762940" y="2305804"/>
                  <a:pt x="859980" y="2587655"/>
                </a:cubicBezTo>
                <a:cubicBezTo>
                  <a:pt x="942370" y="2508542"/>
                  <a:pt x="912102" y="2536192"/>
                  <a:pt x="1295319" y="3022953"/>
                </a:cubicBezTo>
                <a:cubicBezTo>
                  <a:pt x="2214683" y="2299165"/>
                  <a:pt x="2464011" y="1941163"/>
                  <a:pt x="4499455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6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8900319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2461419" y="5753100"/>
            <a:ext cx="6096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5928519" y="3352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6461919" y="35052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3947319" y="3276599"/>
            <a:ext cx="533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8138319" y="44196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7223919" y="19812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61919" y="4800600"/>
            <a:ext cx="152400" cy="2057400"/>
          </a:xfrm>
          <a:prstGeom prst="rect">
            <a:avLst/>
          </a:prstGeom>
          <a:gradFill flip="none" rotWithShape="1">
            <a:gsLst>
              <a:gs pos="100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452519" y="5181600"/>
            <a:ext cx="2438400" cy="144780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7147719" y="3505200"/>
            <a:ext cx="3124200" cy="1676400"/>
          </a:xfrm>
          <a:custGeom>
            <a:avLst/>
            <a:gdLst>
              <a:gd name="connsiteX0" fmla="*/ 0 w 2185261"/>
              <a:gd name="connsiteY0" fmla="*/ 1208868 h 1239864"/>
              <a:gd name="connsiteX1" fmla="*/ 1084881 w 2185261"/>
              <a:gd name="connsiteY1" fmla="*/ 0 h 1239864"/>
              <a:gd name="connsiteX2" fmla="*/ 1084881 w 2185261"/>
              <a:gd name="connsiteY2" fmla="*/ 0 h 1239864"/>
              <a:gd name="connsiteX3" fmla="*/ 2185261 w 2185261"/>
              <a:gd name="connsiteY3" fmla="*/ 1239864 h 1239864"/>
              <a:gd name="connsiteX4" fmla="*/ 2185261 w 2185261"/>
              <a:gd name="connsiteY4" fmla="*/ 1239864 h 1239864"/>
              <a:gd name="connsiteX5" fmla="*/ 0 w 2185261"/>
              <a:gd name="connsiteY5" fmla="*/ 1208868 h 12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61" h="1239864">
                <a:moveTo>
                  <a:pt x="0" y="1208868"/>
                </a:moveTo>
                <a:lnTo>
                  <a:pt x="1084881" y="0"/>
                </a:lnTo>
                <a:lnTo>
                  <a:pt x="1084881" y="0"/>
                </a:lnTo>
                <a:lnTo>
                  <a:pt x="2185261" y="1239864"/>
                </a:lnTo>
                <a:lnTo>
                  <a:pt x="2185261" y="1239864"/>
                </a:lnTo>
                <a:lnTo>
                  <a:pt x="0" y="120886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9662319" y="20574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8938419" y="30099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 rot="484683">
            <a:off x="8726920" y="1529521"/>
            <a:ext cx="1737519" cy="3505200"/>
          </a:xfrm>
          <a:custGeom>
            <a:avLst/>
            <a:gdLst>
              <a:gd name="connsiteX0" fmla="*/ 0 w 609600"/>
              <a:gd name="connsiteY0" fmla="*/ 0 h 3124200"/>
              <a:gd name="connsiteX1" fmla="*/ 609600 w 609600"/>
              <a:gd name="connsiteY1" fmla="*/ 0 h 3124200"/>
              <a:gd name="connsiteX2" fmla="*/ 609600 w 609600"/>
              <a:gd name="connsiteY2" fmla="*/ 3124200 h 3124200"/>
              <a:gd name="connsiteX3" fmla="*/ 0 w 609600"/>
              <a:gd name="connsiteY3" fmla="*/ 3124200 h 3124200"/>
              <a:gd name="connsiteX4" fmla="*/ 0 w 609600"/>
              <a:gd name="connsiteY4" fmla="*/ 0 h 3124200"/>
              <a:gd name="connsiteX0" fmla="*/ 1066800 w 1676400"/>
              <a:gd name="connsiteY0" fmla="*/ 0 h 3124200"/>
              <a:gd name="connsiteX1" fmla="*/ 1676400 w 1676400"/>
              <a:gd name="connsiteY1" fmla="*/ 0 h 3124200"/>
              <a:gd name="connsiteX2" fmla="*/ 1676400 w 1676400"/>
              <a:gd name="connsiteY2" fmla="*/ 3124200 h 3124200"/>
              <a:gd name="connsiteX3" fmla="*/ 0 w 1676400"/>
              <a:gd name="connsiteY3" fmla="*/ 2057400 h 3124200"/>
              <a:gd name="connsiteX4" fmla="*/ 1066800 w 1676400"/>
              <a:gd name="connsiteY4" fmla="*/ 0 h 3124200"/>
              <a:gd name="connsiteX0" fmla="*/ 1066800 w 1676400"/>
              <a:gd name="connsiteY0" fmla="*/ 0 h 3657600"/>
              <a:gd name="connsiteX1" fmla="*/ 1676400 w 1676400"/>
              <a:gd name="connsiteY1" fmla="*/ 0 h 3657600"/>
              <a:gd name="connsiteX2" fmla="*/ 1524000 w 1676400"/>
              <a:gd name="connsiteY2" fmla="*/ 3657600 h 3657600"/>
              <a:gd name="connsiteX3" fmla="*/ 0 w 1676400"/>
              <a:gd name="connsiteY3" fmla="*/ 2057400 h 3657600"/>
              <a:gd name="connsiteX4" fmla="*/ 1066800 w 1676400"/>
              <a:gd name="connsiteY4" fmla="*/ 0 h 3657600"/>
              <a:gd name="connsiteX0" fmla="*/ 1066800 w 1752600"/>
              <a:gd name="connsiteY0" fmla="*/ 76200 h 3733800"/>
              <a:gd name="connsiteX1" fmla="*/ 1752600 w 1752600"/>
              <a:gd name="connsiteY1" fmla="*/ 0 h 3733800"/>
              <a:gd name="connsiteX2" fmla="*/ 1524000 w 1752600"/>
              <a:gd name="connsiteY2" fmla="*/ 3733800 h 3733800"/>
              <a:gd name="connsiteX3" fmla="*/ 0 w 1752600"/>
              <a:gd name="connsiteY3" fmla="*/ 2133600 h 3733800"/>
              <a:gd name="connsiteX4" fmla="*/ 1066800 w 1752600"/>
              <a:gd name="connsiteY4" fmla="*/ 76200 h 3733800"/>
              <a:gd name="connsiteX0" fmla="*/ 1066800 w 1752600"/>
              <a:gd name="connsiteY0" fmla="*/ 0 h 3886200"/>
              <a:gd name="connsiteX1" fmla="*/ 1752600 w 1752600"/>
              <a:gd name="connsiteY1" fmla="*/ 152400 h 3886200"/>
              <a:gd name="connsiteX2" fmla="*/ 1524000 w 1752600"/>
              <a:gd name="connsiteY2" fmla="*/ 3886200 h 3886200"/>
              <a:gd name="connsiteX3" fmla="*/ 0 w 1752600"/>
              <a:gd name="connsiteY3" fmla="*/ 2286000 h 3886200"/>
              <a:gd name="connsiteX4" fmla="*/ 1066800 w 1752600"/>
              <a:gd name="connsiteY4" fmla="*/ 0 h 3886200"/>
              <a:gd name="connsiteX0" fmla="*/ 1143000 w 1828800"/>
              <a:gd name="connsiteY0" fmla="*/ 0 h 3886200"/>
              <a:gd name="connsiteX1" fmla="*/ 1828800 w 1828800"/>
              <a:gd name="connsiteY1" fmla="*/ 152400 h 3886200"/>
              <a:gd name="connsiteX2" fmla="*/ 1600200 w 1828800"/>
              <a:gd name="connsiteY2" fmla="*/ 3886200 h 3886200"/>
              <a:gd name="connsiteX3" fmla="*/ 0 w 1828800"/>
              <a:gd name="connsiteY3" fmla="*/ 2209800 h 3886200"/>
              <a:gd name="connsiteX4" fmla="*/ 1143000 w 1828800"/>
              <a:gd name="connsiteY4" fmla="*/ 0 h 3886200"/>
              <a:gd name="connsiteX0" fmla="*/ 1143000 w 1828800"/>
              <a:gd name="connsiteY0" fmla="*/ 152400 h 4038600"/>
              <a:gd name="connsiteX1" fmla="*/ 1828800 w 1828800"/>
              <a:gd name="connsiteY1" fmla="*/ 0 h 4038600"/>
              <a:gd name="connsiteX2" fmla="*/ 1600200 w 1828800"/>
              <a:gd name="connsiteY2" fmla="*/ 4038600 h 4038600"/>
              <a:gd name="connsiteX3" fmla="*/ 0 w 1828800"/>
              <a:gd name="connsiteY3" fmla="*/ 2362200 h 4038600"/>
              <a:gd name="connsiteX4" fmla="*/ 1143000 w 1828800"/>
              <a:gd name="connsiteY4" fmla="*/ 152400 h 4038600"/>
              <a:gd name="connsiteX0" fmla="*/ 1143000 w 1828800"/>
              <a:gd name="connsiteY0" fmla="*/ 0 h 4038600"/>
              <a:gd name="connsiteX1" fmla="*/ 1828800 w 1828800"/>
              <a:gd name="connsiteY1" fmla="*/ 0 h 4038600"/>
              <a:gd name="connsiteX2" fmla="*/ 1600200 w 1828800"/>
              <a:gd name="connsiteY2" fmla="*/ 4038600 h 4038600"/>
              <a:gd name="connsiteX3" fmla="*/ 0 w 1828800"/>
              <a:gd name="connsiteY3" fmla="*/ 2362200 h 4038600"/>
              <a:gd name="connsiteX4" fmla="*/ 1143000 w 1828800"/>
              <a:gd name="connsiteY4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4038600">
                <a:moveTo>
                  <a:pt x="1143000" y="0"/>
                </a:moveTo>
                <a:lnTo>
                  <a:pt x="1828800" y="0"/>
                </a:lnTo>
                <a:lnTo>
                  <a:pt x="1600200" y="4038600"/>
                </a:lnTo>
                <a:lnTo>
                  <a:pt x="0" y="2362200"/>
                </a:lnTo>
                <a:lnTo>
                  <a:pt x="114300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10081419" y="2324100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V="1">
            <a:off x="9548019" y="35433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90519" y="4800600"/>
            <a:ext cx="152400" cy="2057400"/>
          </a:xfrm>
          <a:prstGeom prst="rect">
            <a:avLst/>
          </a:prstGeom>
          <a:gradFill flip="none" rotWithShape="1">
            <a:gsLst>
              <a:gs pos="100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5166519" y="51816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V="1">
            <a:off x="3642519" y="57150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347119" y="39624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0" idx="1"/>
          </p:cNvCxnSpPr>
          <p:nvPr/>
        </p:nvCxnSpPr>
        <p:spPr>
          <a:xfrm rot="10800000" flipH="1">
            <a:off x="2423319" y="4724400"/>
            <a:ext cx="533400" cy="345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42999" y="259140"/>
            <a:ext cx="592852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 হাউজ কাঁচ বা প্লাস্টিকের হওয়াতে সূর্যের তাপ প্রবেশ করতে পারে কিন্তু বের হতে পারেনা । ফলে গ্রিন হাউজের ভিতরের পরিবেশ গরম থাকে । 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90719" y="5486400"/>
            <a:ext cx="3810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671719" y="5486400"/>
            <a:ext cx="3810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51" y="5562600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51" y="5492095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51" y="5415895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51" y="5410200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51" y="4648200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19" y="4648200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19" y="4648200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Freeform 50"/>
          <p:cNvSpPr/>
          <p:nvPr/>
        </p:nvSpPr>
        <p:spPr>
          <a:xfrm>
            <a:off x="2042319" y="4572000"/>
            <a:ext cx="4038600" cy="2057400"/>
          </a:xfrm>
          <a:custGeom>
            <a:avLst/>
            <a:gdLst>
              <a:gd name="connsiteX0" fmla="*/ 3595607 w 3595607"/>
              <a:gd name="connsiteY0" fmla="*/ 30997 h 1642820"/>
              <a:gd name="connsiteX1" fmla="*/ 3564610 w 3595607"/>
              <a:gd name="connsiteY1" fmla="*/ 1642820 h 1642820"/>
              <a:gd name="connsiteX2" fmla="*/ 3564610 w 3595607"/>
              <a:gd name="connsiteY2" fmla="*/ 1642820 h 1642820"/>
              <a:gd name="connsiteX3" fmla="*/ 0 w 3595607"/>
              <a:gd name="connsiteY3" fmla="*/ 1596325 h 1642820"/>
              <a:gd name="connsiteX4" fmla="*/ 0 w 3595607"/>
              <a:gd name="connsiteY4" fmla="*/ 1596325 h 1642820"/>
              <a:gd name="connsiteX5" fmla="*/ 15498 w 3595607"/>
              <a:gd name="connsiteY5" fmla="*/ 0 h 1642820"/>
              <a:gd name="connsiteX6" fmla="*/ 15498 w 3595607"/>
              <a:gd name="connsiteY6" fmla="*/ 0 h 1642820"/>
              <a:gd name="connsiteX7" fmla="*/ 3595607 w 3595607"/>
              <a:gd name="connsiteY7" fmla="*/ 30997 h 16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607" h="1642820">
                <a:moveTo>
                  <a:pt x="3595607" y="30997"/>
                </a:moveTo>
                <a:lnTo>
                  <a:pt x="3564610" y="1642820"/>
                </a:lnTo>
                <a:lnTo>
                  <a:pt x="3564610" y="1642820"/>
                </a:lnTo>
                <a:lnTo>
                  <a:pt x="0" y="1596325"/>
                </a:lnTo>
                <a:lnTo>
                  <a:pt x="0" y="1596325"/>
                </a:lnTo>
                <a:lnTo>
                  <a:pt x="15498" y="0"/>
                </a:lnTo>
                <a:lnTo>
                  <a:pt x="15498" y="0"/>
                </a:lnTo>
                <a:lnTo>
                  <a:pt x="3595607" y="30997"/>
                </a:lnTo>
                <a:close/>
              </a:path>
            </a:pathLst>
          </a:custGeom>
          <a:gradFill>
            <a:gsLst>
              <a:gs pos="0">
                <a:srgbClr val="FF0000">
                  <a:alpha val="44000"/>
                </a:srgbClr>
              </a:gs>
              <a:gs pos="39999">
                <a:srgbClr val="FFFF00">
                  <a:alpha val="0"/>
                </a:srgbClr>
              </a:gs>
              <a:gs pos="70000">
                <a:srgbClr val="FF0000">
                  <a:alpha val="0"/>
                </a:srgbClr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605E-6 2.51619E-6 L -0.27279 0.3330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6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192 0.0555 L -0.02505 -0.04441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5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28E-6 1.70213E-6 L -0.18786 0.2331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67 -0.09991 L -0.15655 0.1887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863E-6 8.69565E-7 L -0.12525 0.16651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8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 -0.0555 L -0.21291 0.2553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15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966E-6 -2.47919E-6 L -0.04788 0.1998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0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333 L -0.04788 -0.25532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3209E-7 -0.0111 L -0.03757 0.2442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128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 0.06661 L -0.07515 -0.4222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-244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84E-6 4.21832E-6 L -0.11272 0.1443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72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389E-7 4.22757E-6 L -0.11272 -0.2220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6 0.01665 L 0.11272 -0.1443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8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9 0.0414 L 0.14716 -0.1917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14400"/>
            <a:ext cx="4937920" cy="27432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27600" r="2496" b="13200"/>
          <a:stretch/>
        </p:blipFill>
        <p:spPr>
          <a:xfrm>
            <a:off x="6538119" y="914400"/>
            <a:ext cx="4876800" cy="27432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746919" y="3810000"/>
            <a:ext cx="106680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প্লাস্টিকের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বানিয়ে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ঘরকে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সূর্যতাপ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ঢুকতে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বিষয়টিকে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7719" y="304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19" y="1600200"/>
            <a:ext cx="35814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images (6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919" y="1676400"/>
            <a:ext cx="35052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images (61).jpg"/>
          <p:cNvPicPr>
            <a:picLocks noChangeAspect="1"/>
          </p:cNvPicPr>
          <p:nvPr/>
        </p:nvPicPr>
        <p:blipFill>
          <a:blip r:embed="rId4"/>
          <a:srcRect r="3846"/>
          <a:stretch>
            <a:fillRect/>
          </a:stretch>
        </p:blipFill>
        <p:spPr>
          <a:xfrm>
            <a:off x="8595519" y="1600200"/>
            <a:ext cx="3165915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023519" y="5562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919" y="55112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19319" y="5562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ধ্ববংস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519" y="1676400"/>
            <a:ext cx="10744200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বিদ্যুত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কলকারখানা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যানবাহনে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কয়্লা,তেল,প্রাকৃতিক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ধ্বংসের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শোষণের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কমছে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অক্সাইডের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বাড়ছে।বেশি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রাখছে।ফলে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119" y="609600"/>
            <a:ext cx="117348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কয়্লা,তেল,প্রাকৃতিক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ধ্বংসের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519" y="167640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119" y="609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19" y="0"/>
            <a:ext cx="12024519" cy="672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32719" y="54102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হিমালয় পর্বতমালার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হিমবাহ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119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প্রভাবে কী হচ্ছে?</a:t>
            </a:r>
            <a:endParaRPr lang="en-GB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" y="76200"/>
            <a:ext cx="12161838" cy="67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75719" y="5631359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2719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প্রভাবে কী হচ্ছে?</a:t>
            </a:r>
            <a:endParaRPr lang="en-GB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Picture 5" descr="images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9" y="152400"/>
            <a:ext cx="11734800" cy="647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52119" y="1524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প্রভাবে কী হচ্ছে?</a:t>
            </a:r>
            <a:endParaRPr lang="en-GB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" y="76200"/>
            <a:ext cx="121618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99319" y="5555159"/>
            <a:ext cx="10652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তীরবর্তী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তলিয়ে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919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প্রভাবে কী হচ্ছে?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9058" y="-17145"/>
            <a:ext cx="7407413" cy="7374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1719" y="4572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...</a:t>
            </a:r>
            <a:endParaRPr lang="en-US" sz="4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519" y="1447800"/>
            <a:ext cx="5666936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জলীয় বাষ্প দলঃ</a:t>
            </a:r>
          </a:p>
          <a:p>
            <a:r>
              <a:rPr lang="bn-BD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গ্রিন হাউজ কী? ৩ টি বাক্যে লিখ।</a:t>
            </a:r>
            <a:endParaRPr 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994" y="3352800"/>
            <a:ext cx="5981125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কার্বন-ডাই-অক্সাইড  দলঃ</a:t>
            </a:r>
          </a:p>
          <a:p>
            <a:r>
              <a:rPr lang="bn-BD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গ্রিন হাউজের ভিতরের পরিবেশ</a:t>
            </a:r>
          </a:p>
          <a:p>
            <a:r>
              <a:rPr lang="bn-BD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গরম থাকে কেন? ৩ টি বাক্যে লিখ।</a:t>
            </a:r>
            <a:endParaRPr 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4" y="0"/>
            <a:ext cx="1218023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38" y="1277393"/>
            <a:ext cx="1909762" cy="1909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9119" y="2286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15119" y="3811012"/>
            <a:ext cx="118110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আবদুল্লাহ- আল- মামুন</a:t>
            </a:r>
          </a:p>
          <a:p>
            <a:pPr algn="ctr"/>
            <a:r>
              <a:rPr lang="bn-IN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বাংগালগাঁও সরকারি প্রাথমিক বিদ্যালয়</a:t>
            </a:r>
          </a:p>
          <a:p>
            <a:pPr algn="ctr"/>
            <a:r>
              <a:rPr lang="bn-IN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কালীগঞ্জ, গাজীপুর।</a:t>
            </a:r>
            <a:endParaRPr lang="en-U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9058" y="-17145"/>
            <a:ext cx="7407413" cy="7374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0319" y="14388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কাজ...</a:t>
            </a:r>
            <a:endParaRPr lang="en-US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1719" y="3276600"/>
            <a:ext cx="5290231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বৈশ্বিক উষ্ণায়ন বলতে কী বুঝ?</a:t>
            </a:r>
          </a:p>
          <a:p>
            <a:r>
              <a:rPr lang="bn-BD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বৈশ্বিক উষ্ণায়নের প্রভাবে কী কী</a:t>
            </a:r>
          </a:p>
          <a:p>
            <a:r>
              <a:rPr lang="bn-BD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হতে পারে?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5593" y="-258246"/>
            <a:ext cx="6858000" cy="7374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2719" y="14478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 সংযুক্তি ...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0319" y="33528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BD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৮৩ এবং ৮৪</a:t>
            </a:r>
            <a:r>
              <a:rPr lang="bn-IN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বের করে মনোযোগ সহকারে পড়</a:t>
            </a:r>
            <a:r>
              <a:rPr lang="bn-IN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40012" y="217178"/>
            <a:ext cx="2438400" cy="121618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8819" y="609600"/>
            <a:ext cx="10629900" cy="4724400"/>
            <a:chOff x="594519" y="533400"/>
            <a:chExt cx="10629900" cy="4724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719" y="533400"/>
              <a:ext cx="525780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4519" y="2609850"/>
              <a:ext cx="5181600" cy="264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9519" y="685800"/>
              <a:ext cx="4914900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4319" y="7620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19" y="1752600"/>
            <a:ext cx="1188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গ্রিন হাউজ কী?</a:t>
            </a:r>
          </a:p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গ্রিন হাউজ গ্যাস কী?</a:t>
            </a:r>
          </a:p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পৃথিবীর বায়ুমন্ডল গ্রিন হাউজের মত কাজকরে কেন?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96064" y="-226770"/>
            <a:ext cx="3326297" cy="1216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43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8570" y="-2685270"/>
            <a:ext cx="6833419" cy="12253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00000" flipV="1">
            <a:off x="2194719" y="1371600"/>
            <a:ext cx="5638801" cy="76944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নিরাময়মুলক  ব্যবস্থাঃ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0319" y="3048000"/>
            <a:ext cx="103632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4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1839" cy="69010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75919" y="2057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কাজ...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2418" y="32004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১।পরিত্যক্ত পলিথিন ব্যবহার করে গ্রিন হাউজ তৈরি করে</a:t>
            </a:r>
            <a:r>
              <a:rPr lang="bn-IN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আনবে।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9" y="7084"/>
            <a:ext cx="12173607" cy="68509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23519" y="3505200"/>
            <a:ext cx="776175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8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8800" b="1" dirty="0">
              <a:ln/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0319" y="4267200"/>
            <a:ext cx="84350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8000" b="1" dirty="0">
              <a:ln/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1415" y="2172831"/>
            <a:ext cx="1165704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14000" b="1" dirty="0">
              <a:ln/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58698" y="2864584"/>
            <a:ext cx="907621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60" y="0"/>
            <a:ext cx="1219679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1919" y="9906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...</a:t>
            </a:r>
            <a:endParaRPr 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9319" y="2184737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পঞ্চম</a:t>
            </a:r>
          </a:p>
          <a:p>
            <a:r>
              <a:rPr lang="bn-IN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 বিজ্ঞান</a:t>
            </a:r>
          </a:p>
          <a:p>
            <a:r>
              <a:rPr lang="bn-IN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 বায়ূ পরিবর্তন</a:t>
            </a:r>
            <a:endParaRPr lang="bn-IN" sz="36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 হাউজ প্রভাব</a:t>
            </a:r>
            <a:endParaRPr lang="bn-IN" sz="3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" y="8156"/>
            <a:ext cx="12137162" cy="6849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5719" y="90547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719" y="1855304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519" y="3200400"/>
            <a:ext cx="117348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sz="3600" dirty="0" smtClean="0">
                <a:solidFill>
                  <a:srgbClr val="FF00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solidFill>
                  <a:srgbClr val="FF0000"/>
                </a:solidFill>
                <a:latin typeface="Arial" panose="020B0604020202020204" pitchFamily="34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জলবায়ু পরিবর্তনের সঙ্গে মানুষের কর্মকান্ডের সম্পর্ক ব্যাখ্যা করতে পারবে।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mages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1" y="0"/>
            <a:ext cx="121260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4709319" y="541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6919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61519" y="51816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746919" y="5334000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পোড়ানোর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61).jpg"/>
          <p:cNvPicPr>
            <a:picLocks noChangeAspect="1"/>
          </p:cNvPicPr>
          <p:nvPr/>
        </p:nvPicPr>
        <p:blipFill>
          <a:blip r:embed="rId2"/>
          <a:srcRect r="3846"/>
          <a:stretch>
            <a:fillRect/>
          </a:stretch>
        </p:blipFill>
        <p:spPr>
          <a:xfrm>
            <a:off x="30164" y="36748"/>
            <a:ext cx="12070555" cy="682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9719" y="4921984"/>
            <a:ext cx="11110119" cy="1938992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 উজার করে ফেলার কারণে গাছ কার্বন ডাইঅক্সাইড কম শোষণ করছে । ফলে বায়ুমন্ডলে কার্বন ডাইঅক্সাইড বেড়ে যাচ্ছে । 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images (8).jpg"/>
          <p:cNvPicPr>
            <a:picLocks noChangeAspect="1"/>
          </p:cNvPicPr>
          <p:nvPr/>
        </p:nvPicPr>
        <p:blipFill>
          <a:blip r:embed="rId2"/>
          <a:srcRect l="5505" t="5826" r="6407" b="3867"/>
          <a:stretch>
            <a:fillRect/>
          </a:stretch>
        </p:blipFill>
        <p:spPr>
          <a:xfrm>
            <a:off x="4556919" y="1066800"/>
            <a:ext cx="2819400" cy="2743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41" name="TextBox 40"/>
          <p:cNvSpPr txBox="1"/>
          <p:nvPr/>
        </p:nvSpPr>
        <p:spPr>
          <a:xfrm>
            <a:off x="899319" y="381000"/>
            <a:ext cx="310911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 দেখ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51919" y="4648200"/>
            <a:ext cx="6019800" cy="1200329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 পৃথিবীটাকে একটা গ্রিন হাউজের মতো ধরা যায় । </a:t>
            </a:r>
            <a:endParaRPr lang="en-US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719" y="4648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চারদিক ঘিরে আছে বায়ুমন্ডল । এ বায়ুমন্ডলে আছে কার্বন ডাইঅক্সাইড ও জলীয়বাস্প ।  </a:t>
            </a:r>
            <a:endParaRPr lang="en-US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70919" y="4667071"/>
            <a:ext cx="8077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 ডাইঅক্সাইড ও জলীয়বাস্প গ্রিন হাউজের কাঁচের বা প্লাস্টিকের মতো কাজ করে । 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Donut 47"/>
          <p:cNvSpPr/>
          <p:nvPr/>
        </p:nvSpPr>
        <p:spPr>
          <a:xfrm>
            <a:off x="4252119" y="762000"/>
            <a:ext cx="3505200" cy="3352800"/>
          </a:xfrm>
          <a:prstGeom prst="donut">
            <a:avLst>
              <a:gd name="adj" fmla="val 3589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Donut 48"/>
          <p:cNvSpPr/>
          <p:nvPr/>
        </p:nvSpPr>
        <p:spPr>
          <a:xfrm>
            <a:off x="4099719" y="609600"/>
            <a:ext cx="3810000" cy="3657600"/>
          </a:xfrm>
          <a:prstGeom prst="donut">
            <a:avLst>
              <a:gd name="adj" fmla="val 319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23319" y="3810000"/>
            <a:ext cx="1524000" cy="461665"/>
          </a:xfrm>
          <a:prstGeom prst="wedgeRectCallout">
            <a:avLst>
              <a:gd name="adj1" fmla="val 94302"/>
              <a:gd name="adj2" fmla="val -15697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জলীয়বাস্প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33519" y="4038600"/>
            <a:ext cx="1905000" cy="461665"/>
          </a:xfrm>
          <a:prstGeom prst="wedgeRectCallout">
            <a:avLst>
              <a:gd name="adj1" fmla="val -69806"/>
              <a:gd name="adj2" fmla="val -186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কার্বন ডাইঅক্সাইড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6" grpId="0"/>
      <p:bldP spid="46" grpId="1"/>
      <p:bldP spid="47" grpId="0"/>
      <p:bldP spid="47" grpId="1"/>
      <p:bldP spid="48" grpId="0" animBg="1"/>
      <p:bldP spid="49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525</Words>
  <Application>Microsoft Office PowerPoint</Application>
  <PresentationFormat>Custom</PresentationFormat>
  <Paragraphs>73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</dc:creator>
  <cp:lastModifiedBy>ismail - [2010]</cp:lastModifiedBy>
  <cp:revision>159</cp:revision>
  <dcterms:created xsi:type="dcterms:W3CDTF">2017-06-26T09:41:10Z</dcterms:created>
  <dcterms:modified xsi:type="dcterms:W3CDTF">2020-01-25T09:15:53Z</dcterms:modified>
</cp:coreProperties>
</file>