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8" r:id="rId4"/>
    <p:sldId id="259" r:id="rId5"/>
    <p:sldId id="260" r:id="rId6"/>
    <p:sldId id="257" r:id="rId7"/>
    <p:sldId id="268" r:id="rId8"/>
    <p:sldId id="261" r:id="rId9"/>
    <p:sldId id="273" r:id="rId10"/>
    <p:sldId id="269" r:id="rId11"/>
    <p:sldId id="270" r:id="rId12"/>
    <p:sldId id="272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8E872-48FC-4868-A42E-EDB6B74D986D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0ECD4-9001-4A42-93B9-059AF2343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1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7EA1D3-5267-47CD-B84A-703A98FBA435}" type="slidenum">
              <a:rPr lang="en-GB" sz="1200">
                <a:solidFill>
                  <a:srgbClr val="000000"/>
                </a:solidFill>
              </a:rPr>
              <a:pPr eaLnBrk="1" hangingPunct="1"/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7B8E82-3F87-4916-A1C9-577CF21D0A4B}" type="slidenum">
              <a:rPr lang="en-GB" sz="12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GB" sz="1200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0 w 21600"/>
                <a:gd name="T1" fmla="*/ 0 h 21231"/>
                <a:gd name="T2" fmla="*/ 0 w 21600"/>
                <a:gd name="T3" fmla="*/ 0 h 21231"/>
                <a:gd name="T4" fmla="*/ 0 w 21600"/>
                <a:gd name="T5" fmla="*/ 0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3243BF-E4E2-4CAF-8A85-7AD64D4CDF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7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982E98-D92C-4C9F-8664-3ACF855D27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4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AF2964-B280-4016-8D0F-1B53457F20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7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57F286-8627-4D9E-9F4E-6FC57FFE2C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9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CDDC63-931F-41B6-A2CE-74034B5353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610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AE4599A-308B-47E9-9F7D-34ADC92426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1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1611F1B-66F2-4C08-BA4F-5CB3EAF2B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269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008D3B-1885-4C30-9B58-024F01E627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6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759D18-5A26-48E8-A7D6-42DE02B21D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942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FB29878-62F6-48C1-9210-C9174DFA53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361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4337402-BD28-4FBD-A9F1-61F3D68C8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365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78ED6E0-5085-4ED3-8183-EC33CD7BEB0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151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B23E-9054-4FB8-A40E-9A9989369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6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026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6147" name="Freeform 1027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1" name="Arc 1028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6149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50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151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152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BD225E-5695-4B47-B430-F621B81FBEAE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/>
          </a:p>
        </p:txBody>
      </p:sp>
      <p:sp>
        <p:nvSpPr>
          <p:cNvPr id="3079" name="Rectangle 10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0929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5/Illustration_Pisum_sativum0.jpg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5/Illustration_Pisum_sativum0.jpg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pload.wikimedia.org/wikipedia/commons/6/65/Illustration_Pisum_sativum0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5670550" cy="544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9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35282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ইদুরের হলুদাভ রঙ্গের জন্য দায়ী জিন = </a:t>
            </a:r>
            <a:r>
              <a:rPr lang="en-US" sz="3600" dirty="0" smtClean="0"/>
              <a:t>Y</a:t>
            </a:r>
          </a:p>
          <a:p>
            <a:r>
              <a:rPr lang="bn-BD" sz="3600" dirty="0" smtClean="0"/>
              <a:t>জেনোটাইপ                              = </a:t>
            </a:r>
            <a:r>
              <a:rPr lang="en-US" sz="3600" dirty="0" smtClean="0"/>
              <a:t> </a:t>
            </a:r>
            <a:r>
              <a:rPr lang="en-US" sz="3600" dirty="0" err="1" smtClean="0"/>
              <a:t>Yy</a:t>
            </a:r>
            <a:endParaRPr lang="en-US" sz="3600" dirty="0" smtClean="0"/>
          </a:p>
          <a:p>
            <a:endParaRPr lang="en-US" sz="3600" dirty="0"/>
          </a:p>
          <a:p>
            <a:r>
              <a:rPr lang="bn-BD" sz="3600" dirty="0" smtClean="0"/>
              <a:t>পিতামাতা = হলুদাভ  </a:t>
            </a:r>
            <a:r>
              <a:rPr lang="en-US" sz="3200" dirty="0" smtClean="0"/>
              <a:t>X</a:t>
            </a:r>
            <a:r>
              <a:rPr lang="bn-BD" sz="3600" dirty="0" smtClean="0"/>
              <a:t> </a:t>
            </a:r>
            <a:r>
              <a:rPr lang="en-US" sz="3600" dirty="0" smtClean="0"/>
              <a:t> </a:t>
            </a:r>
            <a:r>
              <a:rPr lang="bn-BD" sz="3600" dirty="0" smtClean="0"/>
              <a:t>হলুদাভ</a:t>
            </a:r>
          </a:p>
          <a:p>
            <a:r>
              <a:rPr lang="bn-BD" sz="3600" dirty="0"/>
              <a:t> </a:t>
            </a:r>
            <a:r>
              <a:rPr lang="bn-BD" sz="3600" dirty="0" smtClean="0"/>
              <a:t>           =    </a:t>
            </a:r>
            <a:r>
              <a:rPr lang="en-US" sz="3600" dirty="0" err="1" smtClean="0"/>
              <a:t>Yy</a:t>
            </a:r>
            <a:r>
              <a:rPr lang="bn-BD" sz="3600" dirty="0" smtClean="0"/>
              <a:t>    </a:t>
            </a:r>
            <a:r>
              <a:rPr lang="en-US" sz="3200" dirty="0"/>
              <a:t>X</a:t>
            </a:r>
            <a:r>
              <a:rPr lang="bn-BD" sz="3600" dirty="0" smtClean="0"/>
              <a:t>     </a:t>
            </a:r>
            <a:r>
              <a:rPr lang="en-US" sz="3600" dirty="0" err="1"/>
              <a:t>Yy</a:t>
            </a:r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5562600" y="0"/>
            <a:ext cx="358140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BD" b="1" dirty="0">
                <a:solidFill>
                  <a:srgbClr val="FFFF00"/>
                </a:solidFill>
              </a:rPr>
              <a:t>মেন্ডেলের প্রথম সূত্রের ব্যতিক্রম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035531"/>
            <a:ext cx="8729273" cy="86946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bn-BD" sz="105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লিথাল </a:t>
            </a:r>
            <a:r>
              <a:rPr lang="bn-BD" sz="40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জিন মারণ </a:t>
            </a:r>
            <a:r>
              <a:rPr lang="bn-BD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জিনের </a:t>
            </a:r>
            <a:r>
              <a:rPr lang="bn-BD" sz="4000" b="1" dirty="0"/>
              <a:t>উদাহারণ</a:t>
            </a:r>
            <a:endParaRPr lang="bn-BD" sz="40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488" name="Group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4422092"/>
              </p:ext>
            </p:extLst>
          </p:nvPr>
        </p:nvGraphicFramePr>
        <p:xfrm>
          <a:off x="1637834" y="1420157"/>
          <a:ext cx="5334000" cy="3844926"/>
        </p:xfrm>
        <a:graphic>
          <a:graphicData uri="http://schemas.openxmlformats.org/drawingml/2006/table">
            <a:tbl>
              <a:tblPr/>
              <a:tblGrid>
                <a:gridCol w="2740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65" name="TextBox 3"/>
          <p:cNvSpPr txBox="1">
            <a:spLocks noChangeArrowheads="1"/>
          </p:cNvSpPr>
          <p:nvPr/>
        </p:nvSpPr>
        <p:spPr bwMode="auto">
          <a:xfrm>
            <a:off x="6350" y="6248400"/>
            <a:ext cx="42984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bn-BD" sz="2800" dirty="0">
                <a:solidFill>
                  <a:srgbClr val="FF0000"/>
                </a:solidFill>
              </a:rPr>
              <a:t>পিতা</a:t>
            </a:r>
            <a:r>
              <a:rPr lang="bn-BD" sz="2800" dirty="0"/>
              <a:t> </a:t>
            </a:r>
            <a:r>
              <a:rPr lang="en-US" sz="2800" dirty="0"/>
              <a:t>X </a:t>
            </a:r>
            <a:r>
              <a:rPr lang="bn-BD" sz="2800" dirty="0">
                <a:solidFill>
                  <a:srgbClr val="FF0000"/>
                </a:solidFill>
              </a:rPr>
              <a:t>মাতা</a:t>
            </a:r>
            <a:r>
              <a:rPr lang="bn-BD" sz="2800" dirty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=  </a:t>
            </a:r>
            <a:r>
              <a:rPr lang="en-US" sz="3600" b="1" dirty="0" err="1" smtClean="0">
                <a:solidFill>
                  <a:srgbClr val="FF0000"/>
                </a:solidFill>
              </a:rPr>
              <a:t>Yy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/>
              <a:t>X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Yy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3566" name="TextBox 4"/>
          <p:cNvSpPr txBox="1">
            <a:spLocks noChangeArrowheads="1"/>
          </p:cNvSpPr>
          <p:nvPr/>
        </p:nvSpPr>
        <p:spPr bwMode="auto">
          <a:xfrm>
            <a:off x="2152650" y="524470"/>
            <a:ext cx="6848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dirty="0" smtClean="0"/>
              <a:t>Y</a:t>
            </a:r>
            <a:endParaRPr lang="en-US" sz="5400" dirty="0"/>
          </a:p>
        </p:txBody>
      </p:sp>
      <p:sp>
        <p:nvSpPr>
          <p:cNvPr id="23567" name="TextBox 8"/>
          <p:cNvSpPr txBox="1">
            <a:spLocks noChangeArrowheads="1"/>
          </p:cNvSpPr>
          <p:nvPr/>
        </p:nvSpPr>
        <p:spPr bwMode="auto">
          <a:xfrm>
            <a:off x="685800" y="2174875"/>
            <a:ext cx="6848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dirty="0" smtClean="0"/>
              <a:t>Y</a:t>
            </a:r>
            <a:endParaRPr lang="en-US" sz="5400" dirty="0"/>
          </a:p>
        </p:txBody>
      </p:sp>
      <p:sp>
        <p:nvSpPr>
          <p:cNvPr id="23568" name="TextBox 9"/>
          <p:cNvSpPr txBox="1">
            <a:spLocks noChangeArrowheads="1"/>
          </p:cNvSpPr>
          <p:nvPr/>
        </p:nvSpPr>
        <p:spPr bwMode="auto">
          <a:xfrm>
            <a:off x="5200650" y="381000"/>
            <a:ext cx="5309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dirty="0" smtClean="0"/>
              <a:t>y</a:t>
            </a:r>
            <a:endParaRPr lang="en-US" sz="5400" dirty="0"/>
          </a:p>
        </p:txBody>
      </p:sp>
      <p:sp>
        <p:nvSpPr>
          <p:cNvPr id="23569" name="TextBox 10"/>
          <p:cNvSpPr txBox="1">
            <a:spLocks noChangeArrowheads="1"/>
          </p:cNvSpPr>
          <p:nvPr/>
        </p:nvSpPr>
        <p:spPr bwMode="auto">
          <a:xfrm>
            <a:off x="823913" y="4079875"/>
            <a:ext cx="5309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dirty="0" smtClean="0"/>
              <a:t>y</a:t>
            </a:r>
            <a:endParaRPr lang="en-US" sz="5400" dirty="0"/>
          </a:p>
        </p:txBody>
      </p:sp>
      <p:sp>
        <p:nvSpPr>
          <p:cNvPr id="23570" name="TextBox 11"/>
          <p:cNvSpPr txBox="1">
            <a:spLocks noChangeArrowheads="1"/>
          </p:cNvSpPr>
          <p:nvPr/>
        </p:nvSpPr>
        <p:spPr bwMode="auto">
          <a:xfrm>
            <a:off x="2381250" y="1676400"/>
            <a:ext cx="1184940" cy="9233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b="1" dirty="0" smtClean="0">
                <a:solidFill>
                  <a:srgbClr val="FF0000"/>
                </a:solidFill>
              </a:rPr>
              <a:t>YY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3571" name="TextBox 12"/>
          <p:cNvSpPr txBox="1">
            <a:spLocks noChangeArrowheads="1"/>
          </p:cNvSpPr>
          <p:nvPr/>
        </p:nvSpPr>
        <p:spPr bwMode="auto">
          <a:xfrm>
            <a:off x="5154613" y="1676400"/>
            <a:ext cx="10310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b="1" dirty="0" err="1" smtClean="0">
                <a:solidFill>
                  <a:srgbClr val="FF0000"/>
                </a:solidFill>
              </a:rPr>
              <a:t>Yy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23572" name="TextBox 13"/>
          <p:cNvSpPr txBox="1">
            <a:spLocks noChangeArrowheads="1"/>
          </p:cNvSpPr>
          <p:nvPr/>
        </p:nvSpPr>
        <p:spPr bwMode="auto">
          <a:xfrm>
            <a:off x="5108575" y="3496270"/>
            <a:ext cx="877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b="1" dirty="0" err="1" smtClean="0"/>
              <a:t>yy</a:t>
            </a:r>
            <a:endParaRPr lang="en-US" sz="5400" b="1" dirty="0"/>
          </a:p>
        </p:txBody>
      </p:sp>
      <p:sp>
        <p:nvSpPr>
          <p:cNvPr id="23573" name="TextBox 14"/>
          <p:cNvSpPr txBox="1">
            <a:spLocks noChangeArrowheads="1"/>
          </p:cNvSpPr>
          <p:nvPr/>
        </p:nvSpPr>
        <p:spPr bwMode="auto">
          <a:xfrm>
            <a:off x="2289175" y="3496270"/>
            <a:ext cx="10310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5400" b="1" dirty="0" err="1" smtClean="0">
                <a:solidFill>
                  <a:srgbClr val="FF0000"/>
                </a:solidFill>
              </a:rPr>
              <a:t>Yy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-2152" y="0"/>
            <a:ext cx="3202552" cy="64611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/>
              <a:t>F</a:t>
            </a:r>
            <a:r>
              <a:rPr lang="en-US" sz="3600" b="1" baseline="-25000" dirty="0"/>
              <a:t>2</a:t>
            </a:r>
            <a:r>
              <a:rPr lang="en-US" sz="3600" b="1" dirty="0"/>
              <a:t> </a:t>
            </a:r>
            <a:r>
              <a:rPr lang="bn-BD" sz="3600" b="1" dirty="0"/>
              <a:t>জেনারেশন</a:t>
            </a:r>
            <a:r>
              <a:rPr lang="en-US" sz="3600" b="1" baseline="-25000" dirty="0"/>
              <a:t>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19400" y="5710535"/>
            <a:ext cx="65325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bn-BD" dirty="0" smtClean="0"/>
              <a:t>ফেনোটাইপ- </a:t>
            </a:r>
            <a:r>
              <a:rPr lang="bn-BD" dirty="0" smtClean="0">
                <a:solidFill>
                  <a:schemeClr val="tx2"/>
                </a:solidFill>
              </a:rPr>
              <a:t>হলুদাভ ২টি</a:t>
            </a:r>
            <a:r>
              <a:rPr lang="bn-BD" dirty="0"/>
              <a:t>, </a:t>
            </a:r>
            <a:r>
              <a:rPr lang="bn-BD" dirty="0" smtClean="0">
                <a:solidFill>
                  <a:schemeClr val="accent1"/>
                </a:solidFill>
              </a:rPr>
              <a:t>হলুদবিহীন ১টি</a:t>
            </a:r>
            <a:r>
              <a:rPr lang="bn-BD" dirty="0" smtClean="0"/>
              <a:t>= </a:t>
            </a:r>
            <a:r>
              <a:rPr lang="bn-BD" sz="2800" b="1" dirty="0" smtClean="0"/>
              <a:t>২:১</a:t>
            </a:r>
            <a:endParaRPr lang="bn-BD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2743200"/>
            <a:ext cx="710451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/>
              <a:t>মৃত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189046" y="4541540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chemeClr val="tx2"/>
                </a:solidFill>
              </a:rPr>
              <a:t>হলুদাভ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83344" y="2636540"/>
            <a:ext cx="1099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solidFill>
                  <a:schemeClr val="tx2"/>
                </a:solidFill>
              </a:rPr>
              <a:t>হলুদাভ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04632" y="4539811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solidFill>
                  <a:schemeClr val="accent1"/>
                </a:solidFill>
              </a:rPr>
              <a:t>হলুদবিহীন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 rot="17556223">
            <a:off x="5636935" y="2816582"/>
            <a:ext cx="50891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bn-BD" b="1" dirty="0">
                <a:solidFill>
                  <a:srgbClr val="00B0F0"/>
                </a:solidFill>
              </a:rPr>
              <a:t>যা মেন্ডেলের ১ম </a:t>
            </a:r>
            <a:r>
              <a:rPr lang="bn-BD" b="1" dirty="0" smtClean="0">
                <a:solidFill>
                  <a:srgbClr val="00B0F0"/>
                </a:solidFill>
              </a:rPr>
              <a:t>সূত্রের ব্যতিক্রম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2600" y="0"/>
            <a:ext cx="358140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BD" b="1" dirty="0">
                <a:solidFill>
                  <a:srgbClr val="FFFF00"/>
                </a:solidFill>
              </a:rPr>
              <a:t>মেন্ডেলের প্রথম সূত্রের ব্যতিক্রম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800601" y="6411724"/>
            <a:ext cx="4343400" cy="44627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bn-BD" sz="5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লিথাল </a:t>
            </a:r>
            <a:r>
              <a:rPr lang="bn-BD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জিন মারণ </a:t>
            </a:r>
            <a:r>
              <a:rPr lang="bn-BD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জিনের </a:t>
            </a:r>
            <a:r>
              <a:rPr lang="bn-BD" b="1" dirty="0"/>
              <a:t>উদাহারণ</a:t>
            </a:r>
            <a:endParaRPr lang="bn-BD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9436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/>
      <p:bldP spid="23566" grpId="0"/>
      <p:bldP spid="23567" grpId="0"/>
      <p:bldP spid="23568" grpId="0"/>
      <p:bldP spid="23569" grpId="0"/>
      <p:bldP spid="23570" grpId="0" animBg="1"/>
      <p:bldP spid="23571" grpId="0"/>
      <p:bldP spid="23572" grpId="0"/>
      <p:bldP spid="23573" grpId="0"/>
      <p:bldP spid="12" grpId="0" animBg="1"/>
      <p:bldP spid="4" grpId="0" animBg="1"/>
      <p:bldP spid="5" grpId="0"/>
      <p:bldP spid="17" grpId="0"/>
      <p:bldP spid="1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650875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9600" b="1" i="1" smtClean="0">
              <a:latin typeface="Courier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9600" b="1" i="1" smtClean="0">
                <a:latin typeface="Courier"/>
                <a:ea typeface="Arial Unicode MS" pitchFamily="34" charset="-128"/>
                <a:cs typeface="Arial Unicode MS" pitchFamily="34" charset="-128"/>
              </a:rPr>
              <a:t>Questioner </a:t>
            </a:r>
          </a:p>
        </p:txBody>
      </p:sp>
      <p:sp>
        <p:nvSpPr>
          <p:cNvPr id="5427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84582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FFFF"/>
                </a:solidFill>
              </a:rPr>
              <a:t>A.S.M. Tawhidour Rahman, Biology, BangabandhuCollege, Class:XII</a:t>
            </a:r>
          </a:p>
        </p:txBody>
      </p:sp>
      <p:sp>
        <p:nvSpPr>
          <p:cNvPr id="542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F2803B-B570-4F6E-B90B-A347998AEADD}" type="datetime5">
              <a:rPr lang="en-US" sz="1400" smtClean="0">
                <a:solidFill>
                  <a:srgbClr val="FFFFFF"/>
                </a:solidFill>
              </a:rPr>
              <a:pPr eaLnBrk="1" hangingPunct="1"/>
              <a:t>1-Dec-19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5427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A0E540-951F-4A60-BAA4-996D7D0C64A9}" type="slidenum">
              <a:rPr lang="en-US" sz="1400" smtClean="0">
                <a:solidFill>
                  <a:srgbClr val="FFFFFF"/>
                </a:solidFill>
              </a:rPr>
              <a:pPr eaLnBrk="1" hangingPunct="1"/>
              <a:t>12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54278" name="Picture 7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560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6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75163"/>
            <a:ext cx="3733800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15799"/>
      </p:ext>
    </p:extLst>
  </p:cSld>
  <p:clrMapOvr>
    <a:masterClrMapping/>
  </p:clrMapOvr>
  <p:transition spd="slow">
    <p:pull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1" descr="377px-Illustration_Pisum_sativum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00200"/>
            <a:ext cx="77724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5600" dirty="0" smtClean="0">
                <a:solidFill>
                  <a:schemeClr val="accent5">
                    <a:lumMod val="50000"/>
                  </a:schemeClr>
                </a:solidFill>
                <a:latin typeface="Tw Cen MT Condensed Extra Bold" pitchFamily="34" charset="0"/>
              </a:rPr>
              <a:t>Summary</a:t>
            </a:r>
          </a:p>
        </p:txBody>
      </p:sp>
      <p:sp>
        <p:nvSpPr>
          <p:cNvPr id="5530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83820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FFFF"/>
                </a:solidFill>
              </a:rPr>
              <a:t>A.S.M. Tawhidour Rahman, Biology, BangabandhuCollege, Class:XII</a:t>
            </a:r>
          </a:p>
        </p:txBody>
      </p:sp>
      <p:sp>
        <p:nvSpPr>
          <p:cNvPr id="5530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5AC7B0-9C46-4547-BFA7-BA9AA3D0E807}" type="datetime5">
              <a:rPr lang="en-US" sz="1400" smtClean="0">
                <a:solidFill>
                  <a:srgbClr val="FFFFFF"/>
                </a:solidFill>
              </a:rPr>
              <a:pPr eaLnBrk="1" hangingPunct="1"/>
              <a:t>1-Dec-19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553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8EBF-A487-4D40-AA63-700A7A364250}" type="slidenum">
              <a:rPr lang="en-US" sz="1400" smtClean="0">
                <a:solidFill>
                  <a:srgbClr val="FFFFFF"/>
                </a:solidFill>
              </a:rPr>
              <a:pPr eaLnBrk="1" hangingPunct="1"/>
              <a:t>13</a:t>
            </a:fld>
            <a:endParaRPr lang="en-US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12483"/>
      </p:ext>
    </p:extLst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tit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80035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950" y="152400"/>
            <a:ext cx="6038850" cy="1258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8000" b="1" dirty="0" smtClean="0">
                <a:solidFill>
                  <a:srgbClr val="00CC00"/>
                </a:solidFill>
              </a:rPr>
              <a:t>Home Work</a:t>
            </a:r>
          </a:p>
        </p:txBody>
      </p:sp>
      <p:sp>
        <p:nvSpPr>
          <p:cNvPr id="5632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1000" y="6248400"/>
            <a:ext cx="86106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 smtClean="0">
                <a:solidFill>
                  <a:srgbClr val="FFFFFF"/>
                </a:solidFill>
              </a:rPr>
              <a:t>A.S.M. Tawhidour Rahman, Biology, BangabandhuCollege, Class:XII</a:t>
            </a:r>
          </a:p>
        </p:txBody>
      </p:sp>
      <p:sp>
        <p:nvSpPr>
          <p:cNvPr id="5632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29A4B4-9215-4FB7-BD2E-0A47510549F1}" type="datetime5">
              <a:rPr lang="en-US" sz="1400" smtClean="0">
                <a:solidFill>
                  <a:srgbClr val="FFFFFF"/>
                </a:solidFill>
              </a:rPr>
              <a:pPr eaLnBrk="1" hangingPunct="1"/>
              <a:t>1-Dec-19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563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CB60FD-89DC-4537-9E8B-882597A6CFC7}" type="slidenum">
              <a:rPr lang="en-US" sz="1400" smtClean="0">
                <a:solidFill>
                  <a:srgbClr val="FFFFFF"/>
                </a:solidFill>
              </a:rPr>
              <a:pPr eaLnBrk="1" hangingPunct="1"/>
              <a:t>14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8519" y="4343400"/>
            <a:ext cx="574675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bn-BD" sz="4000" b="1" dirty="0">
                <a:solidFill>
                  <a:srgbClr val="FF0000"/>
                </a:solidFill>
              </a:rPr>
              <a:t>সমপ্রকটতা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</a:rPr>
              <a:t>: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bn-BD" sz="4000" b="1" dirty="0" smtClean="0">
              <a:solidFill>
                <a:srgbClr val="FF0000"/>
              </a:solidFill>
            </a:endParaRPr>
          </a:p>
          <a:p>
            <a:pPr algn="just"/>
            <a:r>
              <a:rPr lang="bn-BD" sz="4000" b="1" dirty="0" smtClean="0">
                <a:solidFill>
                  <a:srgbClr val="00B050"/>
                </a:solidFill>
              </a:rPr>
              <a:t>কীভাবে ব্যাখ্যা করবে ?</a:t>
            </a:r>
            <a:endParaRPr lang="bn-BD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79070"/>
      </p:ext>
    </p:extLst>
  </p:cSld>
  <p:clrMapOvr>
    <a:masterClrMapping/>
  </p:clrMapOvr>
  <p:transition spd="slow">
    <p:cover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258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9600" b="1" dirty="0" smtClean="0">
                <a:solidFill>
                  <a:srgbClr val="2B09BD"/>
                </a:solidFill>
              </a:rPr>
              <a:t> References</a:t>
            </a:r>
            <a:r>
              <a:rPr lang="en-US" sz="9600" b="1" dirty="0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743200"/>
            <a:ext cx="8229600" cy="1752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6000" dirty="0" smtClean="0"/>
              <a:t>Biology (2</a:t>
            </a:r>
            <a:r>
              <a:rPr lang="en-US" sz="6000" baseline="30000" dirty="0" smtClean="0"/>
              <a:t>nd</a:t>
            </a:r>
            <a:r>
              <a:rPr lang="en-US" sz="6000" dirty="0" smtClean="0"/>
              <a:t> Paper)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</a:rPr>
              <a:t>Gazi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</a:rPr>
              <a:t>Azmol</a:t>
            </a:r>
            <a:endParaRPr lang="en-US" sz="6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6000" dirty="0" smtClean="0"/>
              <a:t>Internet &amp; News Paper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6000" dirty="0" smtClean="0">
              <a:solidFill>
                <a:srgbClr val="2B09BD"/>
              </a:solidFill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6000" dirty="0" smtClean="0">
              <a:solidFill>
                <a:srgbClr val="2B09BD"/>
              </a:solidFill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6000" dirty="0" smtClean="0">
              <a:solidFill>
                <a:srgbClr val="2B09BD"/>
              </a:solidFill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6000" dirty="0" smtClean="0">
              <a:solidFill>
                <a:srgbClr val="2B09BD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6000" dirty="0" smtClean="0">
                <a:solidFill>
                  <a:srgbClr val="2B09BD"/>
                </a:solidFill>
              </a:rPr>
              <a:t>   </a:t>
            </a:r>
          </a:p>
        </p:txBody>
      </p:sp>
      <p:sp>
        <p:nvSpPr>
          <p:cNvPr id="5734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83820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b="1" smtClean="0">
                <a:solidFill>
                  <a:srgbClr val="FFFFFF"/>
                </a:solidFill>
              </a:rPr>
              <a:t>A.S.M. Tawhidour Rahman, Biology, BangabandhuCollege, Class:XII</a:t>
            </a:r>
          </a:p>
        </p:txBody>
      </p:sp>
      <p:sp>
        <p:nvSpPr>
          <p:cNvPr id="5734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3F6DD9-00D5-49E9-81D8-B6629E14F7C7}" type="datetime5">
              <a:rPr lang="en-US" sz="1400" smtClean="0">
                <a:solidFill>
                  <a:srgbClr val="FFFFFF"/>
                </a:solidFill>
              </a:rPr>
              <a:pPr eaLnBrk="1" hangingPunct="1"/>
              <a:t>1-Dec-19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573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AA47F21-DA2E-4D28-A02E-0A688C82228F}" type="slidenum">
              <a:rPr lang="en-US" sz="1400" smtClean="0">
                <a:solidFill>
                  <a:srgbClr val="FFFFFF"/>
                </a:solidFill>
              </a:rPr>
              <a:pPr eaLnBrk="1" hangingPunct="1"/>
              <a:t>15</a:t>
            </a:fld>
            <a:endParaRPr lang="en-US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068494"/>
      </p:ext>
    </p:extLst>
  </p:cSld>
  <p:clrMapOvr>
    <a:masterClrMapping/>
  </p:clrMapOvr>
  <p:transition spd="slow">
    <p:split orient="vert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3846512"/>
            <a:ext cx="8229600" cy="1258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8000" dirty="0" smtClean="0">
                <a:latin typeface="Wide Latin" pitchFamily="18" charset="0"/>
                <a:cs typeface="AngsanaUPC" pitchFamily="18" charset="-34"/>
              </a:rPr>
              <a:t/>
            </a:r>
            <a:br>
              <a:rPr lang="en-US" sz="8000" dirty="0" smtClean="0">
                <a:latin typeface="Wide Latin" pitchFamily="18" charset="0"/>
                <a:cs typeface="AngsanaUPC" pitchFamily="18" charset="-34"/>
              </a:rPr>
            </a:br>
            <a:r>
              <a:rPr lang="en-US" sz="8000" dirty="0" smtClean="0">
                <a:solidFill>
                  <a:srgbClr val="009900"/>
                </a:solidFill>
                <a:latin typeface="Wide Latin" pitchFamily="18" charset="0"/>
                <a:cs typeface="AngsanaUPC" pitchFamily="18" charset="-34"/>
              </a:rPr>
              <a:t>Thanks for All</a:t>
            </a:r>
          </a:p>
        </p:txBody>
      </p:sp>
      <p:sp>
        <p:nvSpPr>
          <p:cNvPr id="5837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83820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FFFF"/>
                </a:solidFill>
              </a:rPr>
              <a:t>A.S.M. Tawhidour Rahman, Biology, BangabandhuCollege, Class:XII</a:t>
            </a:r>
          </a:p>
        </p:txBody>
      </p:sp>
      <p:sp>
        <p:nvSpPr>
          <p:cNvPr id="5837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BCDAA4-53BE-43E2-BFD9-FF4B0D14D35A}" type="datetime5">
              <a:rPr lang="en-US" sz="1400" smtClean="0">
                <a:solidFill>
                  <a:srgbClr val="FFFFFF"/>
                </a:solidFill>
              </a:rPr>
              <a:pPr eaLnBrk="1" hangingPunct="1"/>
              <a:t>1-Dec-19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5837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214E42-BB42-456B-9938-BA17F9075EA9}" type="slidenum">
              <a:rPr lang="en-US" sz="1400" smtClean="0">
                <a:solidFill>
                  <a:srgbClr val="FFFFFF"/>
                </a:solidFill>
              </a:rPr>
              <a:pPr eaLnBrk="1" hangingPunct="1"/>
              <a:t>16</a:t>
            </a:fld>
            <a:endParaRPr lang="en-US" sz="1400" smtClean="0">
              <a:solidFill>
                <a:srgbClr val="FFFFFF"/>
              </a:solidFill>
            </a:endParaRPr>
          </a:p>
        </p:txBody>
      </p:sp>
      <p:pic>
        <p:nvPicPr>
          <p:cNvPr id="58374" name="Picture 11" descr="377px-Illustration_Pisum_sativum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098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j02622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304800"/>
            <a:ext cx="2743200" cy="421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355520"/>
      </p:ext>
    </p:extLst>
  </p:cSld>
  <p:clrMapOvr>
    <a:masterClrMapping/>
  </p:clrMapOvr>
  <p:transition>
    <p:diamond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thank_you_41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"/>
            <a:ext cx="8839200" cy="6115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39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4400" y="6477000"/>
            <a:ext cx="7696200" cy="457200"/>
          </a:xfr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FFFF"/>
                </a:solidFill>
              </a:rPr>
              <a:t>A.S.M. Tawhidour Rahman, Biology, BangabandhuCollege, Class:XII</a:t>
            </a:r>
          </a:p>
        </p:txBody>
      </p:sp>
      <p:sp>
        <p:nvSpPr>
          <p:cNvPr id="5939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3D300DD-09D7-44E2-B368-91E4CEFF26DF}" type="datetime5">
              <a:rPr lang="en-US" sz="1400" smtClean="0">
                <a:solidFill>
                  <a:srgbClr val="FFFFFF"/>
                </a:solidFill>
              </a:rPr>
              <a:pPr eaLnBrk="1" hangingPunct="1"/>
              <a:t>1-Dec-19</a:t>
            </a:fld>
            <a:endParaRPr lang="en-US" sz="1400" smtClean="0">
              <a:solidFill>
                <a:srgbClr val="FFFFFF"/>
              </a:solidFill>
            </a:endParaRPr>
          </a:p>
        </p:txBody>
      </p:sp>
      <p:sp>
        <p:nvSpPr>
          <p:cNvPr id="5939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1048EE-76B1-490B-8D50-A86839B7991F}" type="slidenum">
              <a:rPr lang="en-US" sz="1400" smtClean="0">
                <a:solidFill>
                  <a:srgbClr val="FFFFFF"/>
                </a:solidFill>
              </a:rPr>
              <a:pPr eaLnBrk="1" hangingPunct="1"/>
              <a:t>17</a:t>
            </a:fld>
            <a:endParaRPr lang="en-US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240452"/>
      </p:ext>
    </p:extLst>
  </p:cSld>
  <p:clrMapOvr>
    <a:masterClrMapping/>
  </p:clrMapOvr>
  <p:transition>
    <p:blinds dir="vert"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titel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066800"/>
            <a:ext cx="3235325" cy="66294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1793875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marL="182880" eaLnBrk="1" hangingPunct="1">
              <a:defRPr/>
            </a:pPr>
            <a:r>
              <a:rPr lang="bn-BD" sz="9600" b="1" dirty="0">
                <a:solidFill>
                  <a:srgbClr val="009900"/>
                </a:solidFill>
              </a:rPr>
              <a:t>স্বাগতম সবাইকে</a:t>
            </a:r>
            <a:endParaRPr lang="en-US" sz="9600" b="1" dirty="0">
              <a:solidFill>
                <a:srgbClr val="009900"/>
              </a:solidFill>
            </a:endParaRPr>
          </a:p>
        </p:txBody>
      </p:sp>
      <p:pic>
        <p:nvPicPr>
          <p:cNvPr id="43012" name="Picture 6" descr="gen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1275"/>
            <a:ext cx="235426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 descr="undefin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495800"/>
            <a:ext cx="5181600" cy="22574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522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1" descr="377px-Illustration_Pisum_sativum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5562600" cy="1143000"/>
          </a:xfrm>
          <a:solidFill>
            <a:srgbClr val="FFFF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bn-BD" sz="75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bn-BD" sz="75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75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bn-BD" sz="7500" b="1" dirty="0" smtClean="0">
                <a:solidFill>
                  <a:schemeClr val="accent3">
                    <a:lumMod val="50000"/>
                  </a:schemeClr>
                </a:solidFill>
              </a:rPr>
              <a:t>উপস্থপনায়</a:t>
            </a:r>
            <a:r>
              <a:rPr lang="en-US" sz="75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75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US" sz="7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2057400"/>
            <a:ext cx="8501062" cy="4419600"/>
          </a:xfrm>
        </p:spPr>
        <p:txBody>
          <a:bodyPr>
            <a:normAutofit fontScale="92500"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bn-BD" sz="6000" b="1" dirty="0" smtClean="0"/>
              <a:t>আ.স.ম</a:t>
            </a:r>
            <a:r>
              <a:rPr lang="bn-BD" sz="6000" b="1" dirty="0"/>
              <a:t>. তৌহিদুর রহমান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bn-BD" sz="2400" b="1" dirty="0">
                <a:solidFill>
                  <a:srgbClr val="FFFF00"/>
                </a:solidFill>
              </a:rPr>
              <a:t>পিএইচ. ডি. গবেষক</a:t>
            </a:r>
            <a:endParaRPr lang="en-US" sz="2400" b="1" dirty="0">
              <a:solidFill>
                <a:srgbClr val="FFFF0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bn-BD" sz="3600" b="1" dirty="0">
                <a:solidFill>
                  <a:srgbClr val="00B0F0"/>
                </a:solidFill>
              </a:rPr>
              <a:t>প্রভাষক, জীববিজ্ঞান বিভাগ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bn-BD" sz="3600" b="1" dirty="0">
                <a:solidFill>
                  <a:srgbClr val="00B0F0"/>
                </a:solidFill>
              </a:rPr>
              <a:t>বঙ্গবন্ধু কলেজ </a:t>
            </a:r>
            <a:endParaRPr lang="en-US" sz="3600" b="1" dirty="0">
              <a:solidFill>
                <a:srgbClr val="00B0F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bn-BD" sz="3600" b="1" dirty="0">
                <a:solidFill>
                  <a:srgbClr val="00B0F0"/>
                </a:solidFill>
              </a:rPr>
              <a:t>বোয়ালমারি- ফরিদপুর </a:t>
            </a:r>
            <a:endParaRPr lang="en-US" sz="3600" b="1" dirty="0" smtClean="0">
              <a:solidFill>
                <a:srgbClr val="00B0F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00B0F0"/>
                </a:solidFill>
              </a:rPr>
              <a:t>01715 280 100</a:t>
            </a:r>
            <a:endParaRPr lang="en-US" sz="3600" b="1" dirty="0">
              <a:solidFill>
                <a:srgbClr val="00B0F0"/>
              </a:solidFill>
            </a:endParaRPr>
          </a:p>
        </p:txBody>
      </p:sp>
      <p:pic>
        <p:nvPicPr>
          <p:cNvPr id="44037" name="Picture 4" descr="F:\TAWHID\Pic HSTTI\SAM_36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25574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7" descr="undefin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0"/>
            <a:ext cx="19954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3628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7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327275" cy="1066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9" descr="Mendel, Gregor Johann -- Media -- Encarta ® Onlin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6070600" cy="5392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0"/>
          <p:cNvSpPr txBox="1">
            <a:spLocks noChangeArrowheads="1"/>
          </p:cNvSpPr>
          <p:nvPr/>
        </p:nvSpPr>
        <p:spPr>
          <a:xfrm>
            <a:off x="457200" y="5943600"/>
            <a:ext cx="81534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4000" b="1" dirty="0" smtClean="0">
                <a:solidFill>
                  <a:srgbClr val="FFFF00"/>
                </a:solidFill>
                <a:latin typeface="Baskerville Old Face" pitchFamily="18" charset="0"/>
              </a:rPr>
              <a:t>Father of Modern Genetics</a:t>
            </a:r>
            <a:br>
              <a:rPr lang="en-US" sz="4000" b="1" dirty="0" smtClean="0">
                <a:solidFill>
                  <a:srgbClr val="FFFF00"/>
                </a:solidFill>
                <a:latin typeface="Baskerville Old Face" pitchFamily="18" charset="0"/>
              </a:rPr>
            </a:br>
            <a:endParaRPr lang="en-US" sz="4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275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52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1" y="1600200"/>
            <a:ext cx="8458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b="1" dirty="0" smtClean="0">
                <a:solidFill>
                  <a:srgbClr val="00B050"/>
                </a:solidFill>
              </a:rPr>
              <a:t>অসম্পূর্ণ প্রকটতা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bn-BD" sz="4800" b="1" dirty="0" smtClean="0">
                <a:solidFill>
                  <a:srgbClr val="00B050"/>
                </a:solidFill>
              </a:rPr>
              <a:t>:</a:t>
            </a:r>
          </a:p>
          <a:p>
            <a:pPr algn="just"/>
            <a:r>
              <a:rPr lang="bn-BD" sz="4800" b="1" dirty="0" smtClean="0">
                <a:solidFill>
                  <a:srgbClr val="00B050"/>
                </a:solidFill>
              </a:rPr>
              <a:t>(</a:t>
            </a:r>
            <a:r>
              <a:rPr lang="en-GB" sz="4800" dirty="0">
                <a:solidFill>
                  <a:srgbClr val="00B050"/>
                </a:solidFill>
                <a:latin typeface="Comic Sans MS" pitchFamily="66" charset="0"/>
              </a:rPr>
              <a:t>Incomplete </a:t>
            </a:r>
            <a:r>
              <a:rPr lang="en-GB" sz="4800" dirty="0" smtClean="0">
                <a:solidFill>
                  <a:srgbClr val="00B050"/>
                </a:solidFill>
                <a:latin typeface="Comic Sans MS" pitchFamily="66" charset="0"/>
              </a:rPr>
              <a:t>dominance</a:t>
            </a:r>
            <a:r>
              <a:rPr lang="bn-BD" sz="4800" dirty="0" smtClean="0">
                <a:solidFill>
                  <a:srgbClr val="00B050"/>
                </a:solidFill>
                <a:latin typeface="Comic Sans MS" pitchFamily="66" charset="0"/>
              </a:rPr>
              <a:t>)</a:t>
            </a:r>
            <a:r>
              <a:rPr lang="bn-BD" sz="4800" b="1" dirty="0" smtClean="0">
                <a:solidFill>
                  <a:srgbClr val="00B050"/>
                </a:solidFill>
              </a:rPr>
              <a:t>:</a:t>
            </a:r>
          </a:p>
          <a:p>
            <a:pPr algn="just"/>
            <a:r>
              <a:rPr lang="bn-BD" sz="3600" b="1" dirty="0" smtClean="0"/>
              <a:t>একটি বৈশিষ্ট্য যদি আরেকটি বৈশিষ্ট্যের উপর সম্পূর্ণ প্রকট না হয়, তাহলে সংকর জীবে উভয়ের মাঝামাঝি একটি বৈশিষ্ট্য প্রকাশ পায়, এ ধরণের ঘটনাকে </a:t>
            </a:r>
            <a:r>
              <a:rPr lang="bn-BD" sz="3600" b="1" dirty="0"/>
              <a:t>অসম্পূর্ণ প্রকটতা</a:t>
            </a:r>
            <a:r>
              <a:rPr lang="en-US" sz="3600" b="1" dirty="0"/>
              <a:t> </a:t>
            </a:r>
            <a:r>
              <a:rPr lang="bn-BD" sz="3600" b="1" dirty="0" smtClean="0"/>
              <a:t> বলে। ইহা </a:t>
            </a:r>
            <a:r>
              <a:rPr lang="bn-BD" sz="3600" b="1" dirty="0">
                <a:solidFill>
                  <a:srgbClr val="FFFF00"/>
                </a:solidFill>
              </a:rPr>
              <a:t>মেন্ডেলের প্রথম </a:t>
            </a:r>
            <a:r>
              <a:rPr lang="bn-BD" sz="3600" b="1" dirty="0" smtClean="0">
                <a:solidFill>
                  <a:srgbClr val="FFFF00"/>
                </a:solidFill>
              </a:rPr>
              <a:t>সূত্রের ব্যতিক্রম</a:t>
            </a:r>
            <a:endParaRPr lang="bn-BD" sz="3600" b="1" dirty="0">
              <a:solidFill>
                <a:srgbClr val="FFFF00"/>
              </a:solidFill>
            </a:endParaRPr>
          </a:p>
          <a:p>
            <a:pPr algn="just"/>
            <a:r>
              <a:rPr lang="bn-BD" sz="3200" b="1" dirty="0" smtClean="0"/>
              <a:t> 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381000" y="449759"/>
            <a:ext cx="8544327" cy="769441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bn-BD" sz="4400" b="1" dirty="0">
                <a:solidFill>
                  <a:srgbClr val="FFFF00"/>
                </a:solidFill>
              </a:rPr>
              <a:t>মেন্ডেলের প্রথম সূত্রের ব্যতিক্রম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834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3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6" y="1371600"/>
            <a:ext cx="828932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7802" y="609600"/>
            <a:ext cx="87037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/>
              <a:t>অসম্পূর্ণ </a:t>
            </a:r>
            <a:r>
              <a:rPr lang="bn-BD" sz="4000" b="1" dirty="0" smtClean="0"/>
              <a:t>প্রকটতার উদাহারণ-১</a:t>
            </a:r>
            <a:r>
              <a:rPr lang="en-US" sz="4000" b="1" dirty="0" smtClean="0"/>
              <a:t> </a:t>
            </a:r>
            <a:endParaRPr lang="bn-BD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5486400" y="0"/>
            <a:ext cx="365760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BD" b="1" dirty="0">
                <a:solidFill>
                  <a:srgbClr val="FFFF00"/>
                </a:solidFill>
              </a:rPr>
              <a:t>মেন্ডেলের প্রথম সূত্রের ব্যতিক্রম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01"/>
          <a:stretch>
            <a:fillRect/>
          </a:stretch>
        </p:blipFill>
        <p:spPr bwMode="auto">
          <a:xfrm>
            <a:off x="2237282" y="1142999"/>
            <a:ext cx="4788902" cy="559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7802" y="496669"/>
            <a:ext cx="8703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/>
              <a:t>অসম্পূর্ণ </a:t>
            </a:r>
            <a:r>
              <a:rPr lang="bn-BD" sz="3600" b="1" dirty="0" smtClean="0"/>
              <a:t>প্রকটতার উদাহারণ-২</a:t>
            </a:r>
            <a:r>
              <a:rPr lang="en-US" sz="3600" b="1" dirty="0" smtClean="0"/>
              <a:t> </a:t>
            </a:r>
            <a:endParaRPr lang="bn-BD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5486400" y="0"/>
            <a:ext cx="365760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BD" b="1" dirty="0">
                <a:solidFill>
                  <a:srgbClr val="FFFF00"/>
                </a:solidFill>
              </a:rPr>
              <a:t>মেন্ডেলের প্রথম সূত্রের ব্যতিক্রম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0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07855"/>
            <a:ext cx="845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8000" b="1" dirty="0" smtClean="0">
                <a:solidFill>
                  <a:srgbClr val="00B050"/>
                </a:solidFill>
              </a:rPr>
              <a:t>সমপ্রকটতা</a:t>
            </a:r>
            <a:r>
              <a:rPr lang="en-US" sz="8000" b="1" dirty="0" smtClean="0">
                <a:solidFill>
                  <a:srgbClr val="00B050"/>
                </a:solidFill>
              </a:rPr>
              <a:t> </a:t>
            </a:r>
            <a:r>
              <a:rPr lang="bn-BD" sz="8000" b="1" dirty="0">
                <a:solidFill>
                  <a:srgbClr val="00B050"/>
                </a:solidFill>
              </a:rPr>
              <a:t>:</a:t>
            </a:r>
          </a:p>
          <a:p>
            <a:pPr algn="just"/>
            <a:r>
              <a:rPr lang="bn-BD" sz="8000" b="1" dirty="0" smtClean="0">
                <a:solidFill>
                  <a:srgbClr val="00B050"/>
                </a:solidFill>
              </a:rPr>
              <a:t>(</a:t>
            </a:r>
            <a:r>
              <a:rPr lang="en-US" sz="8000" dirty="0" smtClean="0">
                <a:solidFill>
                  <a:srgbClr val="00B050"/>
                </a:solidFill>
                <a:latin typeface="Comic Sans MS" pitchFamily="66" charset="0"/>
              </a:rPr>
              <a:t>Co-</a:t>
            </a:r>
            <a:r>
              <a:rPr lang="en-GB" sz="8000" dirty="0" smtClean="0">
                <a:solidFill>
                  <a:srgbClr val="00B050"/>
                </a:solidFill>
                <a:latin typeface="Comic Sans MS" pitchFamily="66" charset="0"/>
              </a:rPr>
              <a:t>dominance</a:t>
            </a:r>
            <a:r>
              <a:rPr lang="bn-BD" sz="8000" dirty="0">
                <a:solidFill>
                  <a:srgbClr val="00B050"/>
                </a:solidFill>
                <a:latin typeface="Comic Sans MS" pitchFamily="66" charset="0"/>
              </a:rPr>
              <a:t>)</a:t>
            </a:r>
            <a:r>
              <a:rPr lang="bn-BD" sz="8000" b="1" dirty="0">
                <a:solidFill>
                  <a:srgbClr val="00B050"/>
                </a:solidFill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5562600" y="0"/>
            <a:ext cx="358140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BD" b="1" dirty="0">
                <a:solidFill>
                  <a:srgbClr val="FFFF00"/>
                </a:solidFill>
              </a:rPr>
              <a:t>মেন্ডেলের প্রথম সূত্রের ব্যতিক্রম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953000"/>
            <a:ext cx="7100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/>
              <a:t>৩ : ১ এর পরিবর্তে ২ : ১ হয়েছে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362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18131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/>
              <a:t>কোন জিন যখন হোমোজাইগাস অবস্থায় কোন জীবের মৃত্যুর কারণ হয়, তবে এ জিনকে লিথাল </a:t>
            </a:r>
            <a:r>
              <a:rPr lang="bn-BD" sz="3600" dirty="0"/>
              <a:t>জিন মারণ </a:t>
            </a:r>
            <a:r>
              <a:rPr lang="bn-BD" sz="3600" dirty="0" smtClean="0"/>
              <a:t>জিন বলে।</a:t>
            </a:r>
          </a:p>
          <a:p>
            <a:pPr algn="just"/>
            <a:endParaRPr lang="bn-BD" sz="3600" dirty="0"/>
          </a:p>
          <a:p>
            <a:pPr algn="just"/>
            <a:r>
              <a:rPr lang="bn-BD" sz="3600" dirty="0"/>
              <a:t>লিথাল </a:t>
            </a:r>
            <a:r>
              <a:rPr lang="bn-BD" sz="3600" dirty="0" smtClean="0"/>
              <a:t>জিনের প্রভাবে মনোহাইব্রিড ক্রসের </a:t>
            </a:r>
            <a:r>
              <a:rPr lang="en-US" sz="3600" dirty="0" smtClean="0"/>
              <a:t>F2 </a:t>
            </a:r>
            <a:r>
              <a:rPr lang="bn-BD" sz="3600" dirty="0" smtClean="0"/>
              <a:t>বংশধরে ফিনোটাইপিক অনুপাত </a:t>
            </a:r>
            <a:r>
              <a:rPr lang="bn-BD" sz="3600" b="1" dirty="0" smtClean="0">
                <a:solidFill>
                  <a:srgbClr val="00B0F0"/>
                </a:solidFill>
              </a:rPr>
              <a:t>৩ : ১ এর পরিবর্তে ২ : ১ হয়</a:t>
            </a:r>
            <a:r>
              <a:rPr lang="bn-BD" sz="3600" dirty="0" smtClean="0"/>
              <a:t>। যা </a:t>
            </a:r>
            <a:r>
              <a:rPr lang="bn-BD" sz="3600" b="1" dirty="0">
                <a:solidFill>
                  <a:srgbClr val="FFFF00"/>
                </a:solidFill>
              </a:rPr>
              <a:t>মেন্ডেলের প্রথম সূত্রের </a:t>
            </a:r>
            <a:r>
              <a:rPr lang="bn-BD" sz="3600" b="1" dirty="0" smtClean="0">
                <a:solidFill>
                  <a:srgbClr val="FFFF00"/>
                </a:solidFill>
              </a:rPr>
              <a:t>ব্যতিক্রম</a:t>
            </a:r>
            <a:endParaRPr lang="bn-BD" sz="3600" b="1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06849"/>
            <a:ext cx="8729273" cy="116955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endParaRPr lang="bn-BD" sz="1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bn-BD" sz="54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লিথাল </a:t>
            </a:r>
            <a:r>
              <a:rPr lang="bn-BD" sz="5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জিন মারণ জিন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0200" y="0"/>
            <a:ext cx="373380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bn-BD" b="1" dirty="0">
                <a:solidFill>
                  <a:srgbClr val="FFFF00"/>
                </a:solidFill>
              </a:rPr>
              <a:t>মেন্ডেলের প্রথম সূত্রের ব্যতিক্রম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13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aring">
  <a:themeElements>
    <a:clrScheme name="Soaring 5">
      <a:dk1>
        <a:srgbClr val="000000"/>
      </a:dk1>
      <a:lt1>
        <a:srgbClr val="FFFFFF"/>
      </a:lt1>
      <a:dk2>
        <a:srgbClr val="993300"/>
      </a:dk2>
      <a:lt2>
        <a:srgbClr val="FFCC66"/>
      </a:lt2>
      <a:accent1>
        <a:srgbClr val="FF6633"/>
      </a:accent1>
      <a:accent2>
        <a:srgbClr val="CC6600"/>
      </a:accent2>
      <a:accent3>
        <a:srgbClr val="CAADAA"/>
      </a:accent3>
      <a:accent4>
        <a:srgbClr val="DADADA"/>
      </a:accent4>
      <a:accent5>
        <a:srgbClr val="FFB8AD"/>
      </a:accent5>
      <a:accent6>
        <a:srgbClr val="B95C00"/>
      </a:accent6>
      <a:hlink>
        <a:srgbClr val="CC0000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328</Words>
  <Application>Microsoft Office PowerPoint</Application>
  <PresentationFormat>On-screen Show (4:3)</PresentationFormat>
  <Paragraphs>93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AngsanaUPC</vt:lpstr>
      <vt:lpstr>Arial</vt:lpstr>
      <vt:lpstr>Arial Unicode MS</vt:lpstr>
      <vt:lpstr>Baskerville Old Face</vt:lpstr>
      <vt:lpstr>Calibri</vt:lpstr>
      <vt:lpstr>Comic Sans MS</vt:lpstr>
      <vt:lpstr>Courier</vt:lpstr>
      <vt:lpstr>Times New Roman</vt:lpstr>
      <vt:lpstr>Tw Cen MT Condensed Extra Bold</vt:lpstr>
      <vt:lpstr>Wide Latin</vt:lpstr>
      <vt:lpstr>Wingdings</vt:lpstr>
      <vt:lpstr>Office Theme</vt:lpstr>
      <vt:lpstr>1_Soaring</vt:lpstr>
      <vt:lpstr>PowerPoint Presentation</vt:lpstr>
      <vt:lpstr>স্বাগতম সবাইকে</vt:lpstr>
      <vt:lpstr>   উপস্থপনায়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  <vt:lpstr> References </vt:lpstr>
      <vt:lpstr> Thanks for All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CNS</dc:creator>
  <cp:lastModifiedBy>JJQBN72</cp:lastModifiedBy>
  <cp:revision>18</cp:revision>
  <dcterms:created xsi:type="dcterms:W3CDTF">2006-08-16T00:00:00Z</dcterms:created>
  <dcterms:modified xsi:type="dcterms:W3CDTF">2019-12-01T12:23:12Z</dcterms:modified>
</cp:coreProperties>
</file>