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71" r:id="rId5"/>
    <p:sldId id="272" r:id="rId6"/>
    <p:sldId id="278" r:id="rId7"/>
    <p:sldId id="279" r:id="rId8"/>
    <p:sldId id="275" r:id="rId9"/>
    <p:sldId id="276" r:id="rId10"/>
    <p:sldId id="280" r:id="rId11"/>
    <p:sldId id="281" r:id="rId12"/>
    <p:sldId id="282" r:id="rId13"/>
    <p:sldId id="283" r:id="rId14"/>
    <p:sldId id="284" r:id="rId15"/>
    <p:sldId id="285" r:id="rId16"/>
    <p:sldId id="27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Ko5S3KnvTd3gFLBtjA60g==" hashData="oPhp/XY8ym+v4hCbK4u+6IQty1w="/>
  <p:extLst>
    <p:ext uri="{521415D9-36F7-43E2-AB2F-B90AF26B5E84}">
      <p14:sectionLst xmlns:p14="http://schemas.microsoft.com/office/powerpoint/2010/main">
        <p14:section name="Untitled Section" id="{66762D91-04B6-46C8-AA19-776FDB3D73D9}">
          <p14:sldIdLst>
            <p14:sldId id="268"/>
            <p14:sldId id="269"/>
            <p14:sldId id="270"/>
            <p14:sldId id="271"/>
            <p14:sldId id="272"/>
            <p14:sldId id="278"/>
            <p14:sldId id="279"/>
            <p14:sldId id="275"/>
            <p14:sldId id="276"/>
            <p14:sldId id="280"/>
            <p14:sldId id="281"/>
            <p14:sldId id="282"/>
            <p14:sldId id="283"/>
            <p14:sldId id="284"/>
            <p14:sldId id="285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06" autoAdjust="0"/>
  </p:normalViewPr>
  <p:slideViewPr>
    <p:cSldViewPr>
      <p:cViewPr>
        <p:scale>
          <a:sx n="100" d="100"/>
          <a:sy n="100" d="100"/>
        </p:scale>
        <p:origin x="-19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5.png"/><Relationship Id="rId7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713514" y="2819400"/>
            <a:ext cx="3505200" cy="1666875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„›`!</a:t>
            </a:r>
          </a:p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Avj-nvg`ywjjøvn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!!</a:t>
            </a:r>
          </a:p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ing‡Z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AvwQ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85825" y="1600200"/>
            <a:ext cx="3505200" cy="1752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Avm&amp;mvjvgy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AvjvBKzg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Iqvivn&amp;gvZzjøvn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!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!!!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914854" y="4114800"/>
            <a:ext cx="3505200" cy="166687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Av‡Qv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2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7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28600" y="1059456"/>
            <a:ext cx="8686801" cy="473908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52600" y="1997839"/>
            <a:ext cx="5638800" cy="27546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SutonnyMJ" pitchFamily="2" charset="0"/>
                <a:cs typeface="SutonnyMJ" pitchFamily="2" charset="0"/>
              </a:rPr>
              <a:t>mgm¨v-36 ; c„.-735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Zvwg‡gi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Znwej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D³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dvÛ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Z_¨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mg~n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11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cÖZ¨vwkZ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fMœve‡kl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5,000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PBP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iv.‡ev.-2016 ]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23203"/>
              </p:ext>
            </p:extLst>
          </p:nvPr>
        </p:nvGraphicFramePr>
        <p:xfrm>
          <a:off x="1874520" y="2971800"/>
          <a:ext cx="5394960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45920"/>
                <a:gridCol w="914400"/>
                <a:gridCol w="640080"/>
                <a:gridCol w="731520"/>
                <a:gridCol w="731520"/>
                <a:gridCol w="7315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cÖK‡íi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G-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(20,000)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we-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(30,000)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12,000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28600" y="1059456"/>
            <a:ext cx="8686801" cy="473908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4600" y="1600200"/>
            <a:ext cx="4114800" cy="3970318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SutonnyMJ" pitchFamily="2" charset="0"/>
                <a:cs typeface="SutonnyMJ" pitchFamily="2" charset="0"/>
              </a:rPr>
              <a:t>mgm¨v-42 ; c„.-743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mvwgU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ci®úi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eR©bkxj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1,40,000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‡`L‡Z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c-e¨vK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3.18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2,548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9 %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†_‡K 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e.‡ev.-2017 ]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c-e¨vK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-N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mvwgU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83349"/>
              </p:ext>
            </p:extLst>
          </p:nvPr>
        </p:nvGraphicFramePr>
        <p:xfrm>
          <a:off x="2651760" y="3886200"/>
          <a:ext cx="3840480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16024"/>
                <a:gridCol w="781114"/>
                <a:gridCol w="781114"/>
                <a:gridCol w="781114"/>
                <a:gridCol w="781114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-G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-we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2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28600" y="1059456"/>
            <a:ext cx="8686801" cy="473908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09800" y="1859340"/>
            <a:ext cx="4724400" cy="3139321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SutonnyMJ" pitchFamily="2" charset="0"/>
                <a:cs typeface="SutonnyMJ" pitchFamily="2" charset="0"/>
              </a:rPr>
              <a:t>mgm¨v-43 ; c„.-744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wmqvg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 I L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bv‡gi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ci®úi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eR©bkxj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yÕwU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wPšÍv-fvebv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1,00,000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‡¤œ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.‡ev.-2017 ]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ÔKÕ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-N : 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wm×všÍwU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jvfRbK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?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9414"/>
              </p:ext>
            </p:extLst>
          </p:nvPr>
        </p:nvGraphicFramePr>
        <p:xfrm>
          <a:off x="2331721" y="3352800"/>
          <a:ext cx="4480558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48497"/>
                <a:gridCol w="884328"/>
                <a:gridCol w="943276"/>
                <a:gridCol w="1061181"/>
                <a:gridCol w="943276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K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-990600" y="1600200"/>
            <a:ext cx="10896600" cy="40386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982450"/>
            <a:ext cx="7315200" cy="2616101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SutonnyMJ" pitchFamily="2" charset="0"/>
                <a:cs typeface="SutonnyMJ" pitchFamily="2" charset="0"/>
              </a:rPr>
              <a:t>mgm¨v-47 ; c„.-748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my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›`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iei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dvg©v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‡¤œv³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					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Dfq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evwl©K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AePq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37,500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cvIqvi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-N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DÏxc‡K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wb‡q‡Qb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†hŠw³KZv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	[ Kz.‡ev.-2019 ]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771764"/>
              </p:ext>
            </p:extLst>
          </p:nvPr>
        </p:nvGraphicFramePr>
        <p:xfrm>
          <a:off x="1051561" y="2590800"/>
          <a:ext cx="7040879" cy="100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90493"/>
                <a:gridCol w="1283415"/>
                <a:gridCol w="641708"/>
                <a:gridCol w="825053"/>
                <a:gridCol w="733380"/>
                <a:gridCol w="733380"/>
                <a:gridCol w="733380"/>
                <a:gridCol w="110007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cÖviw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¤¢K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Ki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cieZx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‡c-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e¨vK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-G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1,50,000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2.86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-we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1,50,000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?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4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914400" y="1524000"/>
            <a:ext cx="7315200" cy="46482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4600" y="1720840"/>
            <a:ext cx="4114800" cy="3970318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- 51 ; c„.- 754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wicb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KvKjx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 I 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Ki‡eb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cÖviw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¤¢K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60,000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KvKjx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g~jab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10%| [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0.909 ;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wØZxq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0.826 ; Z…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0.751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PZz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0.683 ]|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-we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iv.‡ev.-2019]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46517"/>
              </p:ext>
            </p:extLst>
          </p:nvPr>
        </p:nvGraphicFramePr>
        <p:xfrm>
          <a:off x="2697480" y="3352800"/>
          <a:ext cx="3749040" cy="1005840"/>
        </p:xfrm>
        <a:graphic>
          <a:graphicData uri="http://schemas.openxmlformats.org/drawingml/2006/table">
            <a:tbl>
              <a:tblPr firstRow="1" bandRow="1"/>
              <a:tblGrid>
                <a:gridCol w="749808"/>
                <a:gridCol w="749808"/>
                <a:gridCol w="749808"/>
                <a:gridCol w="749808"/>
                <a:gridCol w="749808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-G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-we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5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914400" y="1104900"/>
            <a:ext cx="7315200" cy="46482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1859340"/>
            <a:ext cx="4572000" cy="2862322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SutonnyMJ" pitchFamily="2" charset="0"/>
                <a:cs typeface="SutonnyMJ" pitchFamily="2" charset="0"/>
              </a:rPr>
              <a:t>Abykxjbx-54 ; c„.-793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iZ‡bi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Dfq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eQ‡i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wb¤œwjwLZ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KicieZx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.‡ev.-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2016]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93792"/>
              </p:ext>
            </p:extLst>
          </p:nvPr>
        </p:nvGraphicFramePr>
        <p:xfrm>
          <a:off x="2377440" y="3200400"/>
          <a:ext cx="4389120" cy="1036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-K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9,000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12,000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-L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7,000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13,000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5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4724400" y="1587499"/>
            <a:ext cx="4191000" cy="4762501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228601" y="1562099"/>
            <a:ext cx="4190999" cy="4762501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 rot="20161727">
            <a:off x="5356455" y="2460017"/>
            <a:ext cx="2952719" cy="3013740"/>
          </a:xfrm>
          <a:prstGeom prst="horizontalScroll">
            <a:avLst>
              <a:gd name="adj" fmla="val 2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A‡cÿvq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 !!!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 rot="20161727">
            <a:off x="847740" y="2485416"/>
            <a:ext cx="2952719" cy="3013740"/>
          </a:xfrm>
          <a:prstGeom prst="horizontalScroll">
            <a:avLst>
              <a:gd name="adj" fmla="val 2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„›`!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ch©šÍB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!!</a:t>
            </a:r>
          </a:p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wdiwQ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wkNªB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8912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3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ata 4"/>
          <p:cNvSpPr/>
          <p:nvPr/>
        </p:nvSpPr>
        <p:spPr>
          <a:xfrm>
            <a:off x="4343400" y="1600200"/>
            <a:ext cx="4572000" cy="4533900"/>
          </a:xfrm>
          <a:prstGeom prst="flowChartInputOutpu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/>
          <p:cNvSpPr/>
          <p:nvPr/>
        </p:nvSpPr>
        <p:spPr>
          <a:xfrm>
            <a:off x="228600" y="1600200"/>
            <a:ext cx="4572000" cy="4533900"/>
          </a:xfrm>
          <a:prstGeom prst="flowChartInputOutpu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Scroll 1"/>
          <p:cNvSpPr/>
          <p:nvPr/>
        </p:nvSpPr>
        <p:spPr>
          <a:xfrm>
            <a:off x="1142999" y="2514600"/>
            <a:ext cx="2895601" cy="27051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wk‡LwQjvg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5105400" y="2514600"/>
            <a:ext cx="3124200" cy="27051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P‡jv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†`‡L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Avwm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!</a:t>
            </a:r>
          </a:p>
          <a:p>
            <a:pPr algn="ctr"/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c‡iwQ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!!!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Wave 12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4" name="Wave 13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Wave 14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0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0"/>
    </mc:Choice>
    <mc:Fallback>
      <p:transition spd="slow" advClick="0" advTm="3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00"/>
                            </p:stCondLst>
                            <p:childTnLst>
                              <p:par>
                                <p:cTn id="1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>
            <a:off x="228600" y="1600200"/>
            <a:ext cx="8610600" cy="45720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/>
          <p:cNvSpPr/>
          <p:nvPr/>
        </p:nvSpPr>
        <p:spPr>
          <a:xfrm>
            <a:off x="1828800" y="2057400"/>
            <a:ext cx="5486400" cy="3657600"/>
          </a:xfrm>
          <a:prstGeom prst="snip2DiagRect">
            <a:avLst>
              <a:gd name="adj1" fmla="val 42360"/>
              <a:gd name="adj2" fmla="val 454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K¬vm-2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ARR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K¬vm-2 G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wk‡LwQ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2wU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diZKvj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‡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c-e¨vK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Wave 4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Wave 6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2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00"/>
                            </p:stCondLst>
                            <p:childTnLst>
                              <p:par>
                                <p:cTn id="17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ata 2"/>
          <p:cNvSpPr/>
          <p:nvPr/>
        </p:nvSpPr>
        <p:spPr>
          <a:xfrm>
            <a:off x="228600" y="1600200"/>
            <a:ext cx="8610600" cy="45720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/>
          <p:cNvSpPr/>
          <p:nvPr/>
        </p:nvSpPr>
        <p:spPr>
          <a:xfrm>
            <a:off x="1828800" y="2057400"/>
            <a:ext cx="5486400" cy="3657600"/>
          </a:xfrm>
          <a:prstGeom prst="snip2DiagRect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wkL‡ev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2wU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diZKvj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/ ‡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c-e¨vK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Wave 4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Wave 6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Wave 7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0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Right Arrow 26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Wave 27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Wave 28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0" name="Wave 29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Wave 30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000" y="1384231"/>
            <a:ext cx="8661401" cy="4216539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2400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D`vniY-2:</a:t>
            </a:r>
          </a:p>
          <a:p>
            <a:pPr algn="just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wewb‡qvwRZ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diZ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mwU‡Z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Pvb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KicieZx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wm×všÍnxbZvq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fzM‡Qb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cÖKíwU‡Z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Avw`evi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gybvdvi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cÖKíwU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? [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wn›U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: †h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mwU‡Z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|]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00911"/>
              </p:ext>
            </p:extLst>
          </p:nvPr>
        </p:nvGraphicFramePr>
        <p:xfrm>
          <a:off x="411481" y="3276600"/>
          <a:ext cx="8321038" cy="1188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56441"/>
                <a:gridCol w="1147729"/>
                <a:gridCol w="956441"/>
                <a:gridCol w="956441"/>
                <a:gridCol w="956441"/>
                <a:gridCol w="956441"/>
                <a:gridCol w="956441"/>
                <a:gridCol w="14346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fMœve‡kl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g~j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(70,000)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-L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(70,000)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7,500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33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6568" y="1450705"/>
            <a:ext cx="2061783" cy="400110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ÔcÖKí-KÕ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t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 </a:t>
            </a:r>
            <a:endParaRPr lang="en-US" sz="1600" b="1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0" y="2057400"/>
                <a:ext cx="8686801" cy="4020075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SutonnyMJ" pitchFamily="2" charset="0"/>
                    <a:cs typeface="SutonnyMJ" pitchFamily="2" charset="0"/>
                  </a:rPr>
                  <a:t>avc-1 :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µ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g‡hvwRZ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Ki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cieZx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©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bM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`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AvšÍ:cÖevn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wbY©q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-</a:t>
                </a: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avc-2 :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m~Î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ewm‡q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‡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c-e¨vK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mgq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gvb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wbY©q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-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∴ 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পে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ব্যাক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সময়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𝑁𝐶𝑂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𝐶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𝐷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২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৭০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০০০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৫৯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০০০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২৯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cs typeface="SutonnyMJ" pitchFamily="2" charset="0"/>
                            </a:rPr>
                            <m:t>০০০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২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৩৮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cs typeface="SutonnyMJ" pitchFamily="2" charset="0"/>
                        </a:rPr>
                        <m:t>বছর</m:t>
                      </m:r>
                    </m:oMath>
                  </m:oMathPara>
                </a14:m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057400"/>
                <a:ext cx="8686801" cy="4020075"/>
              </a:xfrm>
              <a:prstGeom prst="rect">
                <a:avLst/>
              </a:prstGeom>
              <a:blipFill rotWithShape="1">
                <a:blip r:embed="rId2"/>
                <a:stretch>
                  <a:fillRect l="-701" t="-605"/>
                </a:stretch>
              </a:blip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847455"/>
                  </p:ext>
                </p:extLst>
              </p:nvPr>
            </p:nvGraphicFramePr>
            <p:xfrm>
              <a:off x="274320" y="2667000"/>
              <a:ext cx="8595360" cy="212464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203040"/>
                    <a:gridCol w="1018440"/>
                    <a:gridCol w="1138488"/>
                    <a:gridCol w="1147512"/>
                    <a:gridCol w="1009416"/>
                    <a:gridCol w="1078464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8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8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sz="18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hvM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: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000" kern="1200" smtClean="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000" kern="1200">
                                      <a:effectLst/>
                                    </a:rPr>
                                    <m:t>প্রাথমিক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বিনিয়োগ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−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ভগ্নাবশেষ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 </m:t>
                                  </m:r>
                                  <m:r>
                                    <a:rPr kumimoji="0" lang="en-US" sz="1000" kern="1200">
                                      <a:effectLst/>
                                    </a:rPr>
                                    <m:t>মূল্য</m:t>
                                  </m:r>
                                </m:num>
                                <m:den>
                                  <m:r>
                                    <a:rPr kumimoji="0" lang="en-US" sz="1000" kern="1200">
                                      <a:effectLst/>
                                    </a:rPr>
                                    <m:t>আয়ুষ্কাল</m:t>
                                  </m:r>
                                </m:den>
                              </m:f>
                            </m:oMath>
                          </a14:m>
                          <a:endParaRPr lang="en-US" sz="10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800" baseline="0" dirty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     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fMœve‡kl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g~j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¨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b="1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10,000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8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8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32,000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29,000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37,000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8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8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59,000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88,000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1,25,000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1,62,000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847455"/>
                  </p:ext>
                </p:extLst>
              </p:nvPr>
            </p:nvGraphicFramePr>
            <p:xfrm>
              <a:off x="274320" y="2667000"/>
              <a:ext cx="8595360" cy="212464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203040"/>
                    <a:gridCol w="1018440"/>
                    <a:gridCol w="1138488"/>
                    <a:gridCol w="1147512"/>
                    <a:gridCol w="1009416"/>
                    <a:gridCol w="1078464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8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</a:p>
                      </a:txBody>
                      <a:tcPr/>
                    </a:tc>
                  </a:tr>
                  <a:tr h="10121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40964" r="-168571" b="-825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b="1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10,000</a:t>
                          </a:r>
                          <a:endParaRPr lang="en-US" sz="18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8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8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32,000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29,000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37,000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8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8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8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8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59,000</a:t>
                          </a:r>
                          <a:r>
                            <a:rPr lang="en-US" sz="18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88,000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1,25,000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1,62,000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ight Arrow 7">
            <a:hlinkClick r:id="rId4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Wave 8">
            <a:hlinkClick r:id="rId5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Wave 9">
            <a:hlinkClick r:id="rId6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1" name="Wave 10">
            <a:hlinkClick r:id="rId7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Wave 11">
            <a:hlinkClick r:id="rId8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6975" y="1180088"/>
            <a:ext cx="1350050" cy="369332"/>
          </a:xfrm>
          <a:prstGeom prst="rect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-t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cÖKí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-L t- 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1676400"/>
                <a:ext cx="8382000" cy="4258345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avc-1 : µ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g‡hvwRZ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Ki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cieZx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©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bM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`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AvšÍ:cÖevn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wbY©q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-</a:t>
                </a: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avc-2 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: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m~Î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ewm‡q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PBP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gvb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wbY©q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- </a:t>
                </a:r>
                <a:endParaRPr lang="en-US" dirty="0">
                  <a:latin typeface="SutonnyMJ" pitchFamily="2" charset="0"/>
                  <a:cs typeface="SutonnyMJ" pitchFamily="2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পে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ব্যাক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সময়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𝑁𝐶𝑂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𝐶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𝐷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২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৭০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০০০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৫৭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০০০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৩২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৫০০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২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৪০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SutonnyMJ" pitchFamily="2" charset="0"/>
                        </a:rPr>
                        <m:t>বছর</m:t>
                      </m:r>
                    </m:oMath>
                  </m:oMathPara>
                </a14:m>
                <a:endParaRPr lang="en-US" dirty="0" smtClean="0"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wm×všÍ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: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ÔcÖKí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-KÕ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wewb‡qvM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cwi‡kva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Kvj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(PBP)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ÔcÖKí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-LÕ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wewb‡qvM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cwi‡kva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Kvj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(PBP) 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A‡cÿv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 Kg|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AZGe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ÔcÖKí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-KÕ </a:t>
                </a:r>
                <a:r>
                  <a:rPr lang="en-US" dirty="0" err="1">
                    <a:latin typeface="SutonnyMJ" pitchFamily="2" charset="0"/>
                    <a:cs typeface="SutonnyMJ" pitchFamily="2" charset="0"/>
                  </a:rPr>
                  <a:t>DËg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|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76400"/>
                <a:ext cx="8382000" cy="4258345"/>
              </a:xfrm>
              <a:prstGeom prst="rect">
                <a:avLst/>
              </a:prstGeom>
              <a:blipFill rotWithShape="1">
                <a:blip r:embed="rId2"/>
                <a:stretch>
                  <a:fillRect l="-581" t="-571" b="-1141"/>
                </a:stretch>
              </a:blip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8614212"/>
                  </p:ext>
                </p:extLst>
              </p:nvPr>
            </p:nvGraphicFramePr>
            <p:xfrm>
              <a:off x="523240" y="2133600"/>
              <a:ext cx="8097520" cy="205740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01752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Avq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/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wbU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gybvdv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‡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hvM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: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AePq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100" kern="1200" smtClean="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100" kern="1200">
                                      <a:effectLst/>
                                    </a:rPr>
                                    <m:t>প্রাথমিক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 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বিনিয়োগ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−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ভগ্নাবশেষ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 </m:t>
                                  </m:r>
                                  <m:r>
                                    <a:rPr kumimoji="0" lang="en-US" sz="1100" kern="1200">
                                      <a:effectLst/>
                                    </a:rPr>
                                    <m:t>মূল্য</m:t>
                                  </m:r>
                                </m:num>
                                <m:den>
                                  <m:r>
                                    <a:rPr kumimoji="0" lang="en-US" sz="1100" kern="1200">
                                      <a:effectLst/>
                                    </a:rPr>
                                    <m:t>আয়ুষ্কাল</m:t>
                                  </m:r>
                                </m:den>
                              </m:f>
                            </m:oMath>
                          </a14:m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algn="l"/>
                          <a:r>
                            <a:rPr lang="en-US" sz="1400" baseline="0" dirty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     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fMœve‡kl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g~j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¨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400" b="1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7,500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32,500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42,500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30,000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57,000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1,32,000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1,62,000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8614212"/>
                  </p:ext>
                </p:extLst>
              </p:nvPr>
            </p:nvGraphicFramePr>
            <p:xfrm>
              <a:off x="523240" y="2133600"/>
              <a:ext cx="8097520" cy="205740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01752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weeiY</a:t>
                          </a:r>
                          <a:endParaRPr lang="en-US" sz="1400" baseline="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eQi-2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eQi-5</a:t>
                          </a:r>
                        </a:p>
                      </a:txBody>
                      <a:tcPr/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2" t="-41290" r="-168485" b="-78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17,000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15,000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  <a:endParaRPr lang="en-US" sz="1400" b="1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---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10,000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12,500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u="none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7,500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©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27,500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32,500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42,500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30,000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>
                              <a:latin typeface="SutonnyMJ" pitchFamily="2" charset="0"/>
                              <a:cs typeface="SutonnyMJ" pitchFamily="2" charset="0"/>
                            </a:rPr>
                            <a:t>µ</a:t>
                          </a:r>
                          <a:r>
                            <a:rPr lang="en-US" sz="140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g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‡hvwRZ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KicieZx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©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bM</a:t>
                          </a:r>
                          <a:r>
                            <a:rPr lang="en-US" sz="1400" baseline="0" dirty="0" smtClean="0">
                              <a:latin typeface="SutonnyMJ" pitchFamily="2" charset="0"/>
                              <a:cs typeface="SutonnyMJ" pitchFamily="2" charset="0"/>
                            </a:rPr>
                            <a:t>` </a:t>
                          </a:r>
                          <a:r>
                            <a:rPr lang="en-US" sz="1400" baseline="0" dirty="0" err="1" smtClean="0">
                              <a:latin typeface="SutonnyMJ" pitchFamily="2" charset="0"/>
                              <a:cs typeface="SutonnyMJ" pitchFamily="2" charset="0"/>
                            </a:rPr>
                            <a:t>AvšÍ:cÖevn</a:t>
                          </a:r>
                          <a:endParaRPr lang="en-US" sz="1400" dirty="0" smtClean="0">
                            <a:latin typeface="SutonnyMJ" pitchFamily="2" charset="0"/>
                            <a:cs typeface="SutonnyMJ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29,500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57,000</a:t>
                          </a:r>
                          <a:r>
                            <a:rPr lang="en-US" sz="1400" u="none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89,500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1,32,000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dirty="0" smtClean="0">
                              <a:latin typeface="SutonnyMJ" pitchFamily="2" charset="0"/>
                              <a:cs typeface="SutonnyMJ" pitchFamily="2" charset="0"/>
                            </a:rPr>
                            <a:t>1,62,000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Right Arrow 10">
            <a:hlinkClick r:id="rId4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Wave 11">
            <a:hlinkClick r:id="rId5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Wave 12">
            <a:hlinkClick r:id="rId6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4" name="Wave 13">
            <a:hlinkClick r:id="rId7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Wave 14">
            <a:hlinkClick r:id="rId8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4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ata 14"/>
          <p:cNvSpPr/>
          <p:nvPr/>
        </p:nvSpPr>
        <p:spPr>
          <a:xfrm>
            <a:off x="0" y="1059456"/>
            <a:ext cx="9144000" cy="473908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ight Arrow 16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Wave 17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Wave 18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20" name="Wave 19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Wave 20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2136339"/>
            <a:ext cx="6096000" cy="2585323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mgm¨v-34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(c„.-732)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Rqv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50,000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cÖwZôvbwUi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AvšÍ:cÖevn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‡`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-M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c-e¨vK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e.‡ev.-2016 ]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85518"/>
              </p:ext>
            </p:extLst>
          </p:nvPr>
        </p:nvGraphicFramePr>
        <p:xfrm>
          <a:off x="1691640" y="3124200"/>
          <a:ext cx="5760720" cy="1097280"/>
        </p:xfrm>
        <a:graphic>
          <a:graphicData uri="http://schemas.openxmlformats.org/drawingml/2006/table">
            <a:tbl>
              <a:tblPr firstRow="1" bandRow="1"/>
              <a:tblGrid>
                <a:gridCol w="1152144"/>
                <a:gridCol w="1152144"/>
                <a:gridCol w="1152144"/>
                <a:gridCol w="1152144"/>
                <a:gridCol w="1152144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-K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-L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7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ata 11"/>
          <p:cNvSpPr/>
          <p:nvPr/>
        </p:nvSpPr>
        <p:spPr>
          <a:xfrm>
            <a:off x="0" y="1059456"/>
            <a:ext cx="9144000" cy="4739088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686800" cy="365125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as-IN" sz="2000" b="1" dirty="0" smtClean="0">
                <a:solidFill>
                  <a:schemeClr val="bg1"/>
                </a:solidFill>
              </a:rPr>
              <a:t>সৌজন্যে : কমার্স পাবলিকেশন্স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228600" y="0"/>
            <a:ext cx="1028180" cy="9144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K¬vm-3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Wave 5">
            <a:hlinkClick r:id="rId3" action="ppaction://hlinksldjump"/>
          </p:cNvPr>
          <p:cNvSpPr/>
          <p:nvPr/>
        </p:nvSpPr>
        <p:spPr>
          <a:xfrm>
            <a:off x="1278076" y="0"/>
            <a:ext cx="1867420" cy="914400"/>
          </a:xfrm>
          <a:prstGeom prst="wave">
            <a:avLst/>
          </a:prstGeom>
          <a:ln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wQj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Wave 6">
            <a:hlinkClick r:id="rId4" action="ppaction://hlinksldjump"/>
          </p:cNvPr>
          <p:cNvSpPr/>
          <p:nvPr/>
        </p:nvSpPr>
        <p:spPr>
          <a:xfrm>
            <a:off x="3270444" y="0"/>
            <a:ext cx="1824434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8" name="Wave 7">
            <a:hlinkClick r:id="rId5" action="ppaction://hlinksldjump"/>
          </p:cNvPr>
          <p:cNvSpPr/>
          <p:nvPr/>
        </p:nvSpPr>
        <p:spPr>
          <a:xfrm>
            <a:off x="5219826" y="0"/>
            <a:ext cx="1864008" cy="914400"/>
          </a:xfrm>
          <a:prstGeom prst="wav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Abykxjb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Wave 8">
            <a:hlinkClick r:id="rId6" action="ppaction://hlinksldjump"/>
          </p:cNvPr>
          <p:cNvSpPr/>
          <p:nvPr/>
        </p:nvSpPr>
        <p:spPr>
          <a:xfrm>
            <a:off x="7208783" y="0"/>
            <a:ext cx="1706618" cy="914400"/>
          </a:xfrm>
          <a:prstGeom prst="wave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A¨vmvBb‡g›U</a:t>
            </a:r>
            <a:endParaRPr lang="en-US" sz="2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0700" y="1443841"/>
            <a:ext cx="5562600" cy="3970318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mgm¨v-35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c„.-734 :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mv‡ne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bvwRqv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vcK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 I L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h‡Kvb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‡”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Z_¨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vewj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>
                <a:latin typeface="SutonnyMJ" pitchFamily="2" charset="0"/>
                <a:cs typeface="SutonnyMJ" pitchFamily="2" charset="0"/>
              </a:rPr>
              <a:t>evÆvi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13 % 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mv‡ne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g~j¨vq‡bi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AvaywbK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c×wZ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ÔKÕ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	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cwi‡kvaKvj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Ki|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[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Ky.‡ev.-16 ]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34626"/>
              </p:ext>
            </p:extLst>
          </p:nvPr>
        </p:nvGraphicFramePr>
        <p:xfrm>
          <a:off x="1920240" y="2895600"/>
          <a:ext cx="530352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2184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cÖevn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UvKvq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cÖKí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eQi-1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eQi-3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eQi-4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K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(50,000)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12,000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(50,000)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12,000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22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1361</Words>
  <Application>Microsoft Office PowerPoint</Application>
  <PresentationFormat>On-screen Show (4:3)</PresentationFormat>
  <Paragraphs>437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59</cp:revision>
  <cp:lastPrinted>2020-01-20T13:42:11Z</cp:lastPrinted>
  <dcterms:created xsi:type="dcterms:W3CDTF">2006-08-16T00:00:00Z</dcterms:created>
  <dcterms:modified xsi:type="dcterms:W3CDTF">2020-01-25T13:31:24Z</dcterms:modified>
</cp:coreProperties>
</file>