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279" r:id="rId2"/>
    <p:sldId id="277" r:id="rId3"/>
    <p:sldId id="278" r:id="rId4"/>
    <p:sldId id="280" r:id="rId5"/>
    <p:sldId id="281" r:id="rId6"/>
    <p:sldId id="282" r:id="rId7"/>
    <p:sldId id="257" r:id="rId8"/>
    <p:sldId id="256" r:id="rId9"/>
    <p:sldId id="258" r:id="rId10"/>
    <p:sldId id="283" r:id="rId11"/>
    <p:sldId id="259" r:id="rId12"/>
    <p:sldId id="273" r:id="rId13"/>
    <p:sldId id="274" r:id="rId14"/>
    <p:sldId id="260" r:id="rId15"/>
    <p:sldId id="284" r:id="rId16"/>
    <p:sldId id="262" r:id="rId17"/>
    <p:sldId id="263" r:id="rId18"/>
    <p:sldId id="264" r:id="rId19"/>
    <p:sldId id="265" r:id="rId20"/>
    <p:sldId id="269" r:id="rId21"/>
    <p:sldId id="270" r:id="rId22"/>
    <p:sldId id="271" r:id="rId23"/>
    <p:sldId id="266" r:id="rId24"/>
    <p:sldId id="267" r:id="rId25"/>
    <p:sldId id="275" r:id="rId26"/>
    <p:sldId id="268" r:id="rId27"/>
    <p:sldId id="272"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53" autoAdjust="0"/>
  </p:normalViewPr>
  <p:slideViewPr>
    <p:cSldViewPr>
      <p:cViewPr>
        <p:scale>
          <a:sx n="70" d="100"/>
          <a:sy n="70"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B109D-A495-4D2A-A0E9-D9A0A45BD73D}" type="datetimeFigureOut">
              <a:rPr lang="en-US" smtClean="0"/>
              <a:t>25-Jan-20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FFB1F-CFBC-476C-93B4-7979BDF8EBCB}" type="slidenum">
              <a:rPr lang="en-US" smtClean="0"/>
              <a:t>‹#›</a:t>
            </a:fld>
            <a:endParaRPr lang="en-US"/>
          </a:p>
        </p:txBody>
      </p:sp>
    </p:spTree>
    <p:extLst>
      <p:ext uri="{BB962C8B-B14F-4D97-AF65-F5344CB8AC3E}">
        <p14:creationId xmlns:p14="http://schemas.microsoft.com/office/powerpoint/2010/main" val="34047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AFFB1F-CFBC-476C-93B4-7979BDF8EBCB}" type="slidenum">
              <a:rPr lang="en-US" smtClean="0"/>
              <a:t>7</a:t>
            </a:fld>
            <a:endParaRPr lang="en-US"/>
          </a:p>
        </p:txBody>
      </p:sp>
    </p:spTree>
    <p:extLst>
      <p:ext uri="{BB962C8B-B14F-4D97-AF65-F5344CB8AC3E}">
        <p14:creationId xmlns:p14="http://schemas.microsoft.com/office/powerpoint/2010/main" val="110815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8B3D6-48B6-41BC-A72C-D37BF0D2A00F}" type="datetime1">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344636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44C60-1F6D-4C33-827A-3945F1D1373B}" type="datetime1">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189631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BBBA6-6BDA-496E-AAD9-71EE7298E5E0}" type="datetime1">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215326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2C564-855B-4F7D-8F52-831FC02494DB}" type="datetime1">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61796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24E28-A0D0-43D0-9350-B32EE002AFEF}" type="datetime1">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423460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4115C-1128-49AB-A838-07DFD7796FBA}" type="datetime1">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326095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01C0C1-4A5B-45FC-86AB-462B0B19E296}" type="datetime1">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166103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5735C-6A31-41D0-A351-775C95E32C35}" type="datetime1">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250009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84246-DCB4-49D0-8D5B-93BE0FF4CF83}" type="datetime1">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40457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662B2-9006-4A59-8275-63629AAD48EA}" type="datetime1">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393106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1C57C-EF32-461E-9589-4DF02FD1DF03}" type="datetime1">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50FE9-DDE8-40EB-8A6D-6CFD85893744}" type="slidenum">
              <a:rPr lang="en-US" smtClean="0"/>
              <a:t>‹#›</a:t>
            </a:fld>
            <a:endParaRPr lang="en-US"/>
          </a:p>
        </p:txBody>
      </p:sp>
    </p:spTree>
    <p:extLst>
      <p:ext uri="{BB962C8B-B14F-4D97-AF65-F5344CB8AC3E}">
        <p14:creationId xmlns:p14="http://schemas.microsoft.com/office/powerpoint/2010/main" val="54512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8C3F65-C636-48C5-9CA5-D45621C4B605}" type="datetime1">
              <a:rPr lang="en-US" smtClean="0"/>
              <a:t>25-Jan-20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D50FE9-DDE8-40EB-8A6D-6CFD85893744}" type="slidenum">
              <a:rPr lang="en-US" smtClean="0"/>
              <a:t>‹#›</a:t>
            </a:fld>
            <a:endParaRPr lang="en-US"/>
          </a:p>
        </p:txBody>
      </p:sp>
    </p:spTree>
    <p:extLst>
      <p:ext uri="{BB962C8B-B14F-4D97-AF65-F5344CB8AC3E}">
        <p14:creationId xmlns:p14="http://schemas.microsoft.com/office/powerpoint/2010/main" val="6027892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siddiquee1211@gmail.com"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2688"/>
            <a:ext cx="9144000" cy="6580385"/>
          </a:xfrm>
          <a:prstGeom prst="rect">
            <a:avLst/>
          </a:prstGeom>
        </p:spPr>
      </p:pic>
      <p:sp>
        <p:nvSpPr>
          <p:cNvPr id="4" name="Frame 3"/>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88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gtEl>
                                        <p:attrNameLst>
                                          <p:attrName>style.color</p:attrName>
                                        </p:attrNameLst>
                                      </p:cBhvr>
                                      <p:to>
                                        <a:schemeClr val="accent2"/>
                                      </p:to>
                                    </p:animClr>
                                    <p:animClr clrSpc="rgb" dir="cw">
                                      <p:cBhvr>
                                        <p:cTn id="7" dur="500" fill="hold"/>
                                        <p:tgtEl>
                                          <p:spTgt spid="3"/>
                                        </p:tgtEl>
                                        <p:attrNameLst>
                                          <p:attrName>fillcolor</p:attrName>
                                        </p:attrNameLst>
                                      </p:cBhvr>
                                      <p:to>
                                        <a:schemeClr val="accent2"/>
                                      </p:to>
                                    </p:animClr>
                                    <p:set>
                                      <p:cBhvr>
                                        <p:cTn id="8" dur="500" fill="hold"/>
                                        <p:tgtEl>
                                          <p:spTgt spid="3"/>
                                        </p:tgtEl>
                                        <p:attrNameLst>
                                          <p:attrName>fill.type</p:attrName>
                                        </p:attrNameLst>
                                      </p:cBhvr>
                                      <p:to>
                                        <p:strVal val="solid"/>
                                      </p:to>
                                    </p:set>
                                    <p:set>
                                      <p:cBhvr>
                                        <p:cTn id="9" dur="5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10</a:t>
            </a:fld>
            <a:endParaRPr lang="en-US"/>
          </a:p>
        </p:txBody>
      </p:sp>
      <p:sp>
        <p:nvSpPr>
          <p:cNvPr id="3" name="Frame 2"/>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667000" y="457200"/>
            <a:ext cx="430637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Individual Work   </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23925" y="2934325"/>
            <a:ext cx="729615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What is the main part of a computer? </a:t>
            </a:r>
          </a:p>
          <a:p>
            <a:pPr marL="457200" indent="-457200">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What is called motherboard?  </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00674" y="2003539"/>
            <a:ext cx="5942652"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dirty="0" smtClean="0">
                <a:latin typeface="Times New Roman" panose="02020603050405020304" pitchFamily="18" charset="0"/>
                <a:cs typeface="Times New Roman" panose="02020603050405020304" pitchFamily="18" charset="0"/>
              </a:rPr>
              <a:t>Answer the following questions: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9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smtClean="0">
                <a:latin typeface="Times New Roman" panose="02020603050405020304" pitchFamily="18" charset="0"/>
                <a:cs typeface="Times New Roman" panose="02020603050405020304" pitchFamily="18" charset="0"/>
              </a:rPr>
              <a:t>BIOS</a:t>
            </a:r>
            <a:r>
              <a:rPr lang="en-US" sz="3600" dirty="0" smtClean="0">
                <a:latin typeface="Times New Roman" panose="02020603050405020304" pitchFamily="18" charset="0"/>
                <a:cs typeface="Times New Roman" panose="02020603050405020304" pitchFamily="18" charset="0"/>
              </a:rPr>
              <a:t>(Basic Input Output System)</a:t>
            </a:r>
            <a:r>
              <a:rPr lang="en-US" sz="3600" b="1" dirty="0" smtClean="0">
                <a:latin typeface="Times New Roman" panose="02020603050405020304" pitchFamily="18" charset="0"/>
                <a:cs typeface="Times New Roman" panose="02020603050405020304" pitchFamily="18" charset="0"/>
              </a:rPr>
              <a:t> Chip</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Every motherboard has a BIOS. This chip contains a small amount of code that is responsible for booting up your system. </a:t>
            </a:r>
          </a:p>
          <a:p>
            <a:pPr algn="just">
              <a:lnSpc>
                <a:spcPct val="150000"/>
              </a:lnSpc>
            </a:pPr>
            <a:r>
              <a:rPr lang="en-US" sz="2800" b="1" dirty="0" smtClean="0">
                <a:latin typeface="Times New Roman" panose="02020603050405020304" pitchFamily="18" charset="0"/>
                <a:cs typeface="Times New Roman" panose="02020603050405020304" pitchFamily="18" charset="0"/>
              </a:rPr>
              <a:t>It reads the CMOS settings, performs the POST (Power On Self Test), checks for devices, and then reads the master boot record on the hard drive so the operating system can load.</a:t>
            </a: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11</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9486"/>
          </a:xfrm>
        </p:spPr>
        <p:txBody>
          <a:bodyPr/>
          <a:lstStyle/>
          <a:p>
            <a:r>
              <a:rPr lang="en-US" b="1" dirty="0" smtClean="0">
                <a:latin typeface="Times New Roman" panose="02020603050405020304" pitchFamily="18" charset="0"/>
                <a:cs typeface="Times New Roman" panose="02020603050405020304" pitchFamily="18" charset="0"/>
              </a:rPr>
              <a:t>BIOS: </a:t>
            </a:r>
            <a:endParaRPr lang="en-US"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pPr>
              <a:buClr>
                <a:schemeClr val="hlink"/>
              </a:buClr>
              <a:buSzPct val="75000"/>
              <a:buFont typeface="Wingdings" pitchFamily="2" charset="2"/>
              <a:buChar char="l"/>
            </a:pPr>
            <a:r>
              <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BIOS combination</a:t>
            </a:r>
          </a:p>
          <a:p>
            <a:pPr lvl="1">
              <a:buClr>
                <a:schemeClr val="tx2"/>
              </a:buClr>
              <a:buSzPct val="75000"/>
              <a:buFont typeface="Wingdings" pitchFamily="2" charset="2"/>
              <a:buChar char="l"/>
            </a:pPr>
            <a:r>
              <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BIOS program</a:t>
            </a:r>
          </a:p>
          <a:p>
            <a:pPr lvl="1">
              <a:buClr>
                <a:schemeClr val="tx2"/>
              </a:buClr>
              <a:buSzPct val="75000"/>
              <a:buFont typeface="Wingdings" pitchFamily="2" charset="2"/>
              <a:buChar char="l"/>
            </a:pPr>
            <a:r>
              <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CMOS stores BIOS program</a:t>
            </a:r>
          </a:p>
          <a:p>
            <a:pPr lvl="1">
              <a:buClr>
                <a:schemeClr val="tx2"/>
              </a:buClr>
              <a:buSzPct val="75000"/>
              <a:buFont typeface="Wingdings" pitchFamily="2" charset="2"/>
              <a:buChar char="l"/>
            </a:pPr>
            <a:r>
              <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BIOS parameter</a:t>
            </a:r>
          </a:p>
          <a:p>
            <a:pPr lvl="1">
              <a:buClr>
                <a:schemeClr val="tx2"/>
              </a:buClr>
              <a:buSzPct val="75000"/>
              <a:buNone/>
            </a:pPr>
            <a:endPar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endParaRPr>
          </a:p>
          <a:p>
            <a:pPr>
              <a:buClr>
                <a:schemeClr val="hlink"/>
              </a:buClr>
              <a:buSzPct val="75000"/>
              <a:buNone/>
            </a:pPr>
            <a:r>
              <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BIOS hardware components</a:t>
            </a:r>
          </a:p>
          <a:p>
            <a:pPr lvl="1">
              <a:buClr>
                <a:schemeClr val="tx2"/>
              </a:buClr>
              <a:buSzPct val="75000"/>
              <a:buFont typeface="Wingdings" pitchFamily="2" charset="2"/>
              <a:buChar char="l"/>
            </a:pPr>
            <a:r>
              <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BIOS ROM</a:t>
            </a:r>
          </a:p>
          <a:p>
            <a:pPr lvl="2">
              <a:buClr>
                <a:schemeClr val="accent2"/>
              </a:buClr>
              <a:buSzPct val="75000"/>
              <a:buFont typeface="Wingdings" pitchFamily="2" charset="2"/>
              <a:buChar char="l"/>
            </a:pPr>
            <a:r>
              <a:rPr lang="en-US" altLang="zh-CN"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PC startup program (POST)</a:t>
            </a:r>
          </a:p>
          <a:p>
            <a:pPr lvl="1">
              <a:buClr>
                <a:schemeClr val="tx2"/>
              </a:buClr>
              <a:buSzPct val="75000"/>
              <a:buFont typeface="Wingdings" pitchFamily="2" charset="2"/>
              <a:buChar char="l"/>
            </a:pPr>
            <a:r>
              <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BIOS CMOS memory</a:t>
            </a:r>
          </a:p>
          <a:p>
            <a:pPr lvl="1">
              <a:buClr>
                <a:schemeClr val="tx2"/>
              </a:buClr>
              <a:buSzPct val="75000"/>
              <a:buFont typeface="Wingdings" pitchFamily="2" charset="2"/>
              <a:buChar char="l"/>
            </a:pPr>
            <a:r>
              <a:rPr lang="en-US" altLang="zh-CN" sz="2400" b="1" dirty="0" smtClean="0">
                <a:solidFill>
                  <a:schemeClr val="tx1"/>
                </a:solidFill>
                <a:effectLst>
                  <a:outerShdw blurRad="38100" dist="38100" dir="2700000" algn="tl">
                    <a:srgbClr val="010199"/>
                  </a:outerShdw>
                </a:effectLst>
                <a:latin typeface="Times New Roman" panose="02020603050405020304" pitchFamily="18" charset="0"/>
                <a:ea typeface="宋体" charset="-122"/>
                <a:cs typeface="Times New Roman" panose="02020603050405020304" pitchFamily="18" charset="0"/>
              </a:rPr>
              <a:t>house the configuration information of individual PC</a:t>
            </a:r>
          </a:p>
          <a:p>
            <a:pPr lvl="1">
              <a:buClr>
                <a:schemeClr val="tx2"/>
              </a:buClr>
              <a:buSzPct val="75000"/>
              <a:buFont typeface="Wingdings" pitchFamily="2" charset="2"/>
              <a:buChar char="l"/>
            </a:pPr>
            <a:endParaRPr lang="en-US" altLang="zh-CN" sz="2400" dirty="0" smtClean="0">
              <a:effectLst>
                <a:outerShdw blurRad="38100" dist="38100" dir="2700000" algn="tl">
                  <a:srgbClr val="010199"/>
                </a:outerShdw>
              </a:effectLst>
              <a:ea typeface="宋体" charset="-122"/>
            </a:endParaRPr>
          </a:p>
          <a:p>
            <a:pPr lvl="1">
              <a:buClr>
                <a:schemeClr val="tx2"/>
              </a:buClr>
              <a:buSzPct val="75000"/>
              <a:buNone/>
            </a:pPr>
            <a:endParaRPr lang="en-US" altLang="zh-CN" sz="2400" dirty="0" smtClean="0">
              <a:solidFill>
                <a:schemeClr val="tx1"/>
              </a:solidFill>
              <a:effectLst>
                <a:outerShdw blurRad="38100" dist="38100" dir="2700000" algn="tl">
                  <a:srgbClr val="010199"/>
                </a:outerShdw>
              </a:effectLst>
              <a:ea typeface="宋体" charset="-122"/>
            </a:endParaRPr>
          </a:p>
          <a:p>
            <a:endParaRPr lang="en-US" dirty="0"/>
          </a:p>
        </p:txBody>
      </p:sp>
      <p:sp>
        <p:nvSpPr>
          <p:cNvPr id="4" name="Slide Number Placeholder 3"/>
          <p:cNvSpPr>
            <a:spLocks noGrp="1"/>
          </p:cNvSpPr>
          <p:nvPr>
            <p:ph type="sldNum" sz="quarter" idx="12"/>
          </p:nvPr>
        </p:nvSpPr>
        <p:spPr/>
        <p:txBody>
          <a:bodyPr/>
          <a:lstStyle/>
          <a:p>
            <a:fld id="{66D50FE9-DDE8-40EB-8A6D-6CFD85893744}" type="slidenum">
              <a:rPr lang="en-US" smtClean="0"/>
              <a:t>12</a:t>
            </a:fld>
            <a:endParaRPr lang="en-US"/>
          </a:p>
        </p:txBody>
      </p:sp>
      <p:pic>
        <p:nvPicPr>
          <p:cNvPr id="7" name="Picture 7"/>
          <p:cNvPicPr>
            <a:picLocks noChangeAspect="1" noChangeArrowheads="1"/>
          </p:cNvPicPr>
          <p:nvPr/>
        </p:nvPicPr>
        <p:blipFill>
          <a:blip r:embed="rId2"/>
          <a:srcRect/>
          <a:stretch>
            <a:fillRect/>
          </a:stretch>
        </p:blipFill>
        <p:spPr bwMode="auto">
          <a:xfrm>
            <a:off x="5638800" y="1501775"/>
            <a:ext cx="3025775" cy="3176588"/>
          </a:xfrm>
          <a:prstGeom prst="rect">
            <a:avLst/>
          </a:prstGeom>
          <a:noFill/>
          <a:ln w="9525">
            <a:noFill/>
            <a:miter lim="800000"/>
            <a:headEnd/>
            <a:tailEnd/>
          </a:ln>
          <a:effectLst/>
        </p:spPr>
      </p:pic>
      <p:sp>
        <p:nvSpPr>
          <p:cNvPr id="8" name="Frame 7"/>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style>
          <a:lnRef idx="1">
            <a:schemeClr val="accent4"/>
          </a:lnRef>
          <a:fillRef idx="2">
            <a:schemeClr val="accent4"/>
          </a:fillRef>
          <a:effectRef idx="1">
            <a:schemeClr val="accent4"/>
          </a:effectRef>
          <a:fontRef idx="minor">
            <a:schemeClr val="dk1"/>
          </a:fontRef>
        </p:style>
        <p:txBody>
          <a:bodyPr>
            <a:normAutofit/>
          </a:bodyPr>
          <a:lstStyle/>
          <a:p>
            <a:r>
              <a:rPr lang="en-US" b="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BIOS vs. CMOS: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804888"/>
              </p:ext>
            </p:extLst>
          </p:nvPr>
        </p:nvGraphicFramePr>
        <p:xfrm>
          <a:off x="628650" y="1825625"/>
          <a:ext cx="7886700" cy="4632960"/>
        </p:xfrm>
        <a:graphic>
          <a:graphicData uri="http://schemas.openxmlformats.org/drawingml/2006/table">
            <a:tbl>
              <a:tblPr firstRow="1" bandRow="1">
                <a:tableStyleId>{616DA210-FB5B-4158-B5E0-FEB733F419BA}</a:tableStyleId>
              </a:tblPr>
              <a:tblGrid>
                <a:gridCol w="3943350"/>
                <a:gridCol w="3943350"/>
              </a:tblGrid>
              <a:tr h="100210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400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BIOS</a:t>
                      </a:r>
                      <a:endParaRPr lang="en-US" sz="4000" dirty="0" smtClean="0">
                        <a:effectLst>
                          <a:outerShdw blurRad="38100" dist="38100" dir="2700000" algn="tl">
                            <a:srgbClr val="010199"/>
                          </a:outerShdw>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marL="83018" marR="83018"/>
                </a:tc>
                <a:tc>
                  <a:txBody>
                    <a:bodyPr/>
                    <a:lstStyle/>
                    <a:p>
                      <a:r>
                        <a:rPr lang="en-US" sz="320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CMOS</a:t>
                      </a:r>
                      <a:br>
                        <a:rPr lang="en-US" sz="320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txBody>
                  <a:tcPr marL="83018" marR="83018"/>
                </a:tc>
              </a:tr>
              <a:tr h="100210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effectLst>
                            <a:outerShdw blurRad="38100" dist="38100" dir="2700000" algn="tl">
                              <a:srgbClr val="010199"/>
                            </a:outerShdw>
                          </a:effectLst>
                          <a:latin typeface="Times New Roman" panose="02020603050405020304" pitchFamily="18" charset="0"/>
                          <a:cs typeface="Times New Roman" panose="02020603050405020304" pitchFamily="18" charset="0"/>
                        </a:rPr>
                        <a:t>Non-volatile (stays same after power off)</a:t>
                      </a:r>
                    </a:p>
                    <a:p>
                      <a:endParaRPr lang="en-US" sz="1600" dirty="0">
                        <a:solidFill>
                          <a:schemeClr val="tx1"/>
                        </a:solidFill>
                        <a:latin typeface="Times New Roman" panose="02020603050405020304" pitchFamily="18" charset="0"/>
                        <a:cs typeface="Times New Roman" panose="02020603050405020304" pitchFamily="18" charset="0"/>
                      </a:endParaRPr>
                    </a:p>
                  </a:txBody>
                  <a:tcPr marL="83018" marR="8301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effectLst>
                            <a:outerShdw blurRad="38100" dist="38100" dir="2700000" algn="tl">
                              <a:srgbClr val="010199"/>
                            </a:outerShdw>
                          </a:effectLst>
                          <a:latin typeface="Times New Roman" panose="02020603050405020304" pitchFamily="18" charset="0"/>
                          <a:cs typeface="Times New Roman" panose="02020603050405020304" pitchFamily="18" charset="0"/>
                        </a:rPr>
                        <a:t>Volatile (kept alive with battery)</a:t>
                      </a:r>
                    </a:p>
                    <a:p>
                      <a:endParaRPr lang="en-US" sz="2400" dirty="0">
                        <a:solidFill>
                          <a:schemeClr val="tx1"/>
                        </a:solidFill>
                        <a:latin typeface="Times New Roman" panose="02020603050405020304" pitchFamily="18" charset="0"/>
                        <a:cs typeface="Times New Roman" panose="02020603050405020304" pitchFamily="18" charset="0"/>
                      </a:endParaRPr>
                    </a:p>
                  </a:txBody>
                  <a:tcPr marL="83018" marR="83018"/>
                </a:tc>
              </a:tr>
              <a:tr h="1002109">
                <a:tc>
                  <a:txBody>
                    <a:bodyPr/>
                    <a:lstStyle/>
                    <a:p>
                      <a:r>
                        <a:rPr lang="en-US" sz="3200" dirty="0" smtClean="0">
                          <a:effectLst>
                            <a:outerShdw blurRad="38100" dist="38100" dir="2700000" algn="tl">
                              <a:srgbClr val="010199"/>
                            </a:outerShdw>
                          </a:effectLst>
                          <a:latin typeface="Times New Roman" panose="02020603050405020304" pitchFamily="18" charset="0"/>
                          <a:cs typeface="Times New Roman" panose="02020603050405020304" pitchFamily="18" charset="0"/>
                        </a:rPr>
                        <a:t>Typically 64 K of programs </a:t>
                      </a:r>
                      <a:endParaRPr lang="en-US" sz="2000" dirty="0">
                        <a:solidFill>
                          <a:schemeClr val="tx1"/>
                        </a:solidFill>
                        <a:latin typeface="Times New Roman" panose="02020603050405020304" pitchFamily="18" charset="0"/>
                        <a:cs typeface="Times New Roman" panose="02020603050405020304" pitchFamily="18" charset="0"/>
                      </a:endParaRPr>
                    </a:p>
                  </a:txBody>
                  <a:tcPr marL="83018" marR="83018"/>
                </a:tc>
                <a:tc>
                  <a:txBody>
                    <a:bodyPr/>
                    <a:lstStyle/>
                    <a:p>
                      <a:r>
                        <a:rPr lang="en-US" sz="3200" dirty="0" smtClean="0">
                          <a:effectLst>
                            <a:outerShdw blurRad="38100" dist="38100" dir="2700000" algn="tl">
                              <a:srgbClr val="010199"/>
                            </a:outerShdw>
                          </a:effectLst>
                          <a:latin typeface="Times New Roman" panose="02020603050405020304" pitchFamily="18" charset="0"/>
                          <a:cs typeface="Times New Roman" panose="02020603050405020304" pitchFamily="18" charset="0"/>
                        </a:rPr>
                        <a:t>Typically 128 K of data </a:t>
                      </a:r>
                      <a:endParaRPr lang="en-US" sz="2000" dirty="0">
                        <a:solidFill>
                          <a:schemeClr val="tx1"/>
                        </a:solidFill>
                        <a:latin typeface="Times New Roman" panose="02020603050405020304" pitchFamily="18" charset="0"/>
                        <a:cs typeface="Times New Roman" panose="02020603050405020304" pitchFamily="18" charset="0"/>
                      </a:endParaRPr>
                    </a:p>
                  </a:txBody>
                  <a:tcPr marL="83018" marR="83018"/>
                </a:tc>
              </a:tr>
              <a:tr h="100210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effectLst>
                            <a:outerShdw blurRad="38100" dist="38100" dir="2700000" algn="tl">
                              <a:srgbClr val="010199"/>
                            </a:outerShdw>
                          </a:effectLst>
                          <a:latin typeface="Times New Roman" panose="02020603050405020304" pitchFamily="18" charset="0"/>
                          <a:cs typeface="Times New Roman" panose="02020603050405020304" pitchFamily="18" charset="0"/>
                        </a:rPr>
                        <a:t>Programs</a:t>
                      </a:r>
                    </a:p>
                    <a:p>
                      <a:endParaRPr lang="en-US" sz="1600" dirty="0" smtClean="0">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txBody>
                  <a:tcPr marL="83018" marR="830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Data</a:t>
                      </a:r>
                    </a:p>
                    <a:p>
                      <a:endParaRPr lang="en-US" sz="1600" dirty="0">
                        <a:solidFill>
                          <a:schemeClr val="tx1"/>
                        </a:solidFill>
                        <a:latin typeface="Times New Roman" panose="02020603050405020304" pitchFamily="18" charset="0"/>
                        <a:cs typeface="Times New Roman" panose="02020603050405020304" pitchFamily="18" charset="0"/>
                      </a:endParaRPr>
                    </a:p>
                  </a:txBody>
                  <a:tcPr marL="83018" marR="83018"/>
                </a:tc>
              </a:tr>
            </a:tbl>
          </a:graphicData>
        </a:graphic>
      </p:graphicFrame>
      <p:sp>
        <p:nvSpPr>
          <p:cNvPr id="4" name="Slide Number Placeholder 3"/>
          <p:cNvSpPr>
            <a:spLocks noGrp="1"/>
          </p:cNvSpPr>
          <p:nvPr>
            <p:ph type="sldNum" sz="quarter" idx="12"/>
          </p:nvPr>
        </p:nvSpPr>
        <p:spPr/>
        <p:txBody>
          <a:bodyPr/>
          <a:lstStyle/>
          <a:p>
            <a:fld id="{66D50FE9-DDE8-40EB-8A6D-6CFD85893744}" type="slidenum">
              <a:rPr lang="en-US" smtClean="0"/>
              <a:t>13</a:t>
            </a:fld>
            <a:endParaRPr lang="en-US"/>
          </a:p>
        </p:txBody>
      </p:sp>
      <p:sp>
        <p:nvSpPr>
          <p:cNvPr id="6" name="Frame 5"/>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Battery: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26957"/>
            <a:ext cx="7886700" cy="4929393"/>
          </a:xfrm>
        </p:spPr>
        <p:txBody>
          <a:bodyPr/>
          <a:lstStyle/>
          <a:p>
            <a:r>
              <a:rPr lang="en-US" sz="3200" dirty="0" smtClean="0">
                <a:latin typeface="Times New Roman" panose="02020603050405020304" pitchFamily="18" charset="0"/>
                <a:cs typeface="Times New Roman" panose="02020603050405020304" pitchFamily="18" charset="0"/>
              </a:rPr>
              <a:t>Every motherboard has a battery to maintain the time and CMOS settings after the power is turned off. Most are small, round, flat and fit into a socket.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66D50FE9-DDE8-40EB-8A6D-6CFD85893744}" type="slidenum">
              <a:rPr lang="en-US" smtClean="0"/>
              <a:t>14</a:t>
            </a:fld>
            <a:endParaRPr lang="en-US"/>
          </a:p>
        </p:txBody>
      </p:sp>
      <p:pic>
        <p:nvPicPr>
          <p:cNvPr id="5" name="Picture 4" descr="CMOS Battery"/>
          <p:cNvPicPr/>
          <p:nvPr/>
        </p:nvPicPr>
        <p:blipFill>
          <a:blip r:embed="rId2"/>
          <a:srcRect/>
          <a:stretch>
            <a:fillRect/>
          </a:stretch>
        </p:blipFill>
        <p:spPr bwMode="auto">
          <a:xfrm>
            <a:off x="1981200" y="3733800"/>
            <a:ext cx="4876800" cy="2286000"/>
          </a:xfrm>
          <a:prstGeom prst="rect">
            <a:avLst/>
          </a:prstGeom>
          <a:noFill/>
          <a:ln w="9525">
            <a:noFill/>
            <a:miter lim="800000"/>
            <a:headEnd/>
            <a:tailEnd/>
          </a:ln>
        </p:spPr>
      </p:pic>
      <p:sp>
        <p:nvSpPr>
          <p:cNvPr id="6" name="Frame 5"/>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15</a:t>
            </a:fld>
            <a:endParaRPr lang="en-US"/>
          </a:p>
        </p:txBody>
      </p:sp>
      <p:sp>
        <p:nvSpPr>
          <p:cNvPr id="3" name="Frame 2"/>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438400" y="398208"/>
            <a:ext cx="4267200" cy="769441"/>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  Pair Work   </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28581" y="1600200"/>
            <a:ext cx="6532558"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571500" indent="-571500">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 Identify BIOS and CMOS:      </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495050"/>
            <a:ext cx="2333625" cy="19621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575" y="2507374"/>
            <a:ext cx="2779539" cy="1949826"/>
          </a:xfrm>
          <a:prstGeom prst="rect">
            <a:avLst/>
          </a:prstGeom>
        </p:spPr>
      </p:pic>
      <p:sp>
        <p:nvSpPr>
          <p:cNvPr id="8" name="TextBox 7"/>
          <p:cNvSpPr txBox="1"/>
          <p:nvPr/>
        </p:nvSpPr>
        <p:spPr>
          <a:xfrm>
            <a:off x="1428581" y="4760444"/>
            <a:ext cx="7118615"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571500" indent="-571500">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 What are the differences between</a:t>
            </a:r>
          </a:p>
          <a:p>
            <a:r>
              <a:rPr lang="en-US" sz="3600" dirty="0" smtClean="0">
                <a:latin typeface="Times New Roman" panose="02020603050405020304" pitchFamily="18" charset="0"/>
                <a:cs typeface="Times New Roman" panose="02020603050405020304" pitchFamily="18" charset="0"/>
              </a:rPr>
              <a:t>BIOS &amp; CMOS?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294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r>
              <a:rPr lang="en-US" sz="3600" b="1" dirty="0" smtClean="0">
                <a:latin typeface="Times New Roman" panose="02020603050405020304" pitchFamily="18" charset="0"/>
                <a:cs typeface="Times New Roman" panose="02020603050405020304" pitchFamily="18" charset="0"/>
              </a:rPr>
              <a:t>Chipset:</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lgn="just">
              <a:lnSpc>
                <a:spcPct val="150000"/>
              </a:lnSpc>
            </a:pPr>
            <a:r>
              <a:rPr lang="en-US" sz="3200" b="1" dirty="0" smtClean="0">
                <a:latin typeface="Times New Roman" panose="02020603050405020304" pitchFamily="18" charset="0"/>
                <a:cs typeface="Times New Roman" panose="02020603050405020304" pitchFamily="18" charset="0"/>
              </a:rPr>
              <a:t>The chipset is either one chip or a pair of chips that allows communication between the CPU and other components.</a:t>
            </a:r>
          </a:p>
          <a:p>
            <a:pPr algn="just">
              <a:lnSpc>
                <a:spcPct val="150000"/>
              </a:lnSpc>
            </a:pPr>
            <a:r>
              <a:rPr lang="en-US" sz="3200" b="1" dirty="0" smtClean="0">
                <a:latin typeface="Times New Roman" panose="02020603050405020304" pitchFamily="18" charset="0"/>
                <a:cs typeface="Times New Roman" panose="02020603050405020304" pitchFamily="18" charset="0"/>
              </a:rPr>
              <a:t> If there are two chips one is called the north-bridge and the other south-bridge</a:t>
            </a:r>
            <a:r>
              <a:rPr lang="en-US" sz="2400" b="1" dirty="0" smtClean="0">
                <a:latin typeface="Times New Roman" panose="02020603050405020304" pitchFamily="18" charset="0"/>
                <a:cs typeface="Times New Roman" panose="02020603050405020304" pitchFamily="18" charset="0"/>
              </a:rPr>
              <a:t>.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66D50FE9-DDE8-40EB-8A6D-6CFD85893744}" type="slidenum">
              <a:rPr lang="en-US" smtClean="0"/>
              <a:t>16</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437"/>
            <a:ext cx="7886700" cy="1325563"/>
          </a:xfrm>
        </p:spPr>
        <p:txBody>
          <a:bodyPr>
            <a:normAutofit/>
          </a:bodyPr>
          <a:lstStyle/>
          <a:p>
            <a:r>
              <a:rPr lang="en-US" sz="3600" b="1" dirty="0" smtClean="0">
                <a:latin typeface="Times New Roman" panose="02020603050405020304" pitchFamily="18" charset="0"/>
                <a:cs typeface="Times New Roman" panose="02020603050405020304" pitchFamily="18" charset="0"/>
              </a:rPr>
              <a:t>Chipset: </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209623"/>
            <a:ext cx="8058150" cy="5197476"/>
          </a:xfrm>
        </p:spPr>
        <p:txBody>
          <a:bodyPr/>
          <a:lstStyle/>
          <a:p>
            <a:pPr>
              <a:lnSpc>
                <a:spcPct val="150000"/>
              </a:lnSpc>
            </a:pPr>
            <a:r>
              <a:rPr lang="en-US" sz="3200" b="1" dirty="0" smtClean="0">
                <a:latin typeface="Times New Roman" panose="02020603050405020304" pitchFamily="18" charset="0"/>
                <a:cs typeface="Times New Roman" panose="02020603050405020304" pitchFamily="18" charset="0"/>
              </a:rPr>
              <a:t>The </a:t>
            </a:r>
            <a:r>
              <a:rPr lang="en-US" sz="3200" b="1" dirty="0" err="1" smtClean="0">
                <a:latin typeface="Times New Roman" panose="02020603050405020304" pitchFamily="18" charset="0"/>
                <a:cs typeface="Times New Roman" panose="02020603050405020304" pitchFamily="18" charset="0"/>
              </a:rPr>
              <a:t>northbridge</a:t>
            </a:r>
            <a:r>
              <a:rPr lang="en-US" sz="3200" b="1" dirty="0" smtClean="0">
                <a:latin typeface="Times New Roman" panose="02020603050405020304" pitchFamily="18" charset="0"/>
                <a:cs typeface="Times New Roman" panose="02020603050405020304" pitchFamily="18" charset="0"/>
              </a:rPr>
              <a:t> connects directly to the processor through the front side bus and to the memory, AGP, and PCI Express controllers.</a:t>
            </a:r>
          </a:p>
          <a:p>
            <a:endParaRPr lang="en-US" dirty="0"/>
          </a:p>
        </p:txBody>
      </p:sp>
      <p:sp>
        <p:nvSpPr>
          <p:cNvPr id="4" name="Slide Number Placeholder 3"/>
          <p:cNvSpPr>
            <a:spLocks noGrp="1"/>
          </p:cNvSpPr>
          <p:nvPr>
            <p:ph type="sldNum" sz="quarter" idx="12"/>
          </p:nvPr>
        </p:nvSpPr>
        <p:spPr/>
        <p:txBody>
          <a:bodyPr/>
          <a:lstStyle/>
          <a:p>
            <a:fld id="{66D50FE9-DDE8-40EB-8A6D-6CFD85893744}" type="slidenum">
              <a:rPr lang="en-US" smtClean="0"/>
              <a:t>17</a:t>
            </a:fld>
            <a:endParaRPr lang="en-US"/>
          </a:p>
        </p:txBody>
      </p:sp>
      <p:pic>
        <p:nvPicPr>
          <p:cNvPr id="5" name="Picture 4" descr="Northbridge and Southbridge"/>
          <p:cNvPicPr/>
          <p:nvPr/>
        </p:nvPicPr>
        <p:blipFill>
          <a:blip r:embed="rId2"/>
          <a:srcRect/>
          <a:stretch>
            <a:fillRect/>
          </a:stretch>
        </p:blipFill>
        <p:spPr bwMode="auto">
          <a:xfrm>
            <a:off x="3200400" y="3935361"/>
            <a:ext cx="5695950" cy="2786115"/>
          </a:xfrm>
          <a:prstGeom prst="rect">
            <a:avLst/>
          </a:prstGeom>
          <a:noFill/>
          <a:ln w="9525">
            <a:noFill/>
            <a:miter lim="800000"/>
            <a:headEnd/>
            <a:tailEnd/>
          </a:ln>
        </p:spPr>
      </p:pic>
      <p:sp>
        <p:nvSpPr>
          <p:cNvPr id="6" name="Frame 5"/>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1"/>
            <a:ext cx="7886700" cy="838199"/>
          </a:xfrm>
        </p:spPr>
        <p:txBody>
          <a:bodyPr>
            <a:normAutofit/>
          </a:bodyPr>
          <a:lstStyle/>
          <a:p>
            <a:r>
              <a:rPr lang="en-US" sz="3600" b="1" dirty="0" smtClean="0">
                <a:latin typeface="Times New Roman" panose="02020603050405020304" pitchFamily="18" charset="0"/>
                <a:cs typeface="Times New Roman" panose="02020603050405020304" pitchFamily="18" charset="0"/>
              </a:rPr>
              <a:t>Chipset:</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79745"/>
            <a:ext cx="8534400" cy="4863661"/>
          </a:xfrm>
        </p:spPr>
        <p:style>
          <a:lnRef idx="2">
            <a:schemeClr val="accent1"/>
          </a:lnRef>
          <a:fillRef idx="1">
            <a:schemeClr val="lt1"/>
          </a:fillRef>
          <a:effectRef idx="0">
            <a:schemeClr val="accent1"/>
          </a:effectRef>
          <a:fontRef idx="minor">
            <a:schemeClr val="dk1"/>
          </a:fontRef>
        </p:style>
        <p:txBody>
          <a:bodyPr>
            <a:no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south-bridge </a:t>
            </a:r>
            <a:r>
              <a:rPr lang="en-US" sz="2400" dirty="0" smtClean="0">
                <a:latin typeface="Times New Roman" panose="02020603050405020304" pitchFamily="18" charset="0"/>
                <a:cs typeface="Times New Roman" panose="02020603050405020304" pitchFamily="18" charset="0"/>
              </a:rPr>
              <a:t>connects to the processor indirectly via the </a:t>
            </a:r>
            <a:r>
              <a:rPr lang="en-US" sz="2400" dirty="0" smtClean="0">
                <a:latin typeface="Times New Roman" panose="02020603050405020304" pitchFamily="18" charset="0"/>
                <a:cs typeface="Times New Roman" panose="02020603050405020304" pitchFamily="18" charset="0"/>
              </a:rPr>
              <a:t>north-bridge </a:t>
            </a:r>
            <a:r>
              <a:rPr lang="en-US" sz="2400" dirty="0" smtClean="0">
                <a:latin typeface="Times New Roman" panose="02020603050405020304" pitchFamily="18" charset="0"/>
                <a:cs typeface="Times New Roman" panose="02020603050405020304" pitchFamily="18" charset="0"/>
              </a:rPr>
              <a:t>and controls slower devices such as the hard drive, USB, audio, video, LAN, and PCI.</a:t>
            </a:r>
          </a:p>
          <a:p>
            <a:pPr algn="just">
              <a:lnSpc>
                <a:spcPct val="150000"/>
              </a:lnSpc>
            </a:pPr>
            <a:r>
              <a:rPr lang="en-US" sz="2400" dirty="0" smtClean="0">
                <a:latin typeface="Times New Roman" panose="02020603050405020304" pitchFamily="18" charset="0"/>
                <a:cs typeface="Times New Roman" panose="02020603050405020304" pitchFamily="18" charset="0"/>
              </a:rPr>
              <a:t>If there is one chip, then everything is controlled by that chip.</a:t>
            </a:r>
          </a:p>
          <a:p>
            <a:pPr algn="just">
              <a:lnSpc>
                <a:spcPct val="150000"/>
              </a:lnSpc>
            </a:pPr>
            <a:r>
              <a:rPr lang="en-US" sz="2400" dirty="0" smtClean="0">
                <a:latin typeface="Times New Roman" panose="02020603050405020304" pitchFamily="18" charset="0"/>
                <a:cs typeface="Times New Roman" panose="02020603050405020304" pitchFamily="18" charset="0"/>
              </a:rPr>
              <a:t>When a new processor is developed, a new chipset has to also be developed to accommodate its technology.</a:t>
            </a:r>
          </a:p>
          <a:p>
            <a:pPr algn="just">
              <a:lnSpc>
                <a:spcPct val="150000"/>
              </a:lnSpc>
            </a:pPr>
            <a:r>
              <a:rPr lang="en-US" sz="2400" dirty="0" smtClean="0">
                <a:latin typeface="Times New Roman" panose="02020603050405020304" pitchFamily="18" charset="0"/>
                <a:cs typeface="Times New Roman" panose="02020603050405020304" pitchFamily="18" charset="0"/>
              </a:rPr>
              <a:t>The two main manufacturers are </a:t>
            </a:r>
            <a:r>
              <a:rPr lang="en-US" sz="2400" dirty="0" err="1" smtClean="0">
                <a:latin typeface="Times New Roman" panose="02020603050405020304" pitchFamily="18" charset="0"/>
                <a:cs typeface="Times New Roman" panose="02020603050405020304" pitchFamily="18" charset="0"/>
              </a:rPr>
              <a:t>nVIDIA</a:t>
            </a:r>
            <a:r>
              <a:rPr lang="en-US" sz="2400" dirty="0" smtClean="0">
                <a:latin typeface="Times New Roman" panose="02020603050405020304" pitchFamily="18" charset="0"/>
                <a:cs typeface="Times New Roman" panose="02020603050405020304" pitchFamily="18" charset="0"/>
              </a:rPr>
              <a:t> and Intel.</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18</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r>
              <a:rPr lang="en-US" sz="3200" b="1" dirty="0" smtClean="0">
                <a:latin typeface="Times New Roman" panose="02020603050405020304" pitchFamily="18" charset="0"/>
                <a:cs typeface="Times New Roman" panose="02020603050405020304" pitchFamily="18" charset="0"/>
              </a:rPr>
              <a:t>Bus &amp; Bus Speed: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800" dirty="0" smtClean="0">
                <a:latin typeface="Times New Roman" panose="02020603050405020304" pitchFamily="18" charset="0"/>
                <a:cs typeface="Times New Roman" panose="02020603050405020304" pitchFamily="18" charset="0"/>
              </a:rPr>
              <a:t>In electronics, we can think of a bus as an electronic highway on which data travels. </a:t>
            </a:r>
          </a:p>
          <a:p>
            <a:pPr algn="just"/>
            <a:r>
              <a:rPr lang="en-US" sz="2800" dirty="0" smtClean="0">
                <a:latin typeface="Times New Roman" panose="02020603050405020304" pitchFamily="18" charset="0"/>
                <a:cs typeface="Times New Roman" panose="02020603050405020304" pitchFamily="18" charset="0"/>
              </a:rPr>
              <a:t>With computers there has to be a communication highway between the CPU and other parts. </a:t>
            </a:r>
          </a:p>
          <a:p>
            <a:pPr algn="just"/>
            <a:r>
              <a:rPr lang="en-US" sz="2800" dirty="0" smtClean="0">
                <a:latin typeface="Times New Roman" panose="02020603050405020304" pitchFamily="18" charset="0"/>
                <a:cs typeface="Times New Roman" panose="02020603050405020304" pitchFamily="18" charset="0"/>
              </a:rPr>
              <a:t>AMD motherboards use </a:t>
            </a:r>
            <a:r>
              <a:rPr lang="en-US" sz="2800" dirty="0" smtClean="0">
                <a:latin typeface="Times New Roman" panose="02020603050405020304" pitchFamily="18" charset="0"/>
                <a:cs typeface="Times New Roman" panose="02020603050405020304" pitchFamily="18" charset="0"/>
              </a:rPr>
              <a:t>Hyper Transport </a:t>
            </a:r>
            <a:r>
              <a:rPr lang="en-US" sz="2800" dirty="0" smtClean="0">
                <a:latin typeface="Times New Roman" panose="02020603050405020304" pitchFamily="18" charset="0"/>
                <a:cs typeface="Times New Roman" panose="02020603050405020304" pitchFamily="18" charset="0"/>
              </a:rPr>
              <a:t>technology for data transport.</a:t>
            </a:r>
          </a:p>
          <a:p>
            <a:pPr algn="just"/>
            <a:r>
              <a:rPr lang="en-US" sz="2800" dirty="0" smtClean="0">
                <a:latin typeface="Times New Roman" panose="02020603050405020304" pitchFamily="18" charset="0"/>
                <a:cs typeface="Times New Roman" panose="02020603050405020304" pitchFamily="18" charset="0"/>
              </a:rPr>
              <a:t> Intel's Core </a:t>
            </a:r>
            <a:r>
              <a:rPr lang="en-US" sz="28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processor-based systems use </a:t>
            </a:r>
            <a:r>
              <a:rPr lang="en-US" sz="2800" dirty="0" smtClean="0">
                <a:latin typeface="Times New Roman" panose="02020603050405020304" pitchFamily="18" charset="0"/>
                <a:cs typeface="Times New Roman" panose="02020603050405020304" pitchFamily="18" charset="0"/>
              </a:rPr>
              <a:t>Quick Path </a:t>
            </a:r>
            <a:r>
              <a:rPr lang="en-US" sz="2800" dirty="0" smtClean="0">
                <a:latin typeface="Times New Roman" panose="02020603050405020304" pitchFamily="18" charset="0"/>
                <a:cs typeface="Times New Roman" panose="02020603050405020304" pitchFamily="18" charset="0"/>
              </a:rPr>
              <a:t>Interconnect. But before these there was/is the front side bus.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19</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990" y="1745102"/>
            <a:ext cx="5671008" cy="4247782"/>
          </a:xfrm>
          <a:prstGeom prst="ellipse">
            <a:avLst/>
          </a:prstGeom>
          <a:ln>
            <a:noFill/>
          </a:ln>
          <a:effectLst>
            <a:softEdge rad="112500"/>
          </a:effectLst>
        </p:spPr>
      </p:pic>
      <p:sp>
        <p:nvSpPr>
          <p:cNvPr id="7" name="TextBox 6"/>
          <p:cNvSpPr txBox="1"/>
          <p:nvPr/>
        </p:nvSpPr>
        <p:spPr>
          <a:xfrm>
            <a:off x="381000" y="381000"/>
            <a:ext cx="8382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dirty="0" smtClean="0">
                <a:latin typeface="Times New Roman" panose="02020603050405020304" pitchFamily="18" charset="0"/>
                <a:cs typeface="Times New Roman" panose="02020603050405020304" pitchFamily="18" charset="0"/>
              </a:rPr>
              <a:t>Welcome to my ICT Class   </a:t>
            </a:r>
            <a:endParaRPr lang="en-US" sz="5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66" y="4973621"/>
            <a:ext cx="1738924" cy="173515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476" y="4973620"/>
            <a:ext cx="1738924" cy="1735155"/>
          </a:xfrm>
          <a:prstGeom prst="rect">
            <a:avLst/>
          </a:prstGeom>
        </p:spPr>
      </p:pic>
      <p:sp>
        <p:nvSpPr>
          <p:cNvPr id="10" name="Frame 9"/>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1676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762000"/>
          </a:xfrm>
        </p:spPr>
        <p:txBody>
          <a:bodyPr/>
          <a:lstStyle/>
          <a:p>
            <a:r>
              <a:rPr lang="en-US" b="1" dirty="0" smtClean="0">
                <a:latin typeface="Times New Roman" panose="02020603050405020304" pitchFamily="18" charset="0"/>
                <a:cs typeface="Times New Roman" panose="02020603050405020304" pitchFamily="18" charset="0"/>
              </a:rPr>
              <a:t>Bus &amp; Bus Speed- Front side bus: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160134"/>
            <a:ext cx="7886700" cy="5349876"/>
          </a:xfr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On current Intel computers not using the Core </a:t>
            </a:r>
            <a:r>
              <a:rPr lang="en-US" sz="24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processor, the front-side bus is still used as the data path that connects the processor to the </a:t>
            </a:r>
            <a:r>
              <a:rPr lang="en-US" sz="2400" dirty="0" smtClean="0">
                <a:latin typeface="Times New Roman" panose="02020603050405020304" pitchFamily="18" charset="0"/>
                <a:cs typeface="Times New Roman" panose="02020603050405020304" pitchFamily="18" charset="0"/>
              </a:rPr>
              <a:t>north-bridge </a:t>
            </a:r>
            <a:r>
              <a:rPr lang="en-US" sz="2400" dirty="0" smtClean="0">
                <a:latin typeface="Times New Roman" panose="02020603050405020304" pitchFamily="18" charset="0"/>
                <a:cs typeface="Times New Roman" panose="02020603050405020304" pitchFamily="18" charset="0"/>
              </a:rPr>
              <a:t>and other components.</a:t>
            </a:r>
          </a:p>
          <a:p>
            <a:pPr algn="just">
              <a:lnSpc>
                <a:spcPct val="150000"/>
              </a:lnSpc>
            </a:pPr>
            <a:r>
              <a:rPr lang="en-US" sz="2400" dirty="0" smtClean="0">
                <a:latin typeface="Times New Roman" panose="02020603050405020304" pitchFamily="18" charset="0"/>
                <a:cs typeface="Times New Roman" panose="02020603050405020304" pitchFamily="18" charset="0"/>
              </a:rPr>
              <a:t>"1333 MHz“ bus speed means the front side bus speed, also known as the motherboard speed.</a:t>
            </a:r>
          </a:p>
          <a:p>
            <a:pPr algn="just">
              <a:lnSpc>
                <a:spcPct val="150000"/>
              </a:lnSpc>
            </a:pPr>
            <a:r>
              <a:rPr lang="en-US" sz="2400" dirty="0" smtClean="0">
                <a:latin typeface="Times New Roman" panose="02020603050405020304" pitchFamily="18" charset="0"/>
                <a:cs typeface="Times New Roman" panose="02020603050405020304" pitchFamily="18" charset="0"/>
              </a:rPr>
              <a:t>This speed is obtained by using a quartz crystal on the motherboard. When current passes through it, it vibrates. These vibrations, or pulses, occur millions of times per second. This is what's known as the clock speed.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20</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Bus &amp; Bus Speed- Hyper Transport:</a:t>
            </a:r>
            <a:r>
              <a:rPr lang="en-US" dirty="0" smtClean="0"/>
              <a:t/>
            </a:r>
            <a:br>
              <a:rPr lang="en-US" dirty="0" smtClean="0"/>
            </a:br>
            <a:endParaRPr lang="en-US" dirty="0"/>
          </a:p>
        </p:txBody>
      </p:sp>
      <p:sp>
        <p:nvSpPr>
          <p:cNvPr id="3" name="Content Placeholder 2"/>
          <p:cNvSpPr>
            <a:spLocks noGrp="1"/>
          </p:cNvSpPr>
          <p:nvPr>
            <p:ph idx="1"/>
          </p:nvPr>
        </p:nvSpPr>
        <p:spPr>
          <a:xfrm>
            <a:off x="381000" y="1371599"/>
            <a:ext cx="8382000" cy="4984751"/>
          </a:xfr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It eliminated the front side bus (FSB) and took the memory controller, which was previously on the chipset, and placed it on the processor.</a:t>
            </a:r>
          </a:p>
          <a:p>
            <a:pPr algn="just">
              <a:lnSpc>
                <a:spcPct val="150000"/>
              </a:lnSpc>
            </a:pPr>
            <a:r>
              <a:rPr lang="en-US" sz="2400" dirty="0" smtClean="0">
                <a:latin typeface="Times New Roman" panose="02020603050405020304" pitchFamily="18" charset="0"/>
                <a:cs typeface="Times New Roman" panose="02020603050405020304" pitchFamily="18" charset="0"/>
              </a:rPr>
              <a:t>The old front side bus used one data path from the CPU for memory and I/O (</a:t>
            </a:r>
            <a:r>
              <a:rPr lang="en-US" sz="2400" dirty="0" err="1" smtClean="0">
                <a:latin typeface="Times New Roman" panose="02020603050405020304" pitchFamily="18" charset="0"/>
                <a:cs typeface="Times New Roman" panose="02020603050405020304" pitchFamily="18" charset="0"/>
              </a:rPr>
              <a:t>Input/Output</a:t>
            </a:r>
            <a:r>
              <a:rPr lang="en-US" sz="2400" dirty="0" smtClean="0">
                <a:latin typeface="Times New Roman" panose="02020603050405020304" pitchFamily="18" charset="0"/>
                <a:cs typeface="Times New Roman" panose="02020603050405020304" pitchFamily="18" charset="0"/>
              </a:rPr>
              <a:t>). HTT implements two separate data paths for memory and I/O. </a:t>
            </a:r>
          </a:p>
          <a:p>
            <a:pPr>
              <a:lnSpc>
                <a:spcPct val="150000"/>
              </a:lnSpc>
            </a:pPr>
            <a:r>
              <a:rPr lang="en-US" sz="2400" dirty="0" smtClean="0">
                <a:latin typeface="Times New Roman" panose="02020603050405020304" pitchFamily="18" charset="0"/>
                <a:cs typeface="Times New Roman" panose="02020603050405020304" pitchFamily="18" charset="0"/>
              </a:rPr>
              <a:t>Also, unlike the FSB, data flow between the CPU and the chipset can be sent and received at the same time.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21</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latin typeface="Times New Roman" panose="02020603050405020304" pitchFamily="18" charset="0"/>
                <a:cs typeface="Times New Roman" panose="02020603050405020304" pitchFamily="18" charset="0"/>
              </a:rPr>
              <a:t>Bus &amp; Bus Speed- </a:t>
            </a:r>
            <a:r>
              <a:rPr lang="en-US" dirty="0" smtClean="0">
                <a:latin typeface="Times New Roman" panose="02020603050405020304" pitchFamily="18" charset="0"/>
                <a:cs typeface="Times New Roman" panose="02020603050405020304" pitchFamily="18" charset="0"/>
              </a:rPr>
              <a:t>Quick Path Interconnect (QPI):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209800"/>
            <a:ext cx="7886700" cy="2212975"/>
          </a:xfr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endParaRPr lang="en-US" dirty="0" smtClean="0"/>
          </a:p>
          <a:p>
            <a:r>
              <a:rPr lang="en-US" sz="4000" dirty="0" smtClean="0">
                <a:latin typeface="Times New Roman" panose="02020603050405020304" pitchFamily="18" charset="0"/>
                <a:cs typeface="Times New Roman" panose="02020603050405020304" pitchFamily="18" charset="0"/>
              </a:rPr>
              <a:t>It basically does the same thing as HTT but only uses DDR3 memory.</a:t>
            </a:r>
          </a:p>
          <a:p>
            <a:endParaRPr lang="en-US" dirty="0"/>
          </a:p>
        </p:txBody>
      </p:sp>
      <p:sp>
        <p:nvSpPr>
          <p:cNvPr id="4" name="Slide Number Placeholder 3"/>
          <p:cNvSpPr>
            <a:spLocks noGrp="1"/>
          </p:cNvSpPr>
          <p:nvPr>
            <p:ph type="sldNum" sz="quarter" idx="12"/>
          </p:nvPr>
        </p:nvSpPr>
        <p:spPr/>
        <p:txBody>
          <a:bodyPr/>
          <a:lstStyle/>
          <a:p>
            <a:fld id="{66D50FE9-DDE8-40EB-8A6D-6CFD85893744}" type="slidenum">
              <a:rPr lang="en-US" smtClean="0"/>
              <a:t>22</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906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Central Processing Unit (CPU):</a:t>
            </a:r>
            <a:r>
              <a:rPr lang="en-US" b="1" dirty="0" smtClean="0"/>
              <a:t/>
            </a:r>
            <a:br>
              <a:rPr lang="en-US" b="1" dirty="0" smtClean="0"/>
            </a:br>
            <a:endParaRPr lang="en-US" dirty="0"/>
          </a:p>
        </p:txBody>
      </p:sp>
      <p:sp>
        <p:nvSpPr>
          <p:cNvPr id="3" name="Content Placeholder 2"/>
          <p:cNvSpPr>
            <a:spLocks noGrp="1"/>
          </p:cNvSpPr>
          <p:nvPr>
            <p:ph idx="1"/>
          </p:nvPr>
        </p:nvSpPr>
        <p:spPr>
          <a:xfrm>
            <a:off x="457200" y="925514"/>
            <a:ext cx="8382000" cy="5699124"/>
          </a:xfr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The Central Processing Unit (Normally called a processor or CPU) is the brain of the PC. It executes instructions, allowing a computer to perform all kinds of tasks.</a:t>
            </a:r>
          </a:p>
          <a:p>
            <a:pPr algn="just">
              <a:lnSpc>
                <a:spcPct val="150000"/>
              </a:lnSpc>
            </a:pPr>
            <a:r>
              <a:rPr lang="en-US" sz="2800" dirty="0" smtClean="0">
                <a:latin typeface="Times New Roman" panose="02020603050405020304" pitchFamily="18" charset="0"/>
                <a:cs typeface="Times New Roman" panose="02020603050405020304" pitchFamily="18" charset="0"/>
              </a:rPr>
              <a:t>Processors consist of two parts: The Arithmetic Unit, which performs math and logical operations, &amp; the Control Unit, which decodes instructions.</a:t>
            </a:r>
          </a:p>
          <a:p>
            <a:pPr algn="just">
              <a:lnSpc>
                <a:spcPct val="150000"/>
              </a:lnSpc>
            </a:pPr>
            <a:r>
              <a:rPr lang="en-US" sz="2800" dirty="0" smtClean="0">
                <a:latin typeface="Times New Roman" panose="02020603050405020304" pitchFamily="18" charset="0"/>
                <a:cs typeface="Times New Roman" panose="02020603050405020304" pitchFamily="18" charset="0"/>
              </a:rPr>
              <a:t>AMD and Intel are the two primary manufacturers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23</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Central Processing Unit (CPU):</a:t>
            </a:r>
            <a:r>
              <a:rPr lang="en-US" b="1" dirty="0" smtClean="0"/>
              <a:t/>
            </a:r>
            <a:br>
              <a:rPr lang="en-US" b="1" dirty="0" smtClean="0"/>
            </a:br>
            <a:endParaRPr lang="en-US" dirty="0"/>
          </a:p>
        </p:txBody>
      </p:sp>
      <p:sp>
        <p:nvSpPr>
          <p:cNvPr id="3" name="Content Placeholder 2"/>
          <p:cNvSpPr>
            <a:spLocks noGrp="1"/>
          </p:cNvSpPr>
          <p:nvPr>
            <p:ph idx="1"/>
          </p:nvPr>
        </p:nvSpPr>
        <p:spPr>
          <a:xfrm>
            <a:off x="704850" y="1143000"/>
            <a:ext cx="7886700" cy="4351338"/>
          </a:xfrm>
        </p:spPr>
        <p:txBody>
          <a:bodyPr/>
          <a:lstStyle/>
          <a:p>
            <a:r>
              <a:rPr lang="en-US" sz="2800" dirty="0" smtClean="0">
                <a:latin typeface="Times New Roman" panose="02020603050405020304" pitchFamily="18" charset="0"/>
                <a:cs typeface="Times New Roman" panose="02020603050405020304" pitchFamily="18" charset="0"/>
              </a:rPr>
              <a:t>There are 2 types of Processor:</a:t>
            </a:r>
          </a:p>
          <a:p>
            <a:r>
              <a:rPr lang="en-US" sz="2800" dirty="0" smtClean="0">
                <a:latin typeface="Times New Roman" panose="02020603050405020304" pitchFamily="18" charset="0"/>
                <a:cs typeface="Times New Roman" panose="02020603050405020304" pitchFamily="18" charset="0"/>
              </a:rPr>
              <a:t>Pin Grid Array (PGA) Processor</a:t>
            </a:r>
          </a:p>
          <a:p>
            <a:r>
              <a:rPr lang="en-US" sz="2800" dirty="0" smtClean="0">
                <a:latin typeface="Times New Roman" panose="02020603050405020304" pitchFamily="18" charset="0"/>
                <a:cs typeface="Times New Roman" panose="02020603050405020304" pitchFamily="18" charset="0"/>
              </a:rPr>
              <a:t>--- Pin is located with the processor itself.</a:t>
            </a:r>
          </a:p>
          <a:p>
            <a:r>
              <a:rPr lang="en-US" sz="2800" dirty="0" smtClean="0">
                <a:latin typeface="Times New Roman" panose="02020603050405020304" pitchFamily="18" charset="0"/>
                <a:cs typeface="Times New Roman" panose="02020603050405020304" pitchFamily="18" charset="0"/>
              </a:rPr>
              <a:t>Land Grid Array (LGA). Processor </a:t>
            </a:r>
          </a:p>
          <a:p>
            <a:r>
              <a:rPr lang="en-US" sz="2800" dirty="0" smtClean="0">
                <a:latin typeface="Times New Roman" panose="02020603050405020304" pitchFamily="18" charset="0"/>
                <a:cs typeface="Times New Roman" panose="02020603050405020304" pitchFamily="18" charset="0"/>
              </a:rPr>
              <a:t>---- Pin is located in the slot.</a:t>
            </a:r>
            <a:r>
              <a:rPr lang="en-US" sz="2800" dirty="0" smtClean="0"/>
              <a:t/>
            </a:r>
            <a:br>
              <a:rPr lang="en-US" sz="2800" dirty="0" smtClean="0"/>
            </a:br>
            <a:endParaRPr lang="en-US" sz="2800" dirty="0"/>
          </a:p>
        </p:txBody>
      </p:sp>
      <p:sp>
        <p:nvSpPr>
          <p:cNvPr id="4" name="Slide Number Placeholder 3"/>
          <p:cNvSpPr>
            <a:spLocks noGrp="1"/>
          </p:cNvSpPr>
          <p:nvPr>
            <p:ph type="sldNum" sz="quarter" idx="12"/>
          </p:nvPr>
        </p:nvSpPr>
        <p:spPr/>
        <p:txBody>
          <a:bodyPr/>
          <a:lstStyle/>
          <a:p>
            <a:fld id="{66D50FE9-DDE8-40EB-8A6D-6CFD85893744}" type="slidenum">
              <a:rPr lang="en-US" smtClean="0"/>
              <a:t>24</a:t>
            </a:fld>
            <a:endParaRPr lang="en-US"/>
          </a:p>
        </p:txBody>
      </p:sp>
      <p:pic>
        <p:nvPicPr>
          <p:cNvPr id="5" name="Picture 4" descr="Pin Grid Array"/>
          <p:cNvPicPr/>
          <p:nvPr/>
        </p:nvPicPr>
        <p:blipFill>
          <a:blip r:embed="rId2"/>
          <a:srcRect/>
          <a:stretch>
            <a:fillRect/>
          </a:stretch>
        </p:blipFill>
        <p:spPr bwMode="auto">
          <a:xfrm>
            <a:off x="457200" y="3962400"/>
            <a:ext cx="4171950" cy="2000250"/>
          </a:xfrm>
          <a:prstGeom prst="rect">
            <a:avLst/>
          </a:prstGeom>
          <a:noFill/>
          <a:ln w="9525">
            <a:noFill/>
            <a:miter lim="800000"/>
            <a:headEnd/>
            <a:tailEnd/>
          </a:ln>
        </p:spPr>
      </p:pic>
      <p:pic>
        <p:nvPicPr>
          <p:cNvPr id="6" name="Picture 5" descr="Land Grid Array"/>
          <p:cNvPicPr/>
          <p:nvPr/>
        </p:nvPicPr>
        <p:blipFill>
          <a:blip r:embed="rId3"/>
          <a:srcRect/>
          <a:stretch>
            <a:fillRect/>
          </a:stretch>
        </p:blipFill>
        <p:spPr bwMode="auto">
          <a:xfrm>
            <a:off x="5029200" y="4038600"/>
            <a:ext cx="3429000" cy="1924050"/>
          </a:xfrm>
          <a:prstGeom prst="rect">
            <a:avLst/>
          </a:prstGeom>
          <a:noFill/>
          <a:ln w="9525">
            <a:noFill/>
            <a:miter lim="800000"/>
            <a:headEnd/>
            <a:tailEnd/>
          </a:ln>
        </p:spPr>
      </p:pic>
      <p:sp>
        <p:nvSpPr>
          <p:cNvPr id="7" name="Frame 6"/>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Expansion Slots: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3600" dirty="0" smtClean="0">
                <a:latin typeface="Times New Roman" panose="02020603050405020304" pitchFamily="18" charset="0"/>
                <a:cs typeface="Times New Roman" panose="02020603050405020304" pitchFamily="18" charset="0"/>
              </a:rPr>
              <a:t>All computers now-a-days come with audio, video, and other features built right into the motherboard.</a:t>
            </a:r>
          </a:p>
          <a:p>
            <a:pPr algn="just"/>
            <a:r>
              <a:rPr lang="en-US" sz="3600" dirty="0" smtClean="0">
                <a:latin typeface="Times New Roman" panose="02020603050405020304" pitchFamily="18" charset="0"/>
                <a:cs typeface="Times New Roman" panose="02020603050405020304" pitchFamily="18" charset="0"/>
              </a:rPr>
              <a:t> If you don't want to use these, expansion slots give you the flexibility to choose and have your own audio, video, or other card installed.</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25</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381000"/>
            <a:ext cx="7886700" cy="9144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Internal Diagram of a main board:</a:t>
            </a:r>
            <a:r>
              <a:rPr lang="en-US" b="1" dirty="0" smtClean="0"/>
              <a:t/>
            </a:r>
            <a:br>
              <a:rPr lang="en-US" b="1" dirty="0" smtClean="0"/>
            </a:br>
            <a:endParaRPr lang="en-US" dirty="0"/>
          </a:p>
        </p:txBody>
      </p:sp>
      <p:pic>
        <p:nvPicPr>
          <p:cNvPr id="5" name="Content Placeholder 4" descr="File:Motherboard diagram.svg"/>
          <p:cNvPicPr>
            <a:picLocks noGrp="1"/>
          </p:cNvPicPr>
          <p:nvPr>
            <p:ph idx="1"/>
          </p:nvPr>
        </p:nvPicPr>
        <p:blipFill>
          <a:blip r:embed="rId2"/>
          <a:srcRect/>
          <a:stretch>
            <a:fillRect/>
          </a:stretch>
        </p:blipFill>
        <p:spPr bwMode="auto">
          <a:xfrm>
            <a:off x="838200" y="1044576"/>
            <a:ext cx="7467600" cy="5562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6D50FE9-DDE8-40EB-8A6D-6CFD85893744}" type="slidenum">
              <a:rPr lang="en-US" smtClean="0"/>
              <a:t>26</a:t>
            </a:fld>
            <a:endParaRPr lang="en-US"/>
          </a:p>
        </p:txBody>
      </p:sp>
      <p:sp>
        <p:nvSpPr>
          <p:cNvPr id="6" name="Frame 5"/>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6063"/>
            <a:ext cx="7886700" cy="1325563"/>
          </a:xfrm>
        </p:spPr>
        <p:txBody>
          <a:bodyPr>
            <a:normAutofit/>
          </a:bodyPr>
          <a:lstStyle/>
          <a:p>
            <a:r>
              <a:rPr lang="en-US" b="1" dirty="0" smtClean="0">
                <a:latin typeface="Times New Roman" panose="02020603050405020304" pitchFamily="18" charset="0"/>
                <a:cs typeface="Times New Roman" panose="02020603050405020304" pitchFamily="18" charset="0"/>
              </a:rPr>
              <a:t>Power supply plug in:</a:t>
            </a:r>
            <a:r>
              <a:rPr lang="en-US" dirty="0" smtClean="0"/>
              <a:t/>
            </a:r>
            <a:br>
              <a:rPr lang="en-US" dirty="0" smtClean="0"/>
            </a:br>
            <a:endParaRPr lang="en-US" dirty="0"/>
          </a:p>
        </p:txBody>
      </p:sp>
      <p:sp>
        <p:nvSpPr>
          <p:cNvPr id="3" name="Content Placeholder 2"/>
          <p:cNvSpPr>
            <a:spLocks noGrp="1"/>
          </p:cNvSpPr>
          <p:nvPr>
            <p:ph idx="1"/>
          </p:nvPr>
        </p:nvSpPr>
        <p:spPr>
          <a:xfrm>
            <a:off x="419100" y="1354139"/>
            <a:ext cx="8305800" cy="4437062"/>
          </a:xfr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en-US" sz="2800" dirty="0" smtClean="0">
                <a:latin typeface="Times New Roman" panose="02020603050405020304" pitchFamily="18" charset="0"/>
                <a:cs typeface="Times New Roman" panose="02020603050405020304" pitchFamily="18" charset="0"/>
              </a:rPr>
              <a:t>The Power supply, as its name implies, provides the necessary electrical power to make the pc operate. </a:t>
            </a:r>
          </a:p>
          <a:p>
            <a:pPr>
              <a:lnSpc>
                <a:spcPct val="150000"/>
              </a:lnSpc>
            </a:pPr>
            <a:r>
              <a:rPr lang="en-US" sz="2800" dirty="0" smtClean="0">
                <a:latin typeface="Times New Roman" panose="02020603050405020304" pitchFamily="18" charset="0"/>
                <a:cs typeface="Times New Roman" panose="02020603050405020304" pitchFamily="18" charset="0"/>
              </a:rPr>
              <a:t>The power supply takes standard 110-V AC power and converts into  +/-12-Volt, +/-5-Volt, and 3.3-Volt DC power. </a:t>
            </a:r>
          </a:p>
          <a:p>
            <a:pPr>
              <a:lnSpc>
                <a:spcPct val="150000"/>
              </a:lnSpc>
            </a:pPr>
            <a:r>
              <a:rPr lang="en-US" sz="2800" dirty="0" smtClean="0">
                <a:latin typeface="Times New Roman" panose="02020603050405020304" pitchFamily="18" charset="0"/>
                <a:cs typeface="Times New Roman" panose="02020603050405020304" pitchFamily="18" charset="0"/>
              </a:rPr>
              <a:t>The power supply connector has 20-pins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27</a:t>
            </a:fld>
            <a:endParaRPr lang="en-US"/>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28</a:t>
            </a:fld>
            <a:endParaRPr lang="en-US"/>
          </a:p>
        </p:txBody>
      </p:sp>
      <p:sp>
        <p:nvSpPr>
          <p:cNvPr id="3" name="Frame 2"/>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149491" y="448679"/>
            <a:ext cx="684501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smtClean="0">
                <a:latin typeface="Times New Roman" panose="02020603050405020304" pitchFamily="18" charset="0"/>
                <a:cs typeface="Times New Roman" panose="02020603050405020304" pitchFamily="18" charset="0"/>
              </a:rPr>
              <a:t>    LEARNING  ASSESSMENT      </a:t>
            </a: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17043" y="4032446"/>
            <a:ext cx="8109912" cy="230832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What is motherboard?</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Write the difference between CMOS</a:t>
            </a:r>
          </a:p>
          <a:p>
            <a:r>
              <a:rPr lang="en-US" sz="3600" dirty="0" smtClean="0">
                <a:latin typeface="Times New Roman" panose="02020603050405020304" pitchFamily="18" charset="0"/>
                <a:cs typeface="Times New Roman" panose="02020603050405020304" pitchFamily="18" charset="0"/>
              </a:rPr>
              <a:t>      and BIOS</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Identify north-bridge and south-bridge  </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277" y="1219200"/>
            <a:ext cx="4243697" cy="2652311"/>
          </a:xfrm>
          <a:prstGeom prst="rect">
            <a:avLst/>
          </a:prstGeom>
        </p:spPr>
      </p:pic>
    </p:spTree>
    <p:extLst>
      <p:ext uri="{BB962C8B-B14F-4D97-AF65-F5344CB8AC3E}">
        <p14:creationId xmlns:p14="http://schemas.microsoft.com/office/powerpoint/2010/main" val="40389876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29</a:t>
            </a:fld>
            <a:endParaRPr lang="en-US"/>
          </a:p>
        </p:txBody>
      </p:sp>
      <p:sp>
        <p:nvSpPr>
          <p:cNvPr id="3" name="Frame 2"/>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13" y="381000"/>
            <a:ext cx="2947987" cy="17051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0999"/>
            <a:ext cx="2562367" cy="1705139"/>
          </a:xfrm>
          <a:prstGeom prst="rect">
            <a:avLst/>
          </a:prstGeom>
        </p:spPr>
      </p:pic>
      <p:sp>
        <p:nvSpPr>
          <p:cNvPr id="6" name="Rectangle 5"/>
          <p:cNvSpPr/>
          <p:nvPr/>
        </p:nvSpPr>
        <p:spPr>
          <a:xfrm>
            <a:off x="847725" y="2890391"/>
            <a:ext cx="744855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Write any six parts and define </a:t>
            </a:r>
            <a:r>
              <a:rPr lang="en-US" sz="3200" dirty="0">
                <a:latin typeface="Times New Roman" panose="02020603050405020304" pitchFamily="18" charset="0"/>
                <a:cs typeface="Times New Roman" panose="02020603050405020304" pitchFamily="18" charset="0"/>
              </a:rPr>
              <a:t>the parts of the </a:t>
            </a:r>
            <a:r>
              <a:rPr lang="en-US" sz="3200" dirty="0" smtClean="0">
                <a:latin typeface="Times New Roman" panose="02020603050405020304" pitchFamily="18" charset="0"/>
                <a:cs typeface="Times New Roman" panose="02020603050405020304" pitchFamily="18" charset="0"/>
              </a:rPr>
              <a:t>motherboard.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7414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3</a:t>
            </a:fld>
            <a:endParaRPr lang="en-US"/>
          </a:p>
        </p:txBody>
      </p:sp>
      <p:sp>
        <p:nvSpPr>
          <p:cNvPr id="3" name="Rectangle 2"/>
          <p:cNvSpPr/>
          <p:nvPr/>
        </p:nvSpPr>
        <p:spPr>
          <a:xfrm>
            <a:off x="304800" y="3208638"/>
            <a:ext cx="5334000"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smtClean="0">
                <a:latin typeface="Times New Roman" pitchFamily="18" charset="0"/>
                <a:cs typeface="Times New Roman" pitchFamily="18" charset="0"/>
              </a:rPr>
              <a:t>Md. Abu </a:t>
            </a:r>
            <a:r>
              <a:rPr lang="en-US" sz="2400" dirty="0" err="1" smtClean="0">
                <a:latin typeface="Times New Roman" pitchFamily="18" charset="0"/>
                <a:cs typeface="Times New Roman" pitchFamily="18" charset="0"/>
              </a:rPr>
              <a:t>Abdur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Rahman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Siddiquee</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                                (M.  A, B. Ed)</a:t>
            </a:r>
          </a:p>
          <a:p>
            <a:pPr algn="ctr"/>
            <a:r>
              <a:rPr lang="en-US" sz="2400" dirty="0" smtClean="0">
                <a:latin typeface="Times New Roman" pitchFamily="18" charset="0"/>
                <a:cs typeface="Times New Roman" pitchFamily="18" charset="0"/>
              </a:rPr>
              <a:t>Senior Assistant Teacher</a:t>
            </a:r>
            <a:r>
              <a:rPr lang="bn-BD"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(English)</a:t>
            </a:r>
          </a:p>
          <a:p>
            <a:pPr algn="ctr"/>
            <a:r>
              <a:rPr lang="en-US" sz="2400" dirty="0" err="1" smtClean="0">
                <a:latin typeface="Times New Roman" pitchFamily="18" charset="0"/>
                <a:cs typeface="Times New Roman" pitchFamily="18" charset="0"/>
              </a:rPr>
              <a:t>Jagarani</a:t>
            </a:r>
            <a:r>
              <a:rPr lang="en-US" sz="2400" dirty="0" smtClean="0">
                <a:latin typeface="Times New Roman" pitchFamily="18" charset="0"/>
                <a:cs typeface="Times New Roman" pitchFamily="18" charset="0"/>
              </a:rPr>
              <a:t> M. L Girls’ High School</a:t>
            </a:r>
          </a:p>
          <a:p>
            <a:pPr algn="ctr"/>
            <a:r>
              <a:rPr lang="en-US" sz="2400" dirty="0" err="1" smtClean="0">
                <a:latin typeface="Times New Roman" pitchFamily="18" charset="0"/>
                <a:cs typeface="Times New Roman" pitchFamily="18" charset="0"/>
              </a:rPr>
              <a:t>Newashi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Nageswari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Kurigram</a:t>
            </a:r>
            <a:r>
              <a:rPr lang="en-US" sz="2400" dirty="0" smtClean="0">
                <a:latin typeface="Times New Roman" pitchFamily="18" charset="0"/>
                <a:cs typeface="Times New Roman" pitchFamily="18" charset="0"/>
              </a:rPr>
              <a:t>.</a:t>
            </a:r>
          </a:p>
          <a:p>
            <a:pPr algn="ctr"/>
            <a:r>
              <a:rPr lang="en-US" sz="2400" dirty="0" smtClean="0">
                <a:latin typeface="Times New Roman" pitchFamily="18" charset="0"/>
                <a:cs typeface="Times New Roman" pitchFamily="18" charset="0"/>
              </a:rPr>
              <a:t>Master Trainer, UITRCE, BANBEIS.</a:t>
            </a:r>
          </a:p>
          <a:p>
            <a:pPr algn="ctr"/>
            <a:r>
              <a:rPr lang="en-US" sz="2400" dirty="0" smtClean="0">
                <a:latin typeface="Times New Roman" pitchFamily="18" charset="0"/>
                <a:cs typeface="Times New Roman" pitchFamily="18" charset="0"/>
              </a:rPr>
              <a:t>E-mail: </a:t>
            </a:r>
            <a:r>
              <a:rPr lang="en-US" sz="2400" dirty="0" smtClean="0">
                <a:latin typeface="Times New Roman" pitchFamily="18" charset="0"/>
                <a:cs typeface="Times New Roman" pitchFamily="18" charset="0"/>
                <a:hlinkClick r:id="rId2"/>
              </a:rPr>
              <a:t>siddiquee1211@gmail.com</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Contact</a:t>
            </a:r>
            <a:r>
              <a:rPr lang="bn-BD"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No. 01743943113 </a:t>
            </a:r>
            <a:endParaRPr lang="en-US" sz="2400" dirty="0"/>
          </a:p>
        </p:txBody>
      </p:sp>
      <p:sp>
        <p:nvSpPr>
          <p:cNvPr id="4" name="Rectangle 3"/>
          <p:cNvSpPr/>
          <p:nvPr/>
        </p:nvSpPr>
        <p:spPr>
          <a:xfrm>
            <a:off x="5638800" y="3177860"/>
            <a:ext cx="30480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smtClean="0">
                <a:latin typeface="Times New Roman" pitchFamily="18" charset="0"/>
                <a:cs typeface="Times New Roman" pitchFamily="18" charset="0"/>
              </a:rPr>
              <a:t>Information and communication Technology</a:t>
            </a:r>
          </a:p>
          <a:p>
            <a:pPr algn="ctr"/>
            <a:r>
              <a:rPr lang="en-US" sz="2800" dirty="0" smtClean="0">
                <a:latin typeface="Times New Roman" pitchFamily="18" charset="0"/>
                <a:cs typeface="Times New Roman" pitchFamily="18" charset="0"/>
              </a:rPr>
              <a:t>Class :  10</a:t>
            </a:r>
          </a:p>
          <a:p>
            <a:pPr algn="ctr"/>
            <a:r>
              <a:rPr lang="en-US" sz="2400" dirty="0" smtClean="0">
                <a:latin typeface="Times New Roman" pitchFamily="18" charset="0"/>
                <a:cs typeface="Times New Roman" pitchFamily="18" charset="0"/>
              </a:rPr>
              <a:t>Total Ss: 53</a:t>
            </a:r>
          </a:p>
          <a:p>
            <a:pPr algn="ctr"/>
            <a:r>
              <a:rPr lang="en-US" sz="2400" dirty="0" smtClean="0">
                <a:latin typeface="Times New Roman" pitchFamily="18" charset="0"/>
                <a:cs typeface="Times New Roman" pitchFamily="18" charset="0"/>
              </a:rPr>
              <a:t>Present Ss: 48</a:t>
            </a:r>
          </a:p>
          <a:p>
            <a:pPr algn="ctr"/>
            <a:r>
              <a:rPr lang="en-US" sz="2400" dirty="0" smtClean="0">
                <a:latin typeface="Times New Roman" pitchFamily="18" charset="0"/>
                <a:cs typeface="Times New Roman" pitchFamily="18" charset="0"/>
              </a:rPr>
              <a:t>Duration: 50 Minutes </a:t>
            </a:r>
          </a:p>
          <a:p>
            <a:pPr algn="ctr"/>
            <a:r>
              <a:rPr lang="en-US" sz="2400" dirty="0" smtClean="0">
                <a:latin typeface="Times New Roman" pitchFamily="18" charset="0"/>
                <a:cs typeface="Times New Roman" pitchFamily="18" charset="0"/>
              </a:rPr>
              <a:t>Date: 20/01/2020 </a:t>
            </a:r>
            <a:endParaRPr lang="en-US" sz="2400" dirty="0">
              <a:latin typeface="Times New Roman" pitchFamily="18" charset="0"/>
              <a:cs typeface="Times New Roman" pitchFamily="18" charset="0"/>
            </a:endParaRPr>
          </a:p>
        </p:txBody>
      </p:sp>
      <p:sp>
        <p:nvSpPr>
          <p:cNvPr id="5" name="TextBox 4"/>
          <p:cNvSpPr txBox="1"/>
          <p:nvPr/>
        </p:nvSpPr>
        <p:spPr>
          <a:xfrm>
            <a:off x="2552700" y="484257"/>
            <a:ext cx="40386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Identification  </a:t>
            </a:r>
            <a:endParaRPr lang="en-US" sz="4000" dirty="0">
              <a:latin typeface="Times New Roman" panose="02020603050405020304" pitchFamily="18" charset="0"/>
              <a:cs typeface="Times New Roman" panose="02020603050405020304" pitchFamily="18" charset="0"/>
            </a:endParaRPr>
          </a:p>
        </p:txBody>
      </p:sp>
      <p:sp>
        <p:nvSpPr>
          <p:cNvPr id="6" name="Frame 5"/>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1"/>
            <a:ext cx="2187260" cy="2187260"/>
          </a:xfrm>
          <a:prstGeom prst="ellipse">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0428" y="1192143"/>
            <a:ext cx="1574107" cy="1844588"/>
          </a:xfrm>
          <a:prstGeom prst="rect">
            <a:avLst/>
          </a:prstGeom>
        </p:spPr>
      </p:pic>
    </p:spTree>
    <p:extLst>
      <p:ext uri="{BB962C8B-B14F-4D97-AF65-F5344CB8AC3E}">
        <p14:creationId xmlns:p14="http://schemas.microsoft.com/office/powerpoint/2010/main" val="4021236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30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637" y="2489595"/>
            <a:ext cx="4800600" cy="3840480"/>
          </a:xfrm>
          <a:prstGeom prst="ellipse">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799" y="533400"/>
            <a:ext cx="4486275" cy="1466850"/>
          </a:xfrm>
          <a:prstGeom prst="rect">
            <a:avLst/>
          </a:prstGeom>
        </p:spPr>
      </p:pic>
      <p:sp>
        <p:nvSpPr>
          <p:cNvPr id="7" name="Frame 6"/>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71232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1241449"/>
            <a:ext cx="3276600" cy="1944116"/>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209" y="1116011"/>
            <a:ext cx="3181350" cy="16939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737" y="3156121"/>
            <a:ext cx="3667125" cy="2440305"/>
          </a:xfrm>
          <a:prstGeom prst="rect">
            <a:avLst/>
          </a:prstGeom>
        </p:spPr>
      </p:pic>
      <p:sp>
        <p:nvSpPr>
          <p:cNvPr id="6" name="TextBox 5"/>
          <p:cNvSpPr txBox="1"/>
          <p:nvPr/>
        </p:nvSpPr>
        <p:spPr>
          <a:xfrm>
            <a:off x="2667000" y="123536"/>
            <a:ext cx="48006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Look at the pictures </a:t>
            </a:r>
            <a:endParaRPr lang="en-US" sz="3600" dirty="0">
              <a:latin typeface="Times New Roman" panose="02020603050405020304" pitchFamily="18" charset="0"/>
              <a:cs typeface="Times New Roman" panose="02020603050405020304" pitchFamily="18" charset="0"/>
            </a:endParaRPr>
          </a:p>
        </p:txBody>
      </p:sp>
      <p:sp>
        <p:nvSpPr>
          <p:cNvPr id="7" name="Frame 6"/>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52400" y="5842763"/>
            <a:ext cx="9282872" cy="1138773"/>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What is the main important part of a computer?</a:t>
            </a:r>
          </a:p>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02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5</a:t>
            </a:fld>
            <a:endParaRPr lang="en-US"/>
          </a:p>
        </p:txBody>
      </p:sp>
      <p:sp>
        <p:nvSpPr>
          <p:cNvPr id="3" name="Rectangle 2"/>
          <p:cNvSpPr/>
          <p:nvPr/>
        </p:nvSpPr>
        <p:spPr>
          <a:xfrm>
            <a:off x="533400" y="2514600"/>
            <a:ext cx="8229600"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MOTHERBOARD</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Frame 3"/>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8886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D50FE9-DDE8-40EB-8A6D-6CFD85893744}" type="slidenum">
              <a:rPr lang="en-US" smtClean="0"/>
              <a:t>6</a:t>
            </a:fld>
            <a:endParaRPr lang="en-US"/>
          </a:p>
        </p:txBody>
      </p:sp>
      <p:sp>
        <p:nvSpPr>
          <p:cNvPr id="3" name="TextBox 2"/>
          <p:cNvSpPr txBox="1"/>
          <p:nvPr/>
        </p:nvSpPr>
        <p:spPr>
          <a:xfrm>
            <a:off x="588034" y="457200"/>
            <a:ext cx="796541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LEARNING  OUTCOMES   </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88034" y="1676400"/>
            <a:ext cx="7927316" cy="3416320"/>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latin typeface="Times New Roman" panose="02020603050405020304" pitchFamily="18" charset="0"/>
                <a:cs typeface="Times New Roman" panose="02020603050405020304" pitchFamily="18" charset="0"/>
              </a:rPr>
              <a:t>After completing the lesson, students will be able to…</a:t>
            </a:r>
          </a:p>
          <a:p>
            <a:pPr marL="457200" indent="-4572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 say about motherboard;</a:t>
            </a:r>
          </a:p>
          <a:p>
            <a:pPr marL="457200" indent="-45720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identify the major parts of motherboard;</a:t>
            </a:r>
          </a:p>
          <a:p>
            <a:pPr marL="457200" indent="-4572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 define the parts of the motherboard;</a:t>
            </a:r>
            <a:endParaRPr lang="en-US" sz="3600" dirty="0">
              <a:latin typeface="Times New Roman" panose="02020603050405020304" pitchFamily="18" charset="0"/>
              <a:cs typeface="Times New Roman" panose="02020603050405020304" pitchFamily="18" charset="0"/>
            </a:endParaRPr>
          </a:p>
        </p:txBody>
      </p:sp>
      <p:sp>
        <p:nvSpPr>
          <p:cNvPr id="5" name="Frame 4"/>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72124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84821"/>
            <a:ext cx="8686800" cy="838200"/>
          </a:xfrm>
        </p:spPr>
        <p:txBody>
          <a:bodyPr/>
          <a:lstStyle/>
          <a:p>
            <a:r>
              <a:rPr lang="en-US" b="1" dirty="0" smtClean="0">
                <a:solidFill>
                  <a:schemeClr val="tx1"/>
                </a:solidFill>
                <a:latin typeface="Times New Roman" panose="02020603050405020304" pitchFamily="18" charset="0"/>
                <a:cs typeface="Times New Roman" panose="02020603050405020304" pitchFamily="18" charset="0"/>
              </a:rPr>
              <a:t>Mother Board/Main Board</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301752" y="1398010"/>
            <a:ext cx="8686800" cy="4525963"/>
          </a:xfrm>
        </p:spPr>
        <p:txBody>
          <a:bodyPr/>
          <a:lstStyle/>
          <a:p>
            <a:pPr>
              <a:buNone/>
            </a:pPr>
            <a:endParaRPr lang="en-US" dirty="0" smtClean="0"/>
          </a:p>
          <a:p>
            <a:pPr>
              <a:buNone/>
            </a:pPr>
            <a:r>
              <a:rPr lang="en-US" sz="3600" b="1" dirty="0" smtClean="0">
                <a:solidFill>
                  <a:schemeClr val="tx1"/>
                </a:solidFill>
                <a:latin typeface="Times New Roman" panose="02020603050405020304" pitchFamily="18" charset="0"/>
                <a:cs typeface="Times New Roman" panose="02020603050405020304" pitchFamily="18" charset="0"/>
              </a:rPr>
              <a:t> The motherboard is the most important part of a computer and is the main circuit board. Everything connects directly or indirectly to it.</a:t>
            </a:r>
          </a:p>
          <a:p>
            <a:endParaRPr lang="en-US" dirty="0"/>
          </a:p>
        </p:txBody>
      </p:sp>
      <p:sp>
        <p:nvSpPr>
          <p:cNvPr id="4" name="Slide Number Placeholder 3"/>
          <p:cNvSpPr>
            <a:spLocks noGrp="1"/>
          </p:cNvSpPr>
          <p:nvPr>
            <p:ph type="sldNum" sz="quarter" idx="12"/>
          </p:nvPr>
        </p:nvSpPr>
        <p:spPr/>
        <p:txBody>
          <a:bodyPr/>
          <a:lstStyle/>
          <a:p>
            <a:fld id="{66D50FE9-DDE8-40EB-8A6D-6CFD85893744}" type="slidenum">
              <a:rPr lang="en-US" smtClean="0"/>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968" y="3985844"/>
            <a:ext cx="3924464" cy="2611552"/>
          </a:xfrm>
          <a:prstGeom prst="rect">
            <a:avLst/>
          </a:prstGeom>
          <a:ln>
            <a:noFill/>
          </a:ln>
          <a:effectLst>
            <a:softEdge rad="112500"/>
          </a:effectLst>
        </p:spPr>
      </p:pic>
      <p:sp>
        <p:nvSpPr>
          <p:cNvPr id="10" name="Frame 9"/>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838200"/>
          </a:xfrm>
        </p:spPr>
        <p:txBody>
          <a:bodyPr>
            <a:normAutofit/>
          </a:bodyPr>
          <a:lstStyle/>
          <a:p>
            <a:r>
              <a:rPr lang="en-US" dirty="0" smtClean="0"/>
              <a:t>  </a:t>
            </a:r>
            <a:endParaRPr lang="en-US" dirty="0"/>
          </a:p>
        </p:txBody>
      </p:sp>
      <p:sp>
        <p:nvSpPr>
          <p:cNvPr id="3" name="Subtitle 2"/>
          <p:cNvSpPr>
            <a:spLocks noGrp="1"/>
          </p:cNvSpPr>
          <p:nvPr>
            <p:ph type="subTitle" idx="1"/>
          </p:nvPr>
        </p:nvSpPr>
        <p:spPr>
          <a:xfrm>
            <a:off x="381000" y="212623"/>
            <a:ext cx="8458200" cy="685800"/>
          </a:xfrm>
        </p:spPr>
        <p:txBody>
          <a:bodyPr>
            <a:normAutofit fontScale="85000" lnSpcReduction="20000"/>
          </a:bodyPr>
          <a:lstStyle/>
          <a:p>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The important components of an ATX Motherboard are given below: </a:t>
            </a:r>
          </a:p>
          <a:p>
            <a:endParaRPr lang="en-US" dirty="0"/>
          </a:p>
        </p:txBody>
      </p:sp>
      <p:sp>
        <p:nvSpPr>
          <p:cNvPr id="5" name="Slide Number Placeholder 4"/>
          <p:cNvSpPr>
            <a:spLocks noGrp="1"/>
          </p:cNvSpPr>
          <p:nvPr>
            <p:ph type="sldNum" sz="quarter" idx="12"/>
          </p:nvPr>
        </p:nvSpPr>
        <p:spPr/>
        <p:txBody>
          <a:bodyPr/>
          <a:lstStyle/>
          <a:p>
            <a:fld id="{66D50FE9-DDE8-40EB-8A6D-6CFD85893744}" type="slidenum">
              <a:rPr lang="en-US" smtClean="0"/>
              <a:t>8</a:t>
            </a:fld>
            <a:endParaRPr lang="en-US"/>
          </a:p>
        </p:txBody>
      </p:sp>
      <p:pic>
        <p:nvPicPr>
          <p:cNvPr id="4" name="Picture 3" descr="File:Acer E360 Socket 939 motherboard by Foxconn.svg"/>
          <p:cNvPicPr/>
          <p:nvPr/>
        </p:nvPicPr>
        <p:blipFill>
          <a:blip r:embed="rId2"/>
          <a:srcRect/>
          <a:stretch>
            <a:fillRect/>
          </a:stretch>
        </p:blipFill>
        <p:spPr bwMode="auto">
          <a:xfrm>
            <a:off x="228600" y="1143000"/>
            <a:ext cx="8763000" cy="5578476"/>
          </a:xfrm>
          <a:prstGeom prst="rect">
            <a:avLst/>
          </a:prstGeom>
          <a:noFill/>
          <a:ln w="9525">
            <a:noFill/>
            <a:miter lim="800000"/>
            <a:headEnd/>
            <a:tailEnd/>
          </a:ln>
        </p:spPr>
      </p:pic>
      <p:sp>
        <p:nvSpPr>
          <p:cNvPr id="6" name="Frame 5"/>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9288"/>
            <a:ext cx="7886700" cy="1325563"/>
          </a:xfrm>
        </p:spPr>
        <p:txBody>
          <a:bodyPr>
            <a:normAutofit/>
          </a:bodyPr>
          <a:lstStyle/>
          <a:p>
            <a:r>
              <a:rPr lang="en-US" sz="4000" b="1" dirty="0" smtClean="0">
                <a:latin typeface="Times New Roman" panose="02020603050405020304" pitchFamily="18" charset="0"/>
                <a:cs typeface="Times New Roman" panose="02020603050405020304" pitchFamily="18" charset="0"/>
              </a:rPr>
              <a:t>Form Factor</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9153" y="1611572"/>
            <a:ext cx="7886700" cy="4351338"/>
          </a:xfrm>
        </p:spPr>
        <p:txBody>
          <a:bodyPr>
            <a:normAutofit/>
          </a:bodyPr>
          <a:lstStyle/>
          <a:p>
            <a:pPr algn="just">
              <a:buNone/>
            </a:pPr>
            <a:r>
              <a:rPr lang="en-US" sz="2400" dirty="0" smtClean="0">
                <a:latin typeface="Times New Roman" panose="02020603050405020304" pitchFamily="18" charset="0"/>
                <a:cs typeface="Times New Roman" panose="02020603050405020304" pitchFamily="18" charset="0"/>
              </a:rPr>
              <a:t>   The form factor refers to a motherboard's dimensions and layout of its components.</a:t>
            </a:r>
          </a:p>
          <a:p>
            <a:pPr algn="just">
              <a:buNone/>
            </a:pPr>
            <a:r>
              <a:rPr lang="en-US" sz="2400" dirty="0" smtClean="0">
                <a:latin typeface="Times New Roman" panose="02020603050405020304" pitchFamily="18" charset="0"/>
                <a:cs typeface="Times New Roman" panose="02020603050405020304" pitchFamily="18" charset="0"/>
              </a:rPr>
              <a:t>   The primary standard today is some type of ATX (Advanced Technology Extended) form factor, developed from the obsolete AT. ATX and micro ATX (</a:t>
            </a:r>
            <a:r>
              <a:rPr lang="en-US" sz="2400" dirty="0" err="1" smtClean="0">
                <a:latin typeface="Times New Roman" panose="02020603050405020304" pitchFamily="18" charset="0"/>
                <a:cs typeface="Times New Roman" panose="02020603050405020304" pitchFamily="18" charset="0"/>
              </a:rPr>
              <a:t>mATX</a:t>
            </a:r>
            <a:r>
              <a:rPr lang="en-US" sz="2400" dirty="0" smtClean="0">
                <a:latin typeface="Times New Roman" panose="02020603050405020304" pitchFamily="18" charset="0"/>
                <a:cs typeface="Times New Roman" panose="02020603050405020304" pitchFamily="18" charset="0"/>
              </a:rPr>
              <a:t>) are still the most popular.</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6D50FE9-DDE8-40EB-8A6D-6CFD85893744}" type="slidenum">
              <a:rPr lang="en-US" smtClean="0"/>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20725755"/>
              </p:ext>
            </p:extLst>
          </p:nvPr>
        </p:nvGraphicFramePr>
        <p:xfrm>
          <a:off x="914400" y="4114800"/>
          <a:ext cx="7448550" cy="2444832"/>
        </p:xfrm>
        <a:graphic>
          <a:graphicData uri="http://schemas.openxmlformats.org/drawingml/2006/table">
            <a:tbl>
              <a:tblPr firstRow="1" bandRow="1">
                <a:tableStyleId>{5C22544A-7EE6-4342-B048-85BDC9FD1C3A}</a:tableStyleId>
              </a:tblPr>
              <a:tblGrid>
                <a:gridCol w="3724275"/>
                <a:gridCol w="3724275"/>
              </a:tblGrid>
              <a:tr h="407472">
                <a:tc>
                  <a:txBody>
                    <a:bodyPr/>
                    <a:lstStyle/>
                    <a:p>
                      <a:r>
                        <a:rPr lang="en-US" sz="2000" b="1" dirty="0">
                          <a:latin typeface="Times New Roman" panose="02020603050405020304" pitchFamily="18" charset="0"/>
                          <a:cs typeface="Times New Roman" panose="02020603050405020304" pitchFamily="18" charset="0"/>
                        </a:rPr>
                        <a:t>Form Factor</a:t>
                      </a:r>
                      <a:endParaRPr lang="en-US" sz="2000" dirty="0">
                        <a:latin typeface="Times New Roman" panose="02020603050405020304" pitchFamily="18" charset="0"/>
                        <a:cs typeface="Times New Roman" panose="02020603050405020304" pitchFamily="18" charset="0"/>
                      </a:endParaRPr>
                    </a:p>
                  </a:txBody>
                  <a:tcPr anchor="ctr"/>
                </a:tc>
                <a:tc>
                  <a:txBody>
                    <a:bodyPr/>
                    <a:lstStyle/>
                    <a:p>
                      <a:r>
                        <a:rPr lang="en-US" sz="2000" b="1" dirty="0">
                          <a:latin typeface="Times New Roman" panose="02020603050405020304" pitchFamily="18" charset="0"/>
                          <a:cs typeface="Times New Roman" panose="02020603050405020304" pitchFamily="18" charset="0"/>
                        </a:rPr>
                        <a:t>Size</a:t>
                      </a:r>
                      <a:endParaRPr lang="en-US" sz="2000" dirty="0">
                        <a:latin typeface="Times New Roman" panose="02020603050405020304" pitchFamily="18" charset="0"/>
                        <a:cs typeface="Times New Roman" panose="02020603050405020304" pitchFamily="18" charset="0"/>
                      </a:endParaRPr>
                    </a:p>
                  </a:txBody>
                  <a:tcPr anchor="ctr"/>
                </a:tc>
              </a:tr>
              <a:tr h="407472">
                <a:tc>
                  <a:txBody>
                    <a:bodyPr/>
                    <a:lstStyle/>
                    <a:p>
                      <a:r>
                        <a:rPr lang="en-US" sz="2000" dirty="0">
                          <a:latin typeface="Times New Roman" panose="02020603050405020304" pitchFamily="18" charset="0"/>
                          <a:cs typeface="Times New Roman" panose="02020603050405020304" pitchFamily="18" charset="0"/>
                        </a:rPr>
                        <a:t>ATX (Standard)</a:t>
                      </a:r>
                    </a:p>
                  </a:txBody>
                  <a:tcPr anchor="ctr"/>
                </a:tc>
                <a:tc>
                  <a:txBody>
                    <a:bodyPr/>
                    <a:lstStyle/>
                    <a:p>
                      <a:r>
                        <a:rPr lang="en-US" sz="2000" dirty="0">
                          <a:latin typeface="Times New Roman" panose="02020603050405020304" pitchFamily="18" charset="0"/>
                          <a:cs typeface="Times New Roman" panose="02020603050405020304" pitchFamily="18" charset="0"/>
                        </a:rPr>
                        <a:t>9.6" x 12"</a:t>
                      </a:r>
                    </a:p>
                  </a:txBody>
                  <a:tcPr anchor="ctr"/>
                </a:tc>
              </a:tr>
              <a:tr h="407472">
                <a:tc>
                  <a:txBody>
                    <a:bodyPr/>
                    <a:lstStyle/>
                    <a:p>
                      <a:r>
                        <a:rPr lang="en-US" sz="2000" dirty="0" smtClean="0">
                          <a:latin typeface="Times New Roman" panose="02020603050405020304" pitchFamily="18" charset="0"/>
                          <a:cs typeface="Times New Roman" panose="02020603050405020304" pitchFamily="18" charset="0"/>
                        </a:rPr>
                        <a:t>Micro ATX</a:t>
                      </a:r>
                      <a:endParaRPr lang="en-US" sz="2000" dirty="0">
                        <a:latin typeface="Times New Roman" panose="02020603050405020304" pitchFamily="18" charset="0"/>
                        <a:cs typeface="Times New Roman" panose="02020603050405020304" pitchFamily="18" charset="0"/>
                      </a:endParaRPr>
                    </a:p>
                  </a:txBody>
                  <a:tcPr anchor="ctr"/>
                </a:tc>
                <a:tc>
                  <a:txBody>
                    <a:bodyPr/>
                    <a:lstStyle/>
                    <a:p>
                      <a:r>
                        <a:rPr lang="en-US" sz="2000">
                          <a:latin typeface="Times New Roman" panose="02020603050405020304" pitchFamily="18" charset="0"/>
                          <a:cs typeface="Times New Roman" panose="02020603050405020304" pitchFamily="18" charset="0"/>
                        </a:rPr>
                        <a:t>9.6" x 9.6"</a:t>
                      </a:r>
                    </a:p>
                  </a:txBody>
                  <a:tcPr anchor="ctr"/>
                </a:tc>
              </a:tr>
              <a:tr h="407472">
                <a:tc>
                  <a:txBody>
                    <a:bodyPr/>
                    <a:lstStyle/>
                    <a:p>
                      <a:r>
                        <a:rPr lang="en-US" sz="2000">
                          <a:latin typeface="Times New Roman" panose="02020603050405020304" pitchFamily="18" charset="0"/>
                          <a:cs typeface="Times New Roman" panose="02020603050405020304" pitchFamily="18" charset="0"/>
                        </a:rPr>
                        <a:t>Extended ATX</a:t>
                      </a:r>
                    </a:p>
                  </a:txBody>
                  <a:tcPr anchor="ctr"/>
                </a:tc>
                <a:tc>
                  <a:txBody>
                    <a:bodyPr/>
                    <a:lstStyle/>
                    <a:p>
                      <a:r>
                        <a:rPr lang="en-US" sz="2000">
                          <a:latin typeface="Times New Roman" panose="02020603050405020304" pitchFamily="18" charset="0"/>
                          <a:cs typeface="Times New Roman" panose="02020603050405020304" pitchFamily="18" charset="0"/>
                        </a:rPr>
                        <a:t>13" x 12"</a:t>
                      </a:r>
                    </a:p>
                  </a:txBody>
                  <a:tcPr anchor="ctr"/>
                </a:tc>
              </a:tr>
              <a:tr h="407472">
                <a:tc>
                  <a:txBody>
                    <a:bodyPr/>
                    <a:lstStyle/>
                    <a:p>
                      <a:r>
                        <a:rPr lang="en-US" sz="2000">
                          <a:latin typeface="Times New Roman" panose="02020603050405020304" pitchFamily="18" charset="0"/>
                          <a:cs typeface="Times New Roman" panose="02020603050405020304" pitchFamily="18" charset="0"/>
                        </a:rPr>
                        <a:t>Mini ATX</a:t>
                      </a:r>
                    </a:p>
                  </a:txBody>
                  <a:tcPr anchor="ctr"/>
                </a:tc>
                <a:tc>
                  <a:txBody>
                    <a:bodyPr/>
                    <a:lstStyle/>
                    <a:p>
                      <a:r>
                        <a:rPr lang="en-US" sz="2000">
                          <a:latin typeface="Times New Roman" panose="02020603050405020304" pitchFamily="18" charset="0"/>
                          <a:cs typeface="Times New Roman" panose="02020603050405020304" pitchFamily="18" charset="0"/>
                        </a:rPr>
                        <a:t>8.2" x 11.2"</a:t>
                      </a:r>
                    </a:p>
                  </a:txBody>
                  <a:tcPr anchor="ctr"/>
                </a:tc>
              </a:tr>
              <a:tr h="407472">
                <a:tc>
                  <a:txBody>
                    <a:bodyPr/>
                    <a:lstStyle/>
                    <a:p>
                      <a:r>
                        <a:rPr lang="en-US" sz="2000">
                          <a:latin typeface="Times New Roman" panose="02020603050405020304" pitchFamily="18" charset="0"/>
                          <a:cs typeface="Times New Roman" panose="02020603050405020304" pitchFamily="18" charset="0"/>
                        </a:rPr>
                        <a:t>Mini ITX</a:t>
                      </a:r>
                    </a:p>
                  </a:txBody>
                  <a:tcPr anchor="ctr"/>
                </a:tc>
                <a:tc>
                  <a:txBody>
                    <a:bodyPr/>
                    <a:lstStyle/>
                    <a:p>
                      <a:r>
                        <a:rPr lang="en-US" sz="2000" dirty="0">
                          <a:latin typeface="Times New Roman" panose="02020603050405020304" pitchFamily="18" charset="0"/>
                          <a:cs typeface="Times New Roman" panose="02020603050405020304" pitchFamily="18" charset="0"/>
                        </a:rPr>
                        <a:t>6.7" x 6.7"</a:t>
                      </a:r>
                    </a:p>
                  </a:txBody>
                  <a:tcPr anchor="ctr"/>
                </a:tc>
              </a:tr>
            </a:tbl>
          </a:graphicData>
        </a:graphic>
      </p:graphicFrame>
      <p:sp>
        <p:nvSpPr>
          <p:cNvPr id="7" name="Frame 6"/>
          <p:cNvSpPr/>
          <p:nvPr/>
        </p:nvSpPr>
        <p:spPr>
          <a:xfrm>
            <a:off x="0" y="0"/>
            <a:ext cx="9144000" cy="6858000"/>
          </a:xfrm>
          <a:prstGeom prst="frame">
            <a:avLst>
              <a:gd name="adj1" fmla="val 284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TotalTime>
  <Words>1173</Words>
  <Application>Microsoft Office PowerPoint</Application>
  <PresentationFormat>On-screen Show (4:3)</PresentationFormat>
  <Paragraphs>161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宋体</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Mother Board/Main Board</vt:lpstr>
      <vt:lpstr>  </vt:lpstr>
      <vt:lpstr>Form Factor</vt:lpstr>
      <vt:lpstr>PowerPoint Presentation</vt:lpstr>
      <vt:lpstr>BIOS(Basic Input Output System) Chip</vt:lpstr>
      <vt:lpstr>BIOS: </vt:lpstr>
      <vt:lpstr>BIOS vs. CMOS:  </vt:lpstr>
      <vt:lpstr>Battery:</vt:lpstr>
      <vt:lpstr>PowerPoint Presentation</vt:lpstr>
      <vt:lpstr>Chipset:</vt:lpstr>
      <vt:lpstr>Chipset: </vt:lpstr>
      <vt:lpstr>Chipset:</vt:lpstr>
      <vt:lpstr>Bus &amp; Bus Speed:</vt:lpstr>
      <vt:lpstr>Bus &amp; Bus Speed- Front side bus:</vt:lpstr>
      <vt:lpstr>Bus &amp; Bus Speed- Hyper Transport: </vt:lpstr>
      <vt:lpstr>Bus &amp; Bus Speed- Quick Path Interconnect (QPI):</vt:lpstr>
      <vt:lpstr>Central Processing Unit (CPU): </vt:lpstr>
      <vt:lpstr>Central Processing Unit (CPU): </vt:lpstr>
      <vt:lpstr>Expansion Slots:</vt:lpstr>
      <vt:lpstr>Internal Diagram of a main board: </vt:lpstr>
      <vt:lpstr>Power supply plug in: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Board/Main Board</dc:title>
  <dc:creator>hp</dc:creator>
  <cp:lastModifiedBy>SIDDIQUEE</cp:lastModifiedBy>
  <cp:revision>71</cp:revision>
  <dcterms:created xsi:type="dcterms:W3CDTF">2013-01-13T04:25:34Z</dcterms:created>
  <dcterms:modified xsi:type="dcterms:W3CDTF">2020-01-25T14:05:19Z</dcterms:modified>
</cp:coreProperties>
</file>