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334" r:id="rId2"/>
    <p:sldId id="335" r:id="rId3"/>
    <p:sldId id="276" r:id="rId4"/>
    <p:sldId id="305" r:id="rId5"/>
    <p:sldId id="316" r:id="rId6"/>
    <p:sldId id="314" r:id="rId7"/>
    <p:sldId id="315" r:id="rId8"/>
    <p:sldId id="313" r:id="rId9"/>
    <p:sldId id="312" r:id="rId10"/>
    <p:sldId id="309" r:id="rId11"/>
    <p:sldId id="311" r:id="rId12"/>
    <p:sldId id="318" r:id="rId13"/>
    <p:sldId id="320" r:id="rId14"/>
    <p:sldId id="330" r:id="rId15"/>
    <p:sldId id="321" r:id="rId16"/>
    <p:sldId id="323" r:id="rId17"/>
    <p:sldId id="325" r:id="rId18"/>
    <p:sldId id="333" r:id="rId19"/>
    <p:sldId id="331" r:id="rId20"/>
    <p:sldId id="336" r:id="rId21"/>
    <p:sldId id="33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8" autoAdjust="0"/>
    <p:restoredTop sz="94660"/>
  </p:normalViewPr>
  <p:slideViewPr>
    <p:cSldViewPr snapToGrid="0" showGuides="1">
      <p:cViewPr varScale="1">
        <p:scale>
          <a:sx n="70" d="100"/>
          <a:sy n="70" d="100"/>
        </p:scale>
        <p:origin x="750" y="-222"/>
      </p:cViewPr>
      <p:guideLst>
        <p:guide orient="horz" pos="2160"/>
        <p:guide pos="3840"/>
      </p:guideLst>
    </p:cSldViewPr>
  </p:slideViewPr>
  <p:notesTextViewPr>
    <p:cViewPr>
      <p:scale>
        <a:sx n="1" d="1"/>
        <a:sy n="1" d="1"/>
      </p:scale>
      <p:origin x="0" y="0"/>
    </p:cViewPr>
  </p:notesTextViewPr>
  <p:sorterViewPr>
    <p:cViewPr>
      <p:scale>
        <a:sx n="100" d="100"/>
        <a:sy n="100" d="100"/>
      </p:scale>
      <p:origin x="0" y="-36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840F7-7B1C-4CDE-9044-978624054982}" type="datetimeFigureOut">
              <a:rPr lang="en-AU" smtClean="0"/>
              <a:pPr/>
              <a:t>26/01/2020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06C5A-F144-47C5-B573-B6EB47CE6F50}" type="slidenum">
              <a:rPr lang="en-AU" smtClean="0"/>
              <a:pPr/>
              <a:t>‹#›</a:t>
            </a:fld>
            <a:endParaRPr lang="en-AU"/>
          </a:p>
        </p:txBody>
      </p:sp>
    </p:spTree>
    <p:extLst>
      <p:ext uri="{BB962C8B-B14F-4D97-AF65-F5344CB8AC3E}">
        <p14:creationId xmlns:p14="http://schemas.microsoft.com/office/powerpoint/2010/main" val="414377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BADBF-3A30-4811-BBEC-69C70DD170B8}" type="slidenum">
              <a:rPr lang="en-US" smtClean="0"/>
              <a:pPr/>
              <a:t>1</a:t>
            </a:fld>
            <a:endParaRPr lang="en-US"/>
          </a:p>
        </p:txBody>
      </p:sp>
    </p:spTree>
    <p:extLst>
      <p:ext uri="{BB962C8B-B14F-4D97-AF65-F5344CB8AC3E}">
        <p14:creationId xmlns:p14="http://schemas.microsoft.com/office/powerpoint/2010/main" val="223500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10</a:t>
            </a:fld>
            <a:endParaRPr lang="en-AU"/>
          </a:p>
        </p:txBody>
      </p:sp>
    </p:spTree>
    <p:extLst>
      <p:ext uri="{BB962C8B-B14F-4D97-AF65-F5344CB8AC3E}">
        <p14:creationId xmlns:p14="http://schemas.microsoft.com/office/powerpoint/2010/main" val="1254820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11</a:t>
            </a:fld>
            <a:endParaRPr lang="en-AU"/>
          </a:p>
        </p:txBody>
      </p:sp>
    </p:spTree>
    <p:extLst>
      <p:ext uri="{BB962C8B-B14F-4D97-AF65-F5344CB8AC3E}">
        <p14:creationId xmlns:p14="http://schemas.microsoft.com/office/powerpoint/2010/main" val="75197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12</a:t>
            </a:fld>
            <a:endParaRPr lang="en-AU"/>
          </a:p>
        </p:txBody>
      </p:sp>
    </p:spTree>
    <p:extLst>
      <p:ext uri="{BB962C8B-B14F-4D97-AF65-F5344CB8AC3E}">
        <p14:creationId xmlns:p14="http://schemas.microsoft.com/office/powerpoint/2010/main" val="1024267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9EA06-3618-4457-A1F9-A1C95B23390E}" type="slidenum">
              <a:rPr lang="en-US" smtClean="0"/>
              <a:pPr/>
              <a:t>13</a:t>
            </a:fld>
            <a:endParaRPr lang="en-US"/>
          </a:p>
        </p:txBody>
      </p:sp>
    </p:spTree>
    <p:extLst>
      <p:ext uri="{BB962C8B-B14F-4D97-AF65-F5344CB8AC3E}">
        <p14:creationId xmlns:p14="http://schemas.microsoft.com/office/powerpoint/2010/main" val="3080203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14</a:t>
            </a:fld>
            <a:endParaRPr lang="en-AU"/>
          </a:p>
        </p:txBody>
      </p:sp>
    </p:spTree>
    <p:extLst>
      <p:ext uri="{BB962C8B-B14F-4D97-AF65-F5344CB8AC3E}">
        <p14:creationId xmlns:p14="http://schemas.microsoft.com/office/powerpoint/2010/main" val="2304946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9EA06-3618-4457-A1F9-A1C95B23390E}" type="slidenum">
              <a:rPr lang="en-US" smtClean="0"/>
              <a:pPr/>
              <a:t>15</a:t>
            </a:fld>
            <a:endParaRPr lang="en-US"/>
          </a:p>
        </p:txBody>
      </p:sp>
    </p:spTree>
    <p:extLst>
      <p:ext uri="{BB962C8B-B14F-4D97-AF65-F5344CB8AC3E}">
        <p14:creationId xmlns:p14="http://schemas.microsoft.com/office/powerpoint/2010/main" val="1053748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649EA06-3618-4457-A1F9-A1C95B23390E}" type="slidenum">
              <a:rPr lang="en-US" smtClean="0"/>
              <a:pPr/>
              <a:t>16</a:t>
            </a:fld>
            <a:endParaRPr lang="en-US"/>
          </a:p>
        </p:txBody>
      </p:sp>
    </p:spTree>
    <p:extLst>
      <p:ext uri="{BB962C8B-B14F-4D97-AF65-F5344CB8AC3E}">
        <p14:creationId xmlns:p14="http://schemas.microsoft.com/office/powerpoint/2010/main" val="1791106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17</a:t>
            </a:fld>
            <a:endParaRPr lang="en-AU"/>
          </a:p>
        </p:txBody>
      </p:sp>
    </p:spTree>
    <p:extLst>
      <p:ext uri="{BB962C8B-B14F-4D97-AF65-F5344CB8AC3E}">
        <p14:creationId xmlns:p14="http://schemas.microsoft.com/office/powerpoint/2010/main" val="1867994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18</a:t>
            </a:fld>
            <a:endParaRPr lang="en-AU"/>
          </a:p>
        </p:txBody>
      </p:sp>
    </p:spTree>
    <p:extLst>
      <p:ext uri="{BB962C8B-B14F-4D97-AF65-F5344CB8AC3E}">
        <p14:creationId xmlns:p14="http://schemas.microsoft.com/office/powerpoint/2010/main" val="3707885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19</a:t>
            </a:fld>
            <a:endParaRPr lang="en-AU"/>
          </a:p>
        </p:txBody>
      </p:sp>
    </p:spTree>
    <p:extLst>
      <p:ext uri="{BB962C8B-B14F-4D97-AF65-F5344CB8AC3E}">
        <p14:creationId xmlns:p14="http://schemas.microsoft.com/office/powerpoint/2010/main" val="54577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ADBF-3A30-4811-BBEC-69C70DD170B8}" type="slidenum">
              <a:rPr lang="en-US" smtClean="0"/>
              <a:pPr/>
              <a:t>2</a:t>
            </a:fld>
            <a:endParaRPr lang="en-US"/>
          </a:p>
        </p:txBody>
      </p:sp>
    </p:spTree>
    <p:extLst>
      <p:ext uri="{BB962C8B-B14F-4D97-AF65-F5344CB8AC3E}">
        <p14:creationId xmlns:p14="http://schemas.microsoft.com/office/powerpoint/2010/main" val="4035987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3B140-3FEB-4EA0-9B40-868A4B56B300}" type="slidenum">
              <a:rPr lang="en-US" smtClean="0"/>
              <a:pPr/>
              <a:t>20</a:t>
            </a:fld>
            <a:endParaRPr lang="en-US"/>
          </a:p>
        </p:txBody>
      </p:sp>
    </p:spTree>
    <p:extLst>
      <p:ext uri="{BB962C8B-B14F-4D97-AF65-F5344CB8AC3E}">
        <p14:creationId xmlns:p14="http://schemas.microsoft.com/office/powerpoint/2010/main" val="1832816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ADBF-3A30-4811-BBEC-69C70DD170B8}" type="slidenum">
              <a:rPr lang="en-US" smtClean="0"/>
              <a:pPr/>
              <a:t>21</a:t>
            </a:fld>
            <a:endParaRPr lang="en-US"/>
          </a:p>
        </p:txBody>
      </p:sp>
    </p:spTree>
    <p:extLst>
      <p:ext uri="{BB962C8B-B14F-4D97-AF65-F5344CB8AC3E}">
        <p14:creationId xmlns:p14="http://schemas.microsoft.com/office/powerpoint/2010/main" val="428135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3</a:t>
            </a:fld>
            <a:endParaRPr lang="en-AU"/>
          </a:p>
        </p:txBody>
      </p:sp>
    </p:spTree>
    <p:extLst>
      <p:ext uri="{BB962C8B-B14F-4D97-AF65-F5344CB8AC3E}">
        <p14:creationId xmlns:p14="http://schemas.microsoft.com/office/powerpoint/2010/main" val="10827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4</a:t>
            </a:fld>
            <a:endParaRPr lang="en-AU"/>
          </a:p>
        </p:txBody>
      </p:sp>
    </p:spTree>
    <p:extLst>
      <p:ext uri="{BB962C8B-B14F-4D97-AF65-F5344CB8AC3E}">
        <p14:creationId xmlns:p14="http://schemas.microsoft.com/office/powerpoint/2010/main" val="9122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5</a:t>
            </a:fld>
            <a:endParaRPr lang="en-AU"/>
          </a:p>
        </p:txBody>
      </p:sp>
    </p:spTree>
    <p:extLst>
      <p:ext uri="{BB962C8B-B14F-4D97-AF65-F5344CB8AC3E}">
        <p14:creationId xmlns:p14="http://schemas.microsoft.com/office/powerpoint/2010/main" val="2077740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6</a:t>
            </a:fld>
            <a:endParaRPr lang="en-AU"/>
          </a:p>
        </p:txBody>
      </p:sp>
    </p:spTree>
    <p:extLst>
      <p:ext uri="{BB962C8B-B14F-4D97-AF65-F5344CB8AC3E}">
        <p14:creationId xmlns:p14="http://schemas.microsoft.com/office/powerpoint/2010/main" val="222845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7</a:t>
            </a:fld>
            <a:endParaRPr lang="en-AU"/>
          </a:p>
        </p:txBody>
      </p:sp>
    </p:spTree>
    <p:extLst>
      <p:ext uri="{BB962C8B-B14F-4D97-AF65-F5344CB8AC3E}">
        <p14:creationId xmlns:p14="http://schemas.microsoft.com/office/powerpoint/2010/main" val="214114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8</a:t>
            </a:fld>
            <a:endParaRPr lang="en-AU"/>
          </a:p>
        </p:txBody>
      </p:sp>
    </p:spTree>
    <p:extLst>
      <p:ext uri="{BB962C8B-B14F-4D97-AF65-F5344CB8AC3E}">
        <p14:creationId xmlns:p14="http://schemas.microsoft.com/office/powerpoint/2010/main" val="89218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E06C5A-F144-47C5-B573-B6EB47CE6F50}" type="slidenum">
              <a:rPr lang="en-AU" smtClean="0"/>
              <a:pPr/>
              <a:t>9</a:t>
            </a:fld>
            <a:endParaRPr lang="en-AU"/>
          </a:p>
        </p:txBody>
      </p:sp>
    </p:spTree>
    <p:extLst>
      <p:ext uri="{BB962C8B-B14F-4D97-AF65-F5344CB8AC3E}">
        <p14:creationId xmlns:p14="http://schemas.microsoft.com/office/powerpoint/2010/main" val="283571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E32206A-7502-411D-8FE5-EBC3C5E88A3E}" type="datetime1">
              <a:rPr lang="en-AU" smtClean="0"/>
              <a:pPr/>
              <a:t>26/01/2020</a:t>
            </a:fld>
            <a:endParaRPr lang="en-AU"/>
          </a:p>
        </p:txBody>
      </p:sp>
      <p:sp>
        <p:nvSpPr>
          <p:cNvPr id="20" name="Footer Placeholder 19"/>
          <p:cNvSpPr>
            <a:spLocks noGrp="1"/>
          </p:cNvSpPr>
          <p:nvPr>
            <p:ph type="ftr" sz="quarter" idx="11"/>
          </p:nvPr>
        </p:nvSpPr>
        <p:spPr/>
        <p:txBody>
          <a:bodyPr/>
          <a:lstStyle>
            <a:extLst/>
          </a:lstStyle>
          <a:p>
            <a:r>
              <a:rPr lang="en-AU" smtClean="0"/>
              <a:t>Shahjahanxp@yahoo.com</a:t>
            </a:r>
            <a:endParaRPr lang="en-AU"/>
          </a:p>
        </p:txBody>
      </p:sp>
      <p:sp>
        <p:nvSpPr>
          <p:cNvPr id="10" name="Slide Number Placeholder 9"/>
          <p:cNvSpPr>
            <a:spLocks noGrp="1"/>
          </p:cNvSpPr>
          <p:nvPr>
            <p:ph type="sldNum" sz="quarter" idx="12"/>
          </p:nvPr>
        </p:nvSpPr>
        <p:spPr/>
        <p:txBody>
          <a:bodyPr/>
          <a:lstStyle>
            <a:extLst/>
          </a:lstStyle>
          <a:p>
            <a:fld id="{297ED29C-081A-48E3-A55E-CC3A579EBA3C}" type="slidenum">
              <a:rPr lang="en-AU" smtClean="0"/>
              <a:pPr/>
              <a:t>‹#›</a:t>
            </a:fld>
            <a:endParaRPr lang="en-AU"/>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E14FF2-8F6B-43AB-A61E-04990FA0F7C6}" type="datetime1">
              <a:rPr lang="en-AU" smtClean="0"/>
              <a:pPr/>
              <a:t>26/01/2020</a:t>
            </a:fld>
            <a:endParaRPr lang="en-AU"/>
          </a:p>
        </p:txBody>
      </p:sp>
      <p:sp>
        <p:nvSpPr>
          <p:cNvPr id="5" name="Footer Placeholder 4"/>
          <p:cNvSpPr>
            <a:spLocks noGrp="1"/>
          </p:cNvSpPr>
          <p:nvPr>
            <p:ph type="ftr" sz="quarter" idx="11"/>
          </p:nvPr>
        </p:nvSpPr>
        <p:spPr/>
        <p:txBody>
          <a:bodyPr/>
          <a:lstStyle>
            <a:extLst/>
          </a:lstStyle>
          <a:p>
            <a:r>
              <a:rPr lang="en-AU" smtClean="0"/>
              <a:t>Shahjahanxp@yahoo.com</a:t>
            </a:r>
            <a:endParaRPr lang="en-AU"/>
          </a:p>
        </p:txBody>
      </p:sp>
      <p:sp>
        <p:nvSpPr>
          <p:cNvPr id="6" name="Slide Number Placeholder 5"/>
          <p:cNvSpPr>
            <a:spLocks noGrp="1"/>
          </p:cNvSpPr>
          <p:nvPr>
            <p:ph type="sldNum" sz="quarter" idx="12"/>
          </p:nvPr>
        </p:nvSpPr>
        <p:spPr/>
        <p:txBody>
          <a:bodyPr/>
          <a:lstStyle>
            <a:extLst/>
          </a:lstStyle>
          <a:p>
            <a:fld id="{297ED29C-081A-48E3-A55E-CC3A579EBA3C}"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473548-F2DC-4618-A477-E76B755259FC}" type="datetime1">
              <a:rPr lang="en-AU" smtClean="0"/>
              <a:pPr/>
              <a:t>26/01/2020</a:t>
            </a:fld>
            <a:endParaRPr lang="en-AU"/>
          </a:p>
        </p:txBody>
      </p:sp>
      <p:sp>
        <p:nvSpPr>
          <p:cNvPr id="5" name="Footer Placeholder 4"/>
          <p:cNvSpPr>
            <a:spLocks noGrp="1"/>
          </p:cNvSpPr>
          <p:nvPr>
            <p:ph type="ftr" sz="quarter" idx="11"/>
          </p:nvPr>
        </p:nvSpPr>
        <p:spPr/>
        <p:txBody>
          <a:bodyPr/>
          <a:lstStyle>
            <a:extLst/>
          </a:lstStyle>
          <a:p>
            <a:r>
              <a:rPr lang="en-AU" smtClean="0"/>
              <a:t>Shahjahanxp@yahoo.com</a:t>
            </a:r>
            <a:endParaRPr lang="en-AU"/>
          </a:p>
        </p:txBody>
      </p:sp>
      <p:sp>
        <p:nvSpPr>
          <p:cNvPr id="6" name="Slide Number Placeholder 5"/>
          <p:cNvSpPr>
            <a:spLocks noGrp="1"/>
          </p:cNvSpPr>
          <p:nvPr>
            <p:ph type="sldNum" sz="quarter" idx="12"/>
          </p:nvPr>
        </p:nvSpPr>
        <p:spPr/>
        <p:txBody>
          <a:bodyPr/>
          <a:lstStyle>
            <a:extLst/>
          </a:lstStyle>
          <a:p>
            <a:fld id="{297ED29C-081A-48E3-A55E-CC3A579EBA3C}"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0DC156-0D9F-4A56-88CE-2F94E53A3FFF}" type="datetime1">
              <a:rPr lang="en-AU" smtClean="0"/>
              <a:pPr/>
              <a:t>26/01/2020</a:t>
            </a:fld>
            <a:endParaRPr lang="en-AU"/>
          </a:p>
        </p:txBody>
      </p:sp>
      <p:sp>
        <p:nvSpPr>
          <p:cNvPr id="5" name="Footer Placeholder 4"/>
          <p:cNvSpPr>
            <a:spLocks noGrp="1"/>
          </p:cNvSpPr>
          <p:nvPr>
            <p:ph type="ftr" sz="quarter" idx="11"/>
          </p:nvPr>
        </p:nvSpPr>
        <p:spPr/>
        <p:txBody>
          <a:bodyPr/>
          <a:lstStyle>
            <a:extLst/>
          </a:lstStyle>
          <a:p>
            <a:r>
              <a:rPr lang="en-AU" smtClean="0"/>
              <a:t>Shahjahanxp@yahoo.com</a:t>
            </a:r>
            <a:endParaRPr lang="en-AU"/>
          </a:p>
        </p:txBody>
      </p:sp>
      <p:sp>
        <p:nvSpPr>
          <p:cNvPr id="6" name="Slide Number Placeholder 5"/>
          <p:cNvSpPr>
            <a:spLocks noGrp="1"/>
          </p:cNvSpPr>
          <p:nvPr>
            <p:ph type="sldNum" sz="quarter" idx="12"/>
          </p:nvPr>
        </p:nvSpPr>
        <p:spPr/>
        <p:txBody>
          <a:bodyPr/>
          <a:lstStyle>
            <a:extLst/>
          </a:lstStyle>
          <a:p>
            <a:fld id="{297ED29C-081A-48E3-A55E-CC3A579EBA3C}"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C0EFE89-8155-4D1C-AEE9-1D14E0C07EE6}" type="datetime1">
              <a:rPr lang="en-AU" smtClean="0"/>
              <a:pPr/>
              <a:t>26/01/2020</a:t>
            </a:fld>
            <a:endParaRPr lang="en-AU"/>
          </a:p>
        </p:txBody>
      </p:sp>
      <p:sp>
        <p:nvSpPr>
          <p:cNvPr id="5" name="Footer Placeholder 4"/>
          <p:cNvSpPr>
            <a:spLocks noGrp="1"/>
          </p:cNvSpPr>
          <p:nvPr>
            <p:ph type="ftr" sz="quarter" idx="11"/>
          </p:nvPr>
        </p:nvSpPr>
        <p:spPr/>
        <p:txBody>
          <a:bodyPr/>
          <a:lstStyle>
            <a:extLst/>
          </a:lstStyle>
          <a:p>
            <a:r>
              <a:rPr lang="en-AU" smtClean="0"/>
              <a:t>Shahjahanxp@yahoo.com</a:t>
            </a:r>
            <a:endParaRPr lang="en-AU"/>
          </a:p>
        </p:txBody>
      </p:sp>
      <p:sp>
        <p:nvSpPr>
          <p:cNvPr id="6" name="Slide Number Placeholder 5"/>
          <p:cNvSpPr>
            <a:spLocks noGrp="1"/>
          </p:cNvSpPr>
          <p:nvPr>
            <p:ph type="sldNum" sz="quarter" idx="12"/>
          </p:nvPr>
        </p:nvSpPr>
        <p:spPr/>
        <p:txBody>
          <a:bodyPr/>
          <a:lstStyle>
            <a:extLst/>
          </a:lstStyle>
          <a:p>
            <a:fld id="{297ED29C-081A-48E3-A55E-CC3A579EBA3C}" type="slidenum">
              <a:rPr lang="en-AU" smtClean="0"/>
              <a:pPr/>
              <a:t>‹#›</a:t>
            </a:fld>
            <a:endParaRPr lang="en-AU"/>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66080C-D3B9-40D6-A071-8F19E6215ACD}" type="datetime1">
              <a:rPr lang="en-AU" smtClean="0"/>
              <a:pPr/>
              <a:t>26/01/2020</a:t>
            </a:fld>
            <a:endParaRPr lang="en-AU"/>
          </a:p>
        </p:txBody>
      </p:sp>
      <p:sp>
        <p:nvSpPr>
          <p:cNvPr id="6" name="Footer Placeholder 5"/>
          <p:cNvSpPr>
            <a:spLocks noGrp="1"/>
          </p:cNvSpPr>
          <p:nvPr>
            <p:ph type="ftr" sz="quarter" idx="11"/>
          </p:nvPr>
        </p:nvSpPr>
        <p:spPr/>
        <p:txBody>
          <a:bodyPr/>
          <a:lstStyle>
            <a:extLst/>
          </a:lstStyle>
          <a:p>
            <a:r>
              <a:rPr lang="en-AU" smtClean="0"/>
              <a:t>Shahjahanxp@yahoo.com</a:t>
            </a:r>
            <a:endParaRPr lang="en-AU"/>
          </a:p>
        </p:txBody>
      </p:sp>
      <p:sp>
        <p:nvSpPr>
          <p:cNvPr id="7" name="Slide Number Placeholder 6"/>
          <p:cNvSpPr>
            <a:spLocks noGrp="1"/>
          </p:cNvSpPr>
          <p:nvPr>
            <p:ph type="sldNum" sz="quarter" idx="12"/>
          </p:nvPr>
        </p:nvSpPr>
        <p:spPr/>
        <p:txBody>
          <a:bodyPr/>
          <a:lstStyle>
            <a:extLst/>
          </a:lstStyle>
          <a:p>
            <a:fld id="{297ED29C-081A-48E3-A55E-CC3A579EBA3C}"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DF5BA7C-A323-4B6E-923F-8EAF5416E8CD}" type="datetime1">
              <a:rPr lang="en-AU" smtClean="0"/>
              <a:pPr/>
              <a:t>26/01/2020</a:t>
            </a:fld>
            <a:endParaRPr lang="en-AU"/>
          </a:p>
        </p:txBody>
      </p:sp>
      <p:sp>
        <p:nvSpPr>
          <p:cNvPr id="8" name="Footer Placeholder 7"/>
          <p:cNvSpPr>
            <a:spLocks noGrp="1"/>
          </p:cNvSpPr>
          <p:nvPr>
            <p:ph type="ftr" sz="quarter" idx="11"/>
          </p:nvPr>
        </p:nvSpPr>
        <p:spPr/>
        <p:txBody>
          <a:bodyPr/>
          <a:lstStyle>
            <a:extLst/>
          </a:lstStyle>
          <a:p>
            <a:r>
              <a:rPr lang="en-AU" smtClean="0"/>
              <a:t>Shahjahanxp@yahoo.com</a:t>
            </a:r>
            <a:endParaRPr lang="en-AU"/>
          </a:p>
        </p:txBody>
      </p:sp>
      <p:sp>
        <p:nvSpPr>
          <p:cNvPr id="9" name="Slide Number Placeholder 8"/>
          <p:cNvSpPr>
            <a:spLocks noGrp="1"/>
          </p:cNvSpPr>
          <p:nvPr>
            <p:ph type="sldNum" sz="quarter" idx="12"/>
          </p:nvPr>
        </p:nvSpPr>
        <p:spPr/>
        <p:txBody>
          <a:bodyPr/>
          <a:lstStyle>
            <a:extLst/>
          </a:lstStyle>
          <a:p>
            <a:fld id="{297ED29C-081A-48E3-A55E-CC3A579EBA3C}"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548BEF5-0E88-46A9-8F2A-E13339C1433E}" type="datetime1">
              <a:rPr lang="en-AU" smtClean="0"/>
              <a:pPr/>
              <a:t>26/01/2020</a:t>
            </a:fld>
            <a:endParaRPr lang="en-AU"/>
          </a:p>
        </p:txBody>
      </p:sp>
      <p:sp>
        <p:nvSpPr>
          <p:cNvPr id="4" name="Footer Placeholder 3"/>
          <p:cNvSpPr>
            <a:spLocks noGrp="1"/>
          </p:cNvSpPr>
          <p:nvPr>
            <p:ph type="ftr" sz="quarter" idx="11"/>
          </p:nvPr>
        </p:nvSpPr>
        <p:spPr/>
        <p:txBody>
          <a:bodyPr/>
          <a:lstStyle>
            <a:extLst/>
          </a:lstStyle>
          <a:p>
            <a:r>
              <a:rPr lang="en-AU" smtClean="0"/>
              <a:t>Shahjahanxp@yahoo.com</a:t>
            </a:r>
            <a:endParaRPr lang="en-AU"/>
          </a:p>
        </p:txBody>
      </p:sp>
      <p:sp>
        <p:nvSpPr>
          <p:cNvPr id="5" name="Slide Number Placeholder 4"/>
          <p:cNvSpPr>
            <a:spLocks noGrp="1"/>
          </p:cNvSpPr>
          <p:nvPr>
            <p:ph type="sldNum" sz="quarter" idx="12"/>
          </p:nvPr>
        </p:nvSpPr>
        <p:spPr/>
        <p:txBody>
          <a:bodyPr/>
          <a:lstStyle>
            <a:extLst/>
          </a:lstStyle>
          <a:p>
            <a:fld id="{297ED29C-081A-48E3-A55E-CC3A579EBA3C}"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FE40DB1-EA75-4222-A4ED-F8E65B1CA90D}" type="datetime1">
              <a:rPr lang="en-AU" smtClean="0"/>
              <a:pPr/>
              <a:t>26/01/2020</a:t>
            </a:fld>
            <a:endParaRPr lang="en-AU"/>
          </a:p>
        </p:txBody>
      </p:sp>
      <p:sp>
        <p:nvSpPr>
          <p:cNvPr id="3" name="Footer Placeholder 2"/>
          <p:cNvSpPr>
            <a:spLocks noGrp="1"/>
          </p:cNvSpPr>
          <p:nvPr>
            <p:ph type="ftr" sz="quarter" idx="11"/>
          </p:nvPr>
        </p:nvSpPr>
        <p:spPr/>
        <p:txBody>
          <a:bodyPr/>
          <a:lstStyle>
            <a:extLst/>
          </a:lstStyle>
          <a:p>
            <a:r>
              <a:rPr lang="en-AU" smtClean="0"/>
              <a:t>Shahjahanxp@yahoo.com</a:t>
            </a:r>
            <a:endParaRPr lang="en-AU"/>
          </a:p>
        </p:txBody>
      </p:sp>
      <p:sp>
        <p:nvSpPr>
          <p:cNvPr id="4" name="Slide Number Placeholder 3"/>
          <p:cNvSpPr>
            <a:spLocks noGrp="1"/>
          </p:cNvSpPr>
          <p:nvPr>
            <p:ph type="sldNum" sz="quarter" idx="12"/>
          </p:nvPr>
        </p:nvSpPr>
        <p:spPr/>
        <p:txBody>
          <a:bodyPr/>
          <a:lstStyle>
            <a:extLst/>
          </a:lstStyle>
          <a:p>
            <a:fld id="{297ED29C-081A-48E3-A55E-CC3A579EBA3C}" type="slidenum">
              <a:rPr lang="en-AU" smtClean="0"/>
              <a:pPr/>
              <a:t>‹#›</a:t>
            </a:fld>
            <a:endParaRPr lang="en-AU"/>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8EABE-F9D0-4DF4-B095-20513A2AB558}" type="datetime1">
              <a:rPr lang="en-AU" smtClean="0"/>
              <a:pPr/>
              <a:t>26/01/2020</a:t>
            </a:fld>
            <a:endParaRPr lang="en-AU"/>
          </a:p>
        </p:txBody>
      </p:sp>
      <p:sp>
        <p:nvSpPr>
          <p:cNvPr id="6" name="Footer Placeholder 5"/>
          <p:cNvSpPr>
            <a:spLocks noGrp="1"/>
          </p:cNvSpPr>
          <p:nvPr>
            <p:ph type="ftr" sz="quarter" idx="11"/>
          </p:nvPr>
        </p:nvSpPr>
        <p:spPr/>
        <p:txBody>
          <a:bodyPr/>
          <a:lstStyle>
            <a:extLst/>
          </a:lstStyle>
          <a:p>
            <a:r>
              <a:rPr lang="en-AU" smtClean="0"/>
              <a:t>Shahjahanxp@yahoo.com</a:t>
            </a:r>
            <a:endParaRPr lang="en-AU"/>
          </a:p>
        </p:txBody>
      </p:sp>
      <p:sp>
        <p:nvSpPr>
          <p:cNvPr id="7" name="Slide Number Placeholder 6"/>
          <p:cNvSpPr>
            <a:spLocks noGrp="1"/>
          </p:cNvSpPr>
          <p:nvPr>
            <p:ph type="sldNum" sz="quarter" idx="12"/>
          </p:nvPr>
        </p:nvSpPr>
        <p:spPr/>
        <p:txBody>
          <a:bodyPr/>
          <a:lstStyle>
            <a:extLst/>
          </a:lstStyle>
          <a:p>
            <a:fld id="{297ED29C-081A-48E3-A55E-CC3A579EBA3C}"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4FF03D7-583F-4EC3-9CFE-7F78C7B36087}" type="datetime1">
              <a:rPr lang="en-AU" smtClean="0"/>
              <a:pPr/>
              <a:t>26/01/2020</a:t>
            </a:fld>
            <a:endParaRPr lang="en-AU"/>
          </a:p>
        </p:txBody>
      </p:sp>
      <p:sp>
        <p:nvSpPr>
          <p:cNvPr id="6" name="Footer Placeholder 5"/>
          <p:cNvSpPr>
            <a:spLocks noGrp="1"/>
          </p:cNvSpPr>
          <p:nvPr>
            <p:ph type="ftr" sz="quarter" idx="11"/>
          </p:nvPr>
        </p:nvSpPr>
        <p:spPr/>
        <p:txBody>
          <a:bodyPr/>
          <a:lstStyle>
            <a:extLst/>
          </a:lstStyle>
          <a:p>
            <a:r>
              <a:rPr lang="en-AU" smtClean="0"/>
              <a:t>Shahjahanxp@yahoo.com</a:t>
            </a:r>
            <a:endParaRPr lang="en-AU"/>
          </a:p>
        </p:txBody>
      </p:sp>
      <p:sp>
        <p:nvSpPr>
          <p:cNvPr id="7" name="Slide Number Placeholder 6"/>
          <p:cNvSpPr>
            <a:spLocks noGrp="1"/>
          </p:cNvSpPr>
          <p:nvPr>
            <p:ph type="sldNum" sz="quarter" idx="12"/>
          </p:nvPr>
        </p:nvSpPr>
        <p:spPr/>
        <p:txBody>
          <a:bodyPr/>
          <a:lstStyle>
            <a:extLst/>
          </a:lstStyle>
          <a:p>
            <a:fld id="{297ED29C-081A-48E3-A55E-CC3A579EBA3C}" type="slidenum">
              <a:rPr lang="en-AU" smtClean="0"/>
              <a:pPr/>
              <a:t>‹#›</a:t>
            </a:fld>
            <a:endParaRPr lang="en-AU"/>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4000" b="-24000"/>
          </a:stretch>
        </a:blipFill>
        <a:effectLst/>
      </p:bgPr>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A990899-5792-487C-B656-EE536ED9DE33}" type="datetime1">
              <a:rPr lang="en-AU" smtClean="0"/>
              <a:pPr/>
              <a:t>26/01/2020</a:t>
            </a:fld>
            <a:endParaRPr lang="en-AU"/>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AU" smtClean="0"/>
              <a:t>Shahjahanxp@yahoo.com</a:t>
            </a:r>
            <a:endParaRPr lang="en-AU"/>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97ED29C-081A-48E3-A55E-CC3A579EBA3C}" type="slidenum">
              <a:rPr lang="en-AU" smtClean="0"/>
              <a:pPr/>
              <a:t>‹#›</a:t>
            </a:fld>
            <a:endParaRPr lang="en-AU"/>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5.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871" y="1620889"/>
            <a:ext cx="8128000" cy="4373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39844" y="1752600"/>
            <a:ext cx="8705756" cy="31547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19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শুভেচ্ছা</a:t>
            </a:r>
            <a:endParaRPr lang="en-US" sz="19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4">
            <a:hlinkClick r:id="" action="ppaction://noaction"/>
          </p:cNvPr>
          <p:cNvPicPr>
            <a:picLocks noChangeAspect="1" noChangeArrowheads="1"/>
          </p:cNvPicPr>
          <p:nvPr/>
        </p:nvPicPr>
        <p:blipFill rotWithShape="1">
          <a:blip r:embed="rId4">
            <a:duotone>
              <a:prstClr val="black"/>
              <a:srgbClr val="FFC000">
                <a:tint val="45000"/>
                <a:satMod val="400000"/>
              </a:srgbClr>
            </a:duotone>
            <a:extLst>
              <a:ext uri="{28A0092B-C50C-407E-A947-70E740481C1C}">
                <a14:useLocalDpi xmlns:a14="http://schemas.microsoft.com/office/drawing/2010/main" val="0"/>
              </a:ext>
            </a:extLst>
          </a:blip>
          <a:srcRect b="27180"/>
          <a:stretch/>
        </p:blipFill>
        <p:spPr bwMode="auto">
          <a:xfrm>
            <a:off x="9595489" y="1905000"/>
            <a:ext cx="2401992" cy="368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a:duotone>
              <a:prstClr val="black"/>
              <a:srgbClr val="FFC000">
                <a:tint val="45000"/>
                <a:satMod val="400000"/>
              </a:srgbClr>
            </a:duotone>
            <a:extLst>
              <a:ext uri="{28A0092B-C50C-407E-A947-70E740481C1C}">
                <a14:useLocalDpi xmlns:a14="http://schemas.microsoft.com/office/drawing/2010/main" val="0"/>
              </a:ext>
            </a:extLst>
          </a:blip>
          <a:srcRect b="27332"/>
          <a:stretch/>
        </p:blipFill>
        <p:spPr bwMode="auto">
          <a:xfrm>
            <a:off x="9575604" y="2286000"/>
            <a:ext cx="2401992" cy="37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a:hlinkClick r:id="" action="ppaction://noaction"/>
          </p:cNvPr>
          <p:cNvPicPr>
            <a:picLocks noChangeAspect="1" noChangeArrowheads="1"/>
          </p:cNvPicPr>
          <p:nvPr/>
        </p:nvPicPr>
        <p:blipFill rotWithShape="1">
          <a:blip r:embed="rId6">
            <a:duotone>
              <a:prstClr val="black"/>
              <a:srgbClr val="FFC000">
                <a:tint val="45000"/>
                <a:satMod val="400000"/>
              </a:srgbClr>
            </a:duotone>
            <a:extLst>
              <a:ext uri="{28A0092B-C50C-407E-A947-70E740481C1C}">
                <a14:useLocalDpi xmlns:a14="http://schemas.microsoft.com/office/drawing/2010/main" val="0"/>
              </a:ext>
            </a:extLst>
          </a:blip>
          <a:srcRect b="25636"/>
          <a:stretch/>
        </p:blipFill>
        <p:spPr bwMode="auto">
          <a:xfrm>
            <a:off x="9595489" y="3050566"/>
            <a:ext cx="2401992" cy="37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a:hlinkClick r:id="" action="ppaction://noaction"/>
          </p:cNvPr>
          <p:cNvPicPr>
            <a:picLocks noChangeAspect="1" noChangeArrowheads="1"/>
          </p:cNvPicPr>
          <p:nvPr/>
        </p:nvPicPr>
        <p:blipFill rotWithShape="1">
          <a:blip r:embed="rId7">
            <a:duotone>
              <a:prstClr val="black"/>
              <a:srgbClr val="FFC000">
                <a:tint val="45000"/>
                <a:satMod val="400000"/>
              </a:srgbClr>
            </a:duotone>
            <a:extLst>
              <a:ext uri="{28A0092B-C50C-407E-A947-70E740481C1C}">
                <a14:useLocalDpi xmlns:a14="http://schemas.microsoft.com/office/drawing/2010/main" val="0"/>
              </a:ext>
            </a:extLst>
          </a:blip>
          <a:srcRect b="18790"/>
          <a:stretch/>
        </p:blipFill>
        <p:spPr bwMode="auto">
          <a:xfrm>
            <a:off x="9613337" y="2656863"/>
            <a:ext cx="2401992" cy="41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a:hlinkClick r:id="" action="ppaction://noaction"/>
          </p:cNvPr>
          <p:cNvPicPr>
            <a:picLocks noChangeAspect="1" noChangeArrowheads="1"/>
          </p:cNvPicPr>
          <p:nvPr/>
        </p:nvPicPr>
        <p:blipFill rotWithShape="1">
          <a:blip r:embed="rId8">
            <a:duotone>
              <a:prstClr val="black"/>
              <a:srgbClr val="FFC000">
                <a:tint val="45000"/>
                <a:satMod val="400000"/>
              </a:srgbClr>
            </a:duotone>
            <a:extLst>
              <a:ext uri="{28A0092B-C50C-407E-A947-70E740481C1C}">
                <a14:useLocalDpi xmlns:a14="http://schemas.microsoft.com/office/drawing/2010/main" val="0"/>
              </a:ext>
            </a:extLst>
          </a:blip>
          <a:srcRect b="25636"/>
          <a:stretch/>
        </p:blipFill>
        <p:spPr bwMode="auto">
          <a:xfrm>
            <a:off x="9576392" y="3429001"/>
            <a:ext cx="2401992" cy="37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3">
            <a:hlinkClick r:id="" action="ppaction://noaction"/>
          </p:cNvPr>
          <p:cNvPicPr>
            <a:picLocks noChangeAspect="1" noChangeArrowheads="1"/>
          </p:cNvPicPr>
          <p:nvPr/>
        </p:nvPicPr>
        <p:blipFill rotWithShape="1">
          <a:blip r:embed="rId9">
            <a:duotone>
              <a:prstClr val="black"/>
              <a:srgbClr val="FFC000">
                <a:tint val="45000"/>
                <a:satMod val="400000"/>
              </a:srgbClr>
            </a:duotone>
            <a:extLst>
              <a:ext uri="{28A0092B-C50C-407E-A947-70E740481C1C}">
                <a14:useLocalDpi xmlns:a14="http://schemas.microsoft.com/office/drawing/2010/main" val="0"/>
              </a:ext>
            </a:extLst>
          </a:blip>
          <a:srcRect b="22097"/>
          <a:stretch/>
        </p:blipFill>
        <p:spPr bwMode="auto">
          <a:xfrm>
            <a:off x="9596768" y="3886200"/>
            <a:ext cx="2401992" cy="39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4">
            <a:hlinkClick r:id="" action="ppaction://noaction"/>
          </p:cNvPr>
          <p:cNvPicPr>
            <a:picLocks noChangeAspect="1" noChangeArrowheads="1"/>
          </p:cNvPicPr>
          <p:nvPr/>
        </p:nvPicPr>
        <p:blipFill rotWithShape="1">
          <a:blip r:embed="rId10">
            <a:duotone>
              <a:prstClr val="black"/>
              <a:srgbClr val="FFC000">
                <a:tint val="45000"/>
                <a:satMod val="400000"/>
              </a:srgbClr>
            </a:duotone>
            <a:extLst>
              <a:ext uri="{28A0092B-C50C-407E-A947-70E740481C1C}">
                <a14:useLocalDpi xmlns:a14="http://schemas.microsoft.com/office/drawing/2010/main" val="0"/>
              </a:ext>
            </a:extLst>
          </a:blip>
          <a:srcRect b="22097"/>
          <a:stretch/>
        </p:blipFill>
        <p:spPr bwMode="auto">
          <a:xfrm>
            <a:off x="9596768" y="4343400"/>
            <a:ext cx="2401992" cy="39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a:hlinkClick r:id="" action="ppaction://noaction"/>
          </p:cNvPr>
          <p:cNvPicPr>
            <a:picLocks noChangeAspect="1" noChangeArrowheads="1"/>
          </p:cNvPicPr>
          <p:nvPr/>
        </p:nvPicPr>
        <p:blipFill rotWithShape="1">
          <a:blip r:embed="rId11">
            <a:duotone>
              <a:prstClr val="black"/>
              <a:srgbClr val="FFC000">
                <a:tint val="45000"/>
                <a:satMod val="400000"/>
              </a:srgbClr>
            </a:duotone>
            <a:extLst>
              <a:ext uri="{28A0092B-C50C-407E-A947-70E740481C1C}">
                <a14:useLocalDpi xmlns:a14="http://schemas.microsoft.com/office/drawing/2010/main" val="0"/>
              </a:ext>
            </a:extLst>
          </a:blip>
          <a:srcRect b="27406"/>
          <a:stretch/>
        </p:blipFill>
        <p:spPr bwMode="auto">
          <a:xfrm>
            <a:off x="9595489" y="4800601"/>
            <a:ext cx="2401992" cy="36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6">
            <a:hlinkClick r:id="" action="ppaction://noaction"/>
          </p:cNvPr>
          <p:cNvPicPr>
            <a:picLocks noChangeAspect="1" noChangeArrowheads="1"/>
          </p:cNvPicPr>
          <p:nvPr/>
        </p:nvPicPr>
        <p:blipFill rotWithShape="1">
          <a:blip r:embed="rId12">
            <a:duotone>
              <a:prstClr val="black"/>
              <a:srgbClr val="FFC000">
                <a:tint val="45000"/>
                <a:satMod val="400000"/>
              </a:srgbClr>
            </a:duotone>
            <a:extLst>
              <a:ext uri="{28A0092B-C50C-407E-A947-70E740481C1C}">
                <a14:useLocalDpi xmlns:a14="http://schemas.microsoft.com/office/drawing/2010/main" val="0"/>
              </a:ext>
            </a:extLst>
          </a:blip>
          <a:srcRect b="33241"/>
          <a:stretch/>
        </p:blipFill>
        <p:spPr bwMode="auto">
          <a:xfrm>
            <a:off x="9592536" y="5257800"/>
            <a:ext cx="2401992" cy="33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331" t="13341" r="8087" b="29673"/>
          <a:stretch/>
        </p:blipFill>
        <p:spPr bwMode="auto">
          <a:xfrm>
            <a:off x="4217157" y="457201"/>
            <a:ext cx="3829599" cy="85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ooter Placeholder 15"/>
          <p:cNvSpPr>
            <a:spLocks noGrp="1"/>
          </p:cNvSpPr>
          <p:nvPr>
            <p:ph type="ftr" sz="quarter" idx="11"/>
          </p:nvPr>
        </p:nvSpPr>
        <p:spPr/>
        <p:txBody>
          <a:bodyPr/>
          <a:lstStyle/>
          <a:p>
            <a:r>
              <a:rPr lang="en-AU" smtClean="0"/>
              <a:t>Shahjahanxp@yahoo.com</a:t>
            </a:r>
            <a:endParaRPr lang="en-AU"/>
          </a:p>
        </p:txBody>
      </p:sp>
    </p:spTree>
    <p:extLst>
      <p:ext uri="{BB962C8B-B14F-4D97-AF65-F5344CB8AC3E}">
        <p14:creationId xmlns:p14="http://schemas.microsoft.com/office/powerpoint/2010/main" val="2784544316"/>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anim calcmode="lin" valueType="num">
                                      <p:cBhvr>
                                        <p:cTn id="17" dur="500" fill="hold"/>
                                        <p:tgtEl>
                                          <p:spTgt spid="5"/>
                                        </p:tgtEl>
                                        <p:attrNameLst>
                                          <p:attrName>ppt_x</p:attrName>
                                        </p:attrNameLst>
                                      </p:cBhvr>
                                      <p:tavLst>
                                        <p:tav tm="0">
                                          <p:val>
                                            <p:fltVal val="0.5"/>
                                          </p:val>
                                        </p:tav>
                                        <p:tav tm="100000">
                                          <p:val>
                                            <p:strVal val="#ppt_x"/>
                                          </p:val>
                                        </p:tav>
                                      </p:tavLst>
                                    </p:anim>
                                    <p:anim calcmode="lin" valueType="num">
                                      <p:cBhvr>
                                        <p:cTn id="18" dur="5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childTnLst>
                          </p:cTn>
                        </p:par>
                        <p:par>
                          <p:cTn id="24" fill="hold">
                            <p:stCondLst>
                              <p:cond delay="1000"/>
                            </p:stCondLst>
                            <p:childTnLst>
                              <p:par>
                                <p:cTn id="25" presetID="1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ppt_x</p:attrName>
                                        </p:attrNameLst>
                                      </p:cBhvr>
                                      <p:tavLst>
                                        <p:tav tm="0">
                                          <p:val>
                                            <p:strVal val="#ppt_x-#ppt_w*1.125000"/>
                                          </p:val>
                                        </p:tav>
                                        <p:tav tm="100000">
                                          <p:val>
                                            <p:strVal val="#ppt_x"/>
                                          </p:val>
                                        </p:tav>
                                      </p:tavLst>
                                    </p:anim>
                                    <p:animEffect transition="in" filter="wipe(right)">
                                      <p:cBhvr>
                                        <p:cTn id="28" dur="500"/>
                                        <p:tgtEl>
                                          <p:spTgt spid="7"/>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ppt_x</p:attrName>
                                        </p:attrNameLst>
                                      </p:cBhvr>
                                      <p:tavLst>
                                        <p:tav tm="0">
                                          <p:val>
                                            <p:strVal val="#ppt_x-#ppt_w*1.125000"/>
                                          </p:val>
                                        </p:tav>
                                        <p:tav tm="100000">
                                          <p:val>
                                            <p:strVal val="#ppt_x"/>
                                          </p:val>
                                        </p:tav>
                                      </p:tavLst>
                                    </p:anim>
                                    <p:animEffect transition="in" filter="wipe(right)">
                                      <p:cBhvr>
                                        <p:cTn id="33" dur="500"/>
                                        <p:tgtEl>
                                          <p:spTgt spid="8"/>
                                        </p:tgtEl>
                                      </p:cBhvr>
                                    </p:animEffect>
                                  </p:childTnLst>
                                </p:cTn>
                              </p:par>
                            </p:childTnLst>
                          </p:cTn>
                        </p:par>
                        <p:par>
                          <p:cTn id="34" fill="hold">
                            <p:stCondLst>
                              <p:cond delay="2000"/>
                            </p:stCondLst>
                            <p:childTnLst>
                              <p:par>
                                <p:cTn id="35" presetID="1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ppt_x</p:attrName>
                                        </p:attrNameLst>
                                      </p:cBhvr>
                                      <p:tavLst>
                                        <p:tav tm="0">
                                          <p:val>
                                            <p:strVal val="#ppt_x-#ppt_w*1.125000"/>
                                          </p:val>
                                        </p:tav>
                                        <p:tav tm="100000">
                                          <p:val>
                                            <p:strVal val="#ppt_x"/>
                                          </p:val>
                                        </p:tav>
                                      </p:tavLst>
                                    </p:anim>
                                    <p:animEffect transition="in" filter="wipe(right)">
                                      <p:cBhvr>
                                        <p:cTn id="38" dur="500"/>
                                        <p:tgtEl>
                                          <p:spTgt spid="9"/>
                                        </p:tgtEl>
                                      </p:cBhvr>
                                    </p:animEffect>
                                  </p:childTnLst>
                                </p:cTn>
                              </p:par>
                            </p:childTnLst>
                          </p:cTn>
                        </p:par>
                        <p:par>
                          <p:cTn id="39" fill="hold">
                            <p:stCondLst>
                              <p:cond delay="2500"/>
                            </p:stCondLst>
                            <p:childTnLst>
                              <p:par>
                                <p:cTn id="40" presetID="1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ppt_x</p:attrName>
                                        </p:attrNameLst>
                                      </p:cBhvr>
                                      <p:tavLst>
                                        <p:tav tm="0">
                                          <p:val>
                                            <p:strVal val="#ppt_x-#ppt_w*1.125000"/>
                                          </p:val>
                                        </p:tav>
                                        <p:tav tm="100000">
                                          <p:val>
                                            <p:strVal val="#ppt_x"/>
                                          </p:val>
                                        </p:tav>
                                      </p:tavLst>
                                    </p:anim>
                                    <p:animEffect transition="in" filter="wipe(right)">
                                      <p:cBhvr>
                                        <p:cTn id="43" dur="500"/>
                                        <p:tgtEl>
                                          <p:spTgt spid="10"/>
                                        </p:tgtEl>
                                      </p:cBhvr>
                                    </p:animEffect>
                                  </p:childTnLst>
                                </p:cTn>
                              </p:par>
                            </p:childTnLst>
                          </p:cTn>
                        </p:par>
                        <p:par>
                          <p:cTn id="44" fill="hold">
                            <p:stCondLst>
                              <p:cond delay="3000"/>
                            </p:stCondLst>
                            <p:childTnLst>
                              <p:par>
                                <p:cTn id="45" presetID="1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p:tgtEl>
                                          <p:spTgt spid="11"/>
                                        </p:tgtEl>
                                        <p:attrNameLst>
                                          <p:attrName>ppt_x</p:attrName>
                                        </p:attrNameLst>
                                      </p:cBhvr>
                                      <p:tavLst>
                                        <p:tav tm="0">
                                          <p:val>
                                            <p:strVal val="#ppt_x-#ppt_w*1.125000"/>
                                          </p:val>
                                        </p:tav>
                                        <p:tav tm="100000">
                                          <p:val>
                                            <p:strVal val="#ppt_x"/>
                                          </p:val>
                                        </p:tav>
                                      </p:tavLst>
                                    </p:anim>
                                    <p:animEffect transition="in" filter="wipe(right)">
                                      <p:cBhvr>
                                        <p:cTn id="48" dur="500"/>
                                        <p:tgtEl>
                                          <p:spTgt spid="11"/>
                                        </p:tgtEl>
                                      </p:cBhvr>
                                    </p:animEffect>
                                  </p:childTnLst>
                                </p:cTn>
                              </p:par>
                            </p:childTnLst>
                          </p:cTn>
                        </p:par>
                        <p:par>
                          <p:cTn id="49" fill="hold">
                            <p:stCondLst>
                              <p:cond delay="3500"/>
                            </p:stCondLst>
                            <p:childTnLst>
                              <p:par>
                                <p:cTn id="50" presetID="12" presetClass="entr" presetSubtype="8"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p:tgtEl>
                                          <p:spTgt spid="12"/>
                                        </p:tgtEl>
                                        <p:attrNameLst>
                                          <p:attrName>ppt_x</p:attrName>
                                        </p:attrNameLst>
                                      </p:cBhvr>
                                      <p:tavLst>
                                        <p:tav tm="0">
                                          <p:val>
                                            <p:strVal val="#ppt_x-#ppt_w*1.125000"/>
                                          </p:val>
                                        </p:tav>
                                        <p:tav tm="100000">
                                          <p:val>
                                            <p:strVal val="#ppt_x"/>
                                          </p:val>
                                        </p:tav>
                                      </p:tavLst>
                                    </p:anim>
                                    <p:animEffect transition="in" filter="wipe(right)">
                                      <p:cBhvr>
                                        <p:cTn id="53" dur="500"/>
                                        <p:tgtEl>
                                          <p:spTgt spid="12"/>
                                        </p:tgtEl>
                                      </p:cBhvr>
                                    </p:animEffect>
                                  </p:childTnLst>
                                </p:cTn>
                              </p:par>
                            </p:childTnLst>
                          </p:cTn>
                        </p:par>
                        <p:par>
                          <p:cTn id="54" fill="hold">
                            <p:stCondLst>
                              <p:cond delay="4000"/>
                            </p:stCondLst>
                            <p:childTnLst>
                              <p:par>
                                <p:cTn id="55" presetID="1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p:tgtEl>
                                          <p:spTgt spid="13"/>
                                        </p:tgtEl>
                                        <p:attrNameLst>
                                          <p:attrName>ppt_x</p:attrName>
                                        </p:attrNameLst>
                                      </p:cBhvr>
                                      <p:tavLst>
                                        <p:tav tm="0">
                                          <p:val>
                                            <p:strVal val="#ppt_x-#ppt_w*1.125000"/>
                                          </p:val>
                                        </p:tav>
                                        <p:tav tm="100000">
                                          <p:val>
                                            <p:strVal val="#ppt_x"/>
                                          </p:val>
                                        </p:tav>
                                      </p:tavLst>
                                    </p:anim>
                                    <p:animEffect transition="in" filter="wipe(right)">
                                      <p:cBhvr>
                                        <p:cTn id="58" dur="500"/>
                                        <p:tgtEl>
                                          <p:spTgt spid="13"/>
                                        </p:tgtEl>
                                      </p:cBhvr>
                                    </p:animEffect>
                                  </p:childTnLst>
                                </p:cTn>
                              </p:par>
                            </p:childTnLst>
                          </p:cTn>
                        </p:par>
                        <p:par>
                          <p:cTn id="59" fill="hold">
                            <p:stCondLst>
                              <p:cond delay="4500"/>
                            </p:stCondLst>
                            <p:childTnLst>
                              <p:par>
                                <p:cTn id="60" presetID="1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p:tgtEl>
                                          <p:spTgt spid="14"/>
                                        </p:tgtEl>
                                        <p:attrNameLst>
                                          <p:attrName>ppt_x</p:attrName>
                                        </p:attrNameLst>
                                      </p:cBhvr>
                                      <p:tavLst>
                                        <p:tav tm="0">
                                          <p:val>
                                            <p:strVal val="#ppt_x-#ppt_w*1.125000"/>
                                          </p:val>
                                        </p:tav>
                                        <p:tav tm="100000">
                                          <p:val>
                                            <p:strVal val="#ppt_x"/>
                                          </p:val>
                                        </p:tav>
                                      </p:tavLst>
                                    </p:anim>
                                    <p:animEffect transition="in" filter="wipe(righ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8087" y="397454"/>
            <a:ext cx="4235352" cy="646331"/>
          </a:xfrm>
          <a:prstGeom prst="rect">
            <a:avLst/>
          </a:prstGeom>
          <a:noFill/>
        </p:spPr>
        <p:txBody>
          <a:bodyPr wrap="square" rtlCol="0">
            <a:spAutoFit/>
          </a:bodyPr>
          <a:lstStyle/>
          <a:p>
            <a:r>
              <a:rPr lang="bn-BD" sz="3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লোহায় মরিচা পড়া</a:t>
            </a:r>
            <a:endParaRPr lang="en-US" sz="3600" dirty="0"/>
          </a:p>
        </p:txBody>
      </p:sp>
      <p:sp>
        <p:nvSpPr>
          <p:cNvPr id="5" name="TextBox 4"/>
          <p:cNvSpPr txBox="1"/>
          <p:nvPr/>
        </p:nvSpPr>
        <p:spPr>
          <a:xfrm>
            <a:off x="1378424" y="3260620"/>
            <a:ext cx="10495127" cy="1384995"/>
          </a:xfrm>
          <a:prstGeom prst="rect">
            <a:avLst/>
          </a:prstGeom>
          <a:noFill/>
        </p:spPr>
        <p:txBody>
          <a:bodyPr wrap="square" rtlCol="0">
            <a:spAutoFit/>
          </a:bodyPr>
          <a:lstStyle/>
          <a:p>
            <a:pPr algn="just"/>
            <a:r>
              <a:rPr lang="bn-BD" sz="2800" b="1" dirty="0" smtClean="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লোহা শক্ত, কিন্তু মরিচা ভঙ্গুর</a:t>
            </a:r>
            <a:r>
              <a:rPr lang="en-US" sz="2800" b="1" dirty="0" smtClean="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বিশুদ্ধ লোহা জলীয় বাষ্পের উপস্থিতিতে বায়ুর অক্সিজেনের সাথে রাসায়নিক বিক্রিয়ার মাধ্যমে লোহার অক্সাইড নামক পদার্থে পরিনত হয়, যা সাধারণভাবে মরিচা নামে পরিচিত</a:t>
            </a:r>
            <a:r>
              <a:rPr lang="en-US" sz="2800" b="1" dirty="0" smtClean="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smtClean="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smtClean="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stretch>
            <a:fillRect/>
          </a:stretch>
        </p:blipFill>
        <p:spPr>
          <a:xfrm>
            <a:off x="3101446" y="1255595"/>
            <a:ext cx="2924519" cy="1801504"/>
          </a:xfrm>
          <a:prstGeom prst="rect">
            <a:avLst/>
          </a:prstGeom>
        </p:spPr>
      </p:pic>
      <p:pic>
        <p:nvPicPr>
          <p:cNvPr id="9" name="Picture 8"/>
          <p:cNvPicPr>
            <a:picLocks noChangeAspect="1"/>
          </p:cNvPicPr>
          <p:nvPr/>
        </p:nvPicPr>
        <p:blipFill>
          <a:blip r:embed="rId4"/>
          <a:stretch>
            <a:fillRect/>
          </a:stretch>
        </p:blipFill>
        <p:spPr>
          <a:xfrm>
            <a:off x="6864824" y="1241945"/>
            <a:ext cx="3048483" cy="1774210"/>
          </a:xfrm>
          <a:prstGeom prst="rect">
            <a:avLst/>
          </a:prstGeom>
        </p:spPr>
      </p:pic>
      <p:grpSp>
        <p:nvGrpSpPr>
          <p:cNvPr id="12" name="Group 11"/>
          <p:cNvGrpSpPr/>
          <p:nvPr/>
        </p:nvGrpSpPr>
        <p:grpSpPr>
          <a:xfrm>
            <a:off x="2276523" y="5514101"/>
            <a:ext cx="8235054" cy="840413"/>
            <a:chOff x="2822423" y="5309378"/>
            <a:chExt cx="8235054" cy="840413"/>
          </a:xfrm>
        </p:grpSpPr>
        <p:cxnSp>
          <p:nvCxnSpPr>
            <p:cNvPr id="6" name="Straight Arrow Connector 5"/>
            <p:cNvCxnSpPr/>
            <p:nvPr/>
          </p:nvCxnSpPr>
          <p:spPr>
            <a:xfrm>
              <a:off x="7253736" y="5613283"/>
              <a:ext cx="785881" cy="142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09490" y="5309378"/>
              <a:ext cx="2947987" cy="830997"/>
            </a:xfrm>
            <a:prstGeom prst="rect">
              <a:avLst/>
            </a:prstGeom>
            <a:noFill/>
          </p:spPr>
          <p:txBody>
            <a:bodyPr wrap="square" rtlCol="0">
              <a:spAutoFit/>
            </a:bodyPr>
            <a:lstStyle/>
            <a:p>
              <a:r>
                <a:rPr lang="en-US" sz="4800" b="1"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Fe</a:t>
              </a:r>
              <a:r>
                <a:rPr lang="en-US" sz="3600" b="1" baseline="-25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3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3600" b="1" baseline="-25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3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t>
              </a:r>
              <a:r>
                <a:rPr lang="en-US" sz="3600" b="1" baseline="-250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3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endParaRPr lang="bn-BD" sz="3600" dirty="0">
                <a:solidFill>
                  <a:srgbClr val="0070C0"/>
                </a:solidFill>
              </a:endParaRPr>
            </a:p>
          </p:txBody>
        </p:sp>
        <p:sp>
          <p:nvSpPr>
            <p:cNvPr id="11" name="Rectangle 10"/>
            <p:cNvSpPr/>
            <p:nvPr/>
          </p:nvSpPr>
          <p:spPr>
            <a:xfrm>
              <a:off x="2822423" y="5318794"/>
              <a:ext cx="4445448" cy="830997"/>
            </a:xfrm>
            <a:prstGeom prst="rect">
              <a:avLst/>
            </a:prstGeom>
          </p:spPr>
          <p:txBody>
            <a:bodyPr wrap="none">
              <a:spAutoFit/>
            </a:bodyPr>
            <a:lstStyle/>
            <a:p>
              <a:r>
                <a:rPr lang="bn-BD" sz="3200" b="1" dirty="0" smtClean="0">
                  <a:solidFill>
                    <a:srgbClr val="660066"/>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বিক্রিয়াঃ</a:t>
              </a:r>
              <a:r>
                <a:rPr lang="en-US" sz="3200" b="1" dirty="0" smtClean="0">
                  <a:solidFill>
                    <a:srgbClr val="660066"/>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Fe</a:t>
              </a:r>
              <a:r>
                <a:rPr lang="en-US" sz="3200" b="1" baseline="-25000"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a:t>
              </a:r>
              <a:r>
                <a:rPr lang="en-US" sz="3200" b="1" baseline="-25000"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3200" b="1"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 O</a:t>
              </a:r>
              <a:r>
                <a:rPr lang="en-US" sz="3200" b="1" baseline="-25000" dirty="0" smtClean="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4000" b="1" dirty="0" smtClean="0">
                <a:solidFill>
                  <a:srgbClr val="660066"/>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5" name="Group 14"/>
          <p:cNvGrpSpPr/>
          <p:nvPr/>
        </p:nvGrpSpPr>
        <p:grpSpPr>
          <a:xfrm>
            <a:off x="3331598" y="4656549"/>
            <a:ext cx="6267835" cy="830997"/>
            <a:chOff x="3331598" y="4656549"/>
            <a:chExt cx="6267835" cy="830997"/>
          </a:xfrm>
        </p:grpSpPr>
        <p:sp>
          <p:nvSpPr>
            <p:cNvPr id="13" name="TextBox 12"/>
            <p:cNvSpPr txBox="1"/>
            <p:nvPr/>
          </p:nvSpPr>
          <p:spPr>
            <a:xfrm>
              <a:off x="6651446" y="4656549"/>
              <a:ext cx="2947987" cy="830997"/>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Fe</a:t>
              </a:r>
              <a:r>
                <a:rPr lang="en-US" sz="36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36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t>
              </a:r>
              <a:r>
                <a:rPr lang="en-US" sz="3600" b="1" baseline="-2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endParaRPr lang="bn-BD" sz="3600" dirty="0"/>
            </a:p>
          </p:txBody>
        </p:sp>
        <p:sp>
          <p:nvSpPr>
            <p:cNvPr id="14" name="Rectangle 13"/>
            <p:cNvSpPr/>
            <p:nvPr/>
          </p:nvSpPr>
          <p:spPr>
            <a:xfrm>
              <a:off x="3331598" y="4772883"/>
              <a:ext cx="3424335" cy="646331"/>
            </a:xfrm>
            <a:prstGeom prst="rect">
              <a:avLst/>
            </a:prstGeom>
          </p:spPr>
          <p:txBody>
            <a:bodyPr wrap="none">
              <a:spAutoFit/>
            </a:bodyPr>
            <a:lstStyle/>
            <a:p>
              <a:r>
                <a:rPr lang="bn-BD" sz="3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মরিচার সংকেত</a:t>
              </a:r>
              <a:r>
                <a:rPr lang="en-US" sz="3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solidFill>
                  <a:srgbClr val="FF0000"/>
                </a:solidFill>
              </a:endParaRPr>
            </a:p>
          </p:txBody>
        </p:sp>
      </p:grpSp>
      <p:sp>
        <p:nvSpPr>
          <p:cNvPr id="16" name="Footer Placeholder 15"/>
          <p:cNvSpPr>
            <a:spLocks noGrp="1"/>
          </p:cNvSpPr>
          <p:nvPr>
            <p:ph type="ftr" sz="quarter" idx="11"/>
          </p:nvPr>
        </p:nvSpPr>
        <p:spPr/>
        <p:txBody>
          <a:bodyPr/>
          <a:lstStyle/>
          <a:p>
            <a:r>
              <a:rPr lang="en-AU" smtClean="0"/>
              <a:t>Shahjahanxp@yahoo.com</a:t>
            </a:r>
            <a:endParaRPr lang="en-AU"/>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800" decel="100000"/>
                                        <p:tgtEl>
                                          <p:spTgt spid="15"/>
                                        </p:tgtEl>
                                      </p:cBhvr>
                                    </p:animEffect>
                                    <p:anim calcmode="lin" valueType="num">
                                      <p:cBhvr>
                                        <p:cTn id="30" dur="800" decel="100000" fill="hold"/>
                                        <p:tgtEl>
                                          <p:spTgt spid="15"/>
                                        </p:tgtEl>
                                        <p:attrNameLst>
                                          <p:attrName>style.rotation</p:attrName>
                                        </p:attrNameLst>
                                      </p:cBhvr>
                                      <p:tavLst>
                                        <p:tav tm="0">
                                          <p:val>
                                            <p:fltVal val="-90"/>
                                          </p:val>
                                        </p:tav>
                                        <p:tav tm="100000">
                                          <p:val>
                                            <p:fltVal val="0"/>
                                          </p:val>
                                        </p:tav>
                                      </p:tavLst>
                                    </p:anim>
                                    <p:anim calcmode="lin" valueType="num">
                                      <p:cBhvr>
                                        <p:cTn id="31" dur="800" decel="100000" fill="hold"/>
                                        <p:tgtEl>
                                          <p:spTgt spid="15"/>
                                        </p:tgtEl>
                                        <p:attrNameLst>
                                          <p:attrName>ppt_x</p:attrName>
                                        </p:attrNameLst>
                                      </p:cBhvr>
                                      <p:tavLst>
                                        <p:tav tm="0">
                                          <p:val>
                                            <p:strVal val="#ppt_x+0.4"/>
                                          </p:val>
                                        </p:tav>
                                        <p:tav tm="100000">
                                          <p:val>
                                            <p:strVal val="#ppt_x-0.05"/>
                                          </p:val>
                                        </p:tav>
                                      </p:tavLst>
                                    </p:anim>
                                    <p:anim calcmode="lin" valueType="num">
                                      <p:cBhvr>
                                        <p:cTn id="32" dur="800" decel="100000" fill="hold"/>
                                        <p:tgtEl>
                                          <p:spTgt spid="15"/>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800" decel="100000"/>
                                        <p:tgtEl>
                                          <p:spTgt spid="12"/>
                                        </p:tgtEl>
                                      </p:cBhvr>
                                    </p:animEffect>
                                    <p:anim calcmode="lin" valueType="num">
                                      <p:cBhvr>
                                        <p:cTn id="40" dur="800" decel="100000" fill="hold"/>
                                        <p:tgtEl>
                                          <p:spTgt spid="12"/>
                                        </p:tgtEl>
                                        <p:attrNameLst>
                                          <p:attrName>style.rotation</p:attrName>
                                        </p:attrNameLst>
                                      </p:cBhvr>
                                      <p:tavLst>
                                        <p:tav tm="0">
                                          <p:val>
                                            <p:fltVal val="-90"/>
                                          </p:val>
                                        </p:tav>
                                        <p:tav tm="100000">
                                          <p:val>
                                            <p:fltVal val="0"/>
                                          </p:val>
                                        </p:tav>
                                      </p:tavLst>
                                    </p:anim>
                                    <p:anim calcmode="lin" valueType="num">
                                      <p:cBhvr>
                                        <p:cTn id="41" dur="800" decel="100000" fill="hold"/>
                                        <p:tgtEl>
                                          <p:spTgt spid="12"/>
                                        </p:tgtEl>
                                        <p:attrNameLst>
                                          <p:attrName>ppt_x</p:attrName>
                                        </p:attrNameLst>
                                      </p:cBhvr>
                                      <p:tavLst>
                                        <p:tav tm="0">
                                          <p:val>
                                            <p:strVal val="#ppt_x+0.4"/>
                                          </p:val>
                                        </p:tav>
                                        <p:tav tm="100000">
                                          <p:val>
                                            <p:strVal val="#ppt_x-0.05"/>
                                          </p:val>
                                        </p:tav>
                                      </p:tavLst>
                                    </p:anim>
                                    <p:anim calcmode="lin" valueType="num">
                                      <p:cBhvr>
                                        <p:cTn id="42" dur="800" decel="100000" fill="hold"/>
                                        <p:tgtEl>
                                          <p:spTgt spid="1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4778" y="477676"/>
            <a:ext cx="9477329" cy="646331"/>
          </a:xfrm>
          <a:prstGeom prst="rect">
            <a:avLst/>
          </a:prstGeom>
          <a:noFill/>
        </p:spPr>
        <p:txBody>
          <a:bodyPr wrap="square" rtlCol="0">
            <a:spAutoFit/>
          </a:bodyPr>
          <a:lstStyle/>
          <a:p>
            <a:r>
              <a:rPr lang="bn-BD" sz="3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কাঠ, কেরোসিন, প্রাকৃতিক গ্যাস বা মোমে আগুন জ্বালানো</a:t>
            </a:r>
            <a:endParaRPr lang="en-US" sz="3600" dirty="0">
              <a:solidFill>
                <a:srgbClr val="FF0000"/>
              </a:solidFill>
            </a:endParaRPr>
          </a:p>
        </p:txBody>
      </p:sp>
      <p:sp>
        <p:nvSpPr>
          <p:cNvPr id="3" name="TextBox 2"/>
          <p:cNvSpPr txBox="1"/>
          <p:nvPr/>
        </p:nvSpPr>
        <p:spPr>
          <a:xfrm>
            <a:off x="1296536" y="3906548"/>
            <a:ext cx="10617959" cy="1815882"/>
          </a:xfrm>
          <a:prstGeom prst="rect">
            <a:avLst/>
          </a:prstGeom>
          <a:noFill/>
        </p:spPr>
        <p:txBody>
          <a:bodyPr wrap="square" rtlCol="0">
            <a:spAutoFit/>
          </a:bodyPr>
          <a:lstStyle/>
          <a:p>
            <a:pPr algn="just"/>
            <a:r>
              <a:rPr lang="bn-BD" sz="2800" b="1" dirty="0" smtClean="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উল্লেখিত বস্তুগুলো মূলত কার্বনের যৌগ দিয়ে গঠিত, যেমন-কাঠ হল প্রধানত সেলুলোজ, প্রাকৃতিক গ্যাস হল প্রধানত মিথেন এবং মোম হল কার্বন ও হাইড্রোজেনের যৌগ। এগুলোতে আগুন জ্বালানোর অর্থ প্রকৃতপক্ষেই কার্বন যৌগের দহন, যা এক ধরনের রাসায়নিক বিক্রিয়া, -এর ফলে কার্বন-ডাই –অক্সাইড গ্যাস, জলীয় বাষ্প ও তাপের উৎপাদন। </a:t>
            </a:r>
            <a:endParaRPr lang="en-US" sz="2800" b="1" dirty="0" smtClean="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stretch>
            <a:fillRect/>
          </a:stretch>
        </p:blipFill>
        <p:spPr>
          <a:xfrm>
            <a:off x="1372626" y="1517633"/>
            <a:ext cx="2707551" cy="202804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656" t="6468" r="17656" b="10369"/>
          <a:stretch/>
        </p:blipFill>
        <p:spPr>
          <a:xfrm>
            <a:off x="4937958" y="1501254"/>
            <a:ext cx="2774105" cy="2074459"/>
          </a:xfrm>
          <a:prstGeom prst="rect">
            <a:avLst/>
          </a:prstGeom>
        </p:spPr>
      </p:pic>
      <p:pic>
        <p:nvPicPr>
          <p:cNvPr id="6" name="Content Placeholder 3" descr="REAZ (177).gif"/>
          <p:cNvPicPr>
            <a:picLocks noChangeAspect="1"/>
          </p:cNvPicPr>
          <p:nvPr/>
        </p:nvPicPr>
        <p:blipFill>
          <a:blip r:embed="rId5"/>
          <a:stretch>
            <a:fillRect/>
          </a:stretch>
        </p:blipFill>
        <p:spPr>
          <a:xfrm>
            <a:off x="8683873" y="1392071"/>
            <a:ext cx="2395764" cy="2129051"/>
          </a:xfrm>
          <a:prstGeom prst="rect">
            <a:avLst/>
          </a:prstGeom>
        </p:spPr>
      </p:pic>
      <p:sp>
        <p:nvSpPr>
          <p:cNvPr id="7" name="Footer Placeholder 6"/>
          <p:cNvSpPr>
            <a:spLocks noGrp="1"/>
          </p:cNvSpPr>
          <p:nvPr>
            <p:ph type="ftr" sz="quarter" idx="11"/>
          </p:nvPr>
        </p:nvSpPr>
        <p:spPr/>
        <p:txBody>
          <a:bodyPr/>
          <a:lstStyle/>
          <a:p>
            <a:r>
              <a:rPr lang="en-AU" smtClean="0"/>
              <a:t>Shahjahanxp@yahoo.com</a:t>
            </a:r>
            <a:endParaRPr lang="en-AU"/>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strVal val="#ppt_w*0.70"/>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Effect transition="in" filter="fad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1624" y="825690"/>
            <a:ext cx="9448800"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NikoshBAN" pitchFamily="2" charset="0"/>
                <a:cs typeface="NikoshBAN" pitchFamily="2" charset="0"/>
              </a:rPr>
              <a:t>রসায়নের পরিধি</a:t>
            </a:r>
            <a:endParaRPr lang="en-US" sz="8000"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4" name="Footer Placeholder 3"/>
          <p:cNvSpPr>
            <a:spLocks noGrp="1"/>
          </p:cNvSpPr>
          <p:nvPr>
            <p:ph type="ftr" sz="quarter" idx="11"/>
          </p:nvPr>
        </p:nvSpPr>
        <p:spPr/>
        <p:txBody>
          <a:bodyPr/>
          <a:lstStyle/>
          <a:p>
            <a:r>
              <a:rPr lang="en-AU" smtClean="0"/>
              <a:t>Shahjahanxp@yahoo.com</a:t>
            </a:r>
            <a:endParaRPr lang="en-AU"/>
          </a:p>
        </p:txBody>
      </p:sp>
      <p:pic>
        <p:nvPicPr>
          <p:cNvPr id="5" name="Picture 4" descr="download (6).jpg"/>
          <p:cNvPicPr>
            <a:picLocks noChangeAspect="1"/>
          </p:cNvPicPr>
          <p:nvPr/>
        </p:nvPicPr>
        <p:blipFill>
          <a:blip r:embed="rId3"/>
          <a:stretch>
            <a:fillRect/>
          </a:stretch>
        </p:blipFill>
        <p:spPr>
          <a:xfrm>
            <a:off x="2470245" y="2388358"/>
            <a:ext cx="8038531" cy="4176215"/>
          </a:xfrm>
          <a:prstGeom prst="rect">
            <a:avLst/>
          </a:prstGeom>
        </p:spPr>
      </p:pic>
    </p:spTree>
    <p:extLst>
      <p:ext uri="{BB962C8B-B14F-4D97-AF65-F5344CB8AC3E}">
        <p14:creationId xmlns:p14="http://schemas.microsoft.com/office/powerpoint/2010/main" val="84602881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289"/>
          <a:stretch/>
        </p:blipFill>
        <p:spPr>
          <a:xfrm>
            <a:off x="0" y="0"/>
            <a:ext cx="12192000" cy="5638800"/>
          </a:xfrm>
          <a:prstGeom prst="rect">
            <a:avLst/>
          </a:prstGeom>
          <a:noFill/>
        </p:spPr>
      </p:pic>
      <p:sp>
        <p:nvSpPr>
          <p:cNvPr id="5" name="Rectangle 4"/>
          <p:cNvSpPr/>
          <p:nvPr/>
        </p:nvSpPr>
        <p:spPr>
          <a:xfrm>
            <a:off x="172872" y="6019800"/>
            <a:ext cx="1171432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চিত্রগুলি লক্ষ</a:t>
            </a:r>
            <a:r>
              <a:rPr lang="en-US" sz="2800" dirty="0" smtClean="0">
                <a:solidFill>
                  <a:schemeClr val="tx1"/>
                </a:solidFill>
                <a:latin typeface="NikoshBAN" pitchFamily="2" charset="0"/>
                <a:cs typeface="NikoshBAN" pitchFamily="2" charset="0"/>
              </a:rPr>
              <a:t>্য</a:t>
            </a:r>
            <a:r>
              <a:rPr lang="bn-BD" sz="2800" dirty="0" smtClean="0">
                <a:solidFill>
                  <a:schemeClr val="tx1"/>
                </a:solidFill>
                <a:latin typeface="NikoshBAN" pitchFamily="2" charset="0"/>
                <a:cs typeface="NikoshBAN" pitchFamily="2" charset="0"/>
              </a:rPr>
              <a:t> কর</a:t>
            </a:r>
            <a:endParaRPr lang="en-US" sz="2800" dirty="0">
              <a:solidFill>
                <a:schemeClr val="tx1"/>
              </a:solidFill>
              <a:latin typeface="NikoshBAN" pitchFamily="2" charset="0"/>
              <a:cs typeface="NikoshBAN" pitchFamily="2" charset="0"/>
            </a:endParaRPr>
          </a:p>
        </p:txBody>
      </p:sp>
      <p:sp>
        <p:nvSpPr>
          <p:cNvPr id="4" name="Rectangle 3"/>
          <p:cNvSpPr/>
          <p:nvPr/>
        </p:nvSpPr>
        <p:spPr>
          <a:xfrm>
            <a:off x="172871" y="6096000"/>
            <a:ext cx="1187203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চিত্রের প্রত্যেক পদার্থে রয়েছে .....। </a:t>
            </a:r>
            <a:endParaRPr lang="en-US" sz="2800" dirty="0">
              <a:solidFill>
                <a:schemeClr val="tx1"/>
              </a:solidFill>
              <a:latin typeface="NikoshBAN" pitchFamily="2" charset="0"/>
              <a:cs typeface="NikoshBAN" pitchFamily="2" charset="0"/>
            </a:endParaRPr>
          </a:p>
        </p:txBody>
      </p:sp>
      <p:sp>
        <p:nvSpPr>
          <p:cNvPr id="7" name="Rectangle 6"/>
          <p:cNvSpPr/>
          <p:nvPr/>
        </p:nvSpPr>
        <p:spPr>
          <a:xfrm>
            <a:off x="0" y="6019800"/>
            <a:ext cx="12090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itchFamily="2" charset="0"/>
                <a:cs typeface="NikoshBAN" pitchFamily="2" charset="0"/>
              </a:rPr>
              <a:t>আমাদের খাদ্যে, পরণে, কাজে, চলনে, নিশ্বাস-প্রশ্বাসে, সবত্রই রয়েছে... </a:t>
            </a:r>
            <a:r>
              <a:rPr lang="bn-BD"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6" name="Rectangle 5"/>
          <p:cNvSpPr/>
          <p:nvPr/>
        </p:nvSpPr>
        <p:spPr>
          <a:xfrm>
            <a:off x="157709" y="6096000"/>
            <a:ext cx="11729492"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0000"/>
                </a:solidFill>
                <a:latin typeface="NikoshBAN" pitchFamily="2" charset="0"/>
                <a:cs typeface="NikoshBAN" pitchFamily="2" charset="0"/>
              </a:rPr>
              <a:t>তাই রসায়নের বিস্তৃতি .....</a:t>
            </a:r>
            <a:endParaRPr lang="en-US" sz="4400" dirty="0">
              <a:solidFill>
                <a:srgbClr val="FF0000"/>
              </a:solidFill>
              <a:latin typeface="NikoshBAN" pitchFamily="2" charset="0"/>
              <a:cs typeface="NikoshBAN" pitchFamily="2" charset="0"/>
            </a:endParaRPr>
          </a:p>
        </p:txBody>
      </p:sp>
      <p:sp>
        <p:nvSpPr>
          <p:cNvPr id="8" name="Footer Placeholder 7"/>
          <p:cNvSpPr>
            <a:spLocks noGrp="1"/>
          </p:cNvSpPr>
          <p:nvPr>
            <p:ph type="ftr" sz="quarter" idx="11"/>
          </p:nvPr>
        </p:nvSpPr>
        <p:spPr/>
        <p:txBody>
          <a:bodyPr/>
          <a:lstStyle/>
          <a:p>
            <a:r>
              <a:rPr lang="en-AU" dirty="0" smtClean="0"/>
              <a:t>Shahjahanxp@yahoo.com</a:t>
            </a:r>
            <a:endParaRPr lang="en-AU" dirty="0"/>
          </a:p>
        </p:txBody>
      </p:sp>
    </p:spTree>
    <p:extLst>
      <p:ext uri="{BB962C8B-B14F-4D97-AF65-F5344CB8AC3E}">
        <p14:creationId xmlns:p14="http://schemas.microsoft.com/office/powerpoint/2010/main" val="82883411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64526" y="682391"/>
            <a:ext cx="10657574" cy="5431809"/>
          </a:xfrm>
          <a:prstGeom prst="rect">
            <a:avLst/>
          </a:prstGeom>
        </p:spPr>
        <p:txBody>
          <a:bodyPr>
            <a:noAutofit/>
          </a:bodyPr>
          <a:lstStyle/>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bn-BD" sz="3200" b="1" i="0" u="none" strike="noStrike" kern="1200" cap="none" spc="0" normalizeH="0" baseline="0" noProof="0" dirty="0" smtClean="0">
                <a:ln>
                  <a:noFill/>
                </a:ln>
                <a:solidFill>
                  <a:schemeClr val="accent5">
                    <a:lumMod val="60000"/>
                    <a:lumOff val="40000"/>
                  </a:schemeClr>
                </a:solidFill>
                <a:effectLst/>
                <a:uLnTx/>
                <a:uFillTx/>
                <a:latin typeface="NikoshBAN" pitchFamily="2" charset="0"/>
                <a:ea typeface="+mn-ea"/>
                <a:cs typeface="NikoshBAN" pitchFamily="2" charset="0"/>
              </a:rPr>
              <a:t>রসায়নের বিস্তৃতি ব্যাপক, যা মানুষের সেবায় নিয়োজিত। রসায়নের চর্চা সময়ের সাথে ক্রমবর্ধমান। চল এবার আমাদের জীবনে রসায়নের ব্যবহার বিবেচনা করি।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BD" sz="3200" b="1"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তুমি জোরে একটি নিঃশ্বাস নিয়ে ঘুম থেকে জেগে উঠলে এবং ব্রাশ করে পানি নিয়ে হাতমুখ ধুয়ে নিলে।  একটু তেলজাতীয় জিনিস হাতমুখে মেখে ,এবার চিরুনি দিয়ে চুল আঁচড়িয়ে টেবিলে পড়তে বসলে। লাল মলাটের বইটি খুলে দেখলে সাদা কাগজে কালো কালির অক্ষরের লেখা –এর সব কিছুতেই রসায়ন রয়েছে।</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bn-BD" sz="3200" b="1" i="0" u="none" strike="noStrike" kern="1200" cap="none" spc="0" normalizeH="0" baseline="0" noProof="0" dirty="0" smtClean="0">
                <a:ln>
                  <a:noFill/>
                </a:ln>
                <a:solidFill>
                  <a:schemeClr val="accent5">
                    <a:lumMod val="60000"/>
                    <a:lumOff val="40000"/>
                  </a:schemeClr>
                </a:solidFill>
                <a:effectLst/>
                <a:uLnTx/>
                <a:uFillTx/>
                <a:latin typeface="NikoshBAN" pitchFamily="2" charset="0"/>
                <a:ea typeface="+mn-ea"/>
                <a:cs typeface="NikoshBAN" pitchFamily="2" charset="0"/>
              </a:rPr>
              <a:t> কিছুক্ষণ পড়ার পর পেন্সিল বা কলম দিয়ে খাতায় প্রশ্নের উত্তর লিখলে। তারপর খাবার খেয়ে সাদা-শার্ট ও নীল-প্যান্ট পরে স্কুলে গেলে। রাস্তায় চোখে পড়ল একজন লোক বাগানে বা ক্ষেতে সার ব্যবহার করছে। খেয়াল করলে যে, ধোঁয়া উড়িয়ে একটা মোটরসাইকেল তোমার পাশ দিয়ে চলে গেল। এসবের মধ্যেও রয়েছে রসায়ন। </a:t>
            </a:r>
            <a:endParaRPr kumimoji="0" lang="en-US" sz="3200" b="1" i="0" u="none" strike="noStrike" kern="1200" cap="none" spc="0" normalizeH="0" baseline="0" noProof="0" dirty="0">
              <a:ln>
                <a:noFill/>
              </a:ln>
              <a:solidFill>
                <a:schemeClr val="accent5">
                  <a:lumMod val="60000"/>
                  <a:lumOff val="40000"/>
                </a:schemeClr>
              </a:solidFill>
              <a:effectLst/>
              <a:uLnTx/>
              <a:uFillTx/>
              <a:latin typeface="NikoshBAN" pitchFamily="2" charset="0"/>
              <a:ea typeface="+mn-ea"/>
              <a:cs typeface="NikoshBAN" pitchFamily="2" charset="0"/>
            </a:endParaRPr>
          </a:p>
        </p:txBody>
      </p:sp>
      <p:sp>
        <p:nvSpPr>
          <p:cNvPr id="3" name="Footer Placeholder 2"/>
          <p:cNvSpPr>
            <a:spLocks noGrp="1"/>
          </p:cNvSpPr>
          <p:nvPr>
            <p:ph type="ftr" sz="quarter" idx="11"/>
          </p:nvPr>
        </p:nvSpPr>
        <p:spPr/>
        <p:txBody>
          <a:bodyPr/>
          <a:lstStyle/>
          <a:p>
            <a:r>
              <a:rPr lang="en-AU" smtClean="0"/>
              <a:t>Shahjahanxp@yahoo.com</a:t>
            </a:r>
            <a:endParaRPr lang="en-AU"/>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6663" y="3124200"/>
            <a:ext cx="3080791" cy="2133600"/>
          </a:xfrm>
          <a:prstGeom prst="rect">
            <a:avLst/>
          </a:prstGeom>
        </p:spPr>
      </p:pic>
      <p:pic>
        <p:nvPicPr>
          <p:cNvPr id="4" name="Picture 3"/>
          <p:cNvPicPr>
            <a:picLocks noChangeAspect="1"/>
          </p:cNvPicPr>
          <p:nvPr/>
        </p:nvPicPr>
        <p:blipFill>
          <a:blip r:embed="rId4"/>
          <a:stretch>
            <a:fillRect/>
          </a:stretch>
        </p:blipFill>
        <p:spPr>
          <a:xfrm>
            <a:off x="1624229" y="304801"/>
            <a:ext cx="3672853" cy="208292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200" y="3124200"/>
            <a:ext cx="4876800" cy="2133600"/>
          </a:xfrm>
          <a:prstGeom prst="rect">
            <a:avLst/>
          </a:prstGeom>
        </p:spPr>
      </p:pic>
      <p:pic>
        <p:nvPicPr>
          <p:cNvPr id="6" name="Picture 5"/>
          <p:cNvPicPr>
            <a:picLocks noChangeAspect="1"/>
          </p:cNvPicPr>
          <p:nvPr/>
        </p:nvPicPr>
        <p:blipFill>
          <a:blip r:embed="rId6"/>
          <a:stretch>
            <a:fillRect/>
          </a:stretch>
        </p:blipFill>
        <p:spPr>
          <a:xfrm>
            <a:off x="6619164" y="304801"/>
            <a:ext cx="3534770" cy="2088649"/>
          </a:xfrm>
          <a:prstGeom prst="rect">
            <a:avLst/>
          </a:prstGeom>
        </p:spPr>
      </p:pic>
      <p:sp>
        <p:nvSpPr>
          <p:cNvPr id="8" name="Rectangle 7"/>
          <p:cNvSpPr/>
          <p:nvPr/>
        </p:nvSpPr>
        <p:spPr>
          <a:xfrm>
            <a:off x="1201384" y="2393450"/>
            <a:ext cx="3269017" cy="5021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পিঁয়াজে</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রসায়ন</a:t>
            </a:r>
            <a:endParaRPr lang="en-US" sz="2800" dirty="0">
              <a:solidFill>
                <a:schemeClr val="tx1"/>
              </a:solidFill>
              <a:latin typeface="NikoshBAN" pitchFamily="2" charset="0"/>
              <a:cs typeface="NikoshBAN" pitchFamily="2" charset="0"/>
            </a:endParaRPr>
          </a:p>
        </p:txBody>
      </p:sp>
      <p:sp>
        <p:nvSpPr>
          <p:cNvPr id="9" name="Rectangle 8"/>
          <p:cNvSpPr/>
          <p:nvPr/>
        </p:nvSpPr>
        <p:spPr>
          <a:xfrm>
            <a:off x="1296917" y="5326040"/>
            <a:ext cx="3352893" cy="5797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কান্নায়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রসায়ন</a:t>
            </a:r>
            <a:endParaRPr lang="en-US" sz="2800" dirty="0">
              <a:solidFill>
                <a:schemeClr val="tx1"/>
              </a:solidFill>
              <a:latin typeface="NikoshBAN" pitchFamily="2" charset="0"/>
              <a:cs typeface="NikoshBAN" pitchFamily="2" charset="0"/>
            </a:endParaRPr>
          </a:p>
        </p:txBody>
      </p:sp>
      <p:sp>
        <p:nvSpPr>
          <p:cNvPr id="10" name="Rectangle 9"/>
          <p:cNvSpPr/>
          <p:nvPr/>
        </p:nvSpPr>
        <p:spPr>
          <a:xfrm>
            <a:off x="6604001" y="2393450"/>
            <a:ext cx="3570339" cy="5021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ঔষধে</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রসায়ন</a:t>
            </a:r>
            <a:endParaRPr lang="en-US" sz="2800" dirty="0">
              <a:solidFill>
                <a:schemeClr val="tx1"/>
              </a:solidFill>
              <a:latin typeface="NikoshBAN" pitchFamily="2" charset="0"/>
              <a:cs typeface="NikoshBAN" pitchFamily="2" charset="0"/>
            </a:endParaRPr>
          </a:p>
        </p:txBody>
      </p:sp>
      <p:sp>
        <p:nvSpPr>
          <p:cNvPr id="11" name="Rectangle 10"/>
          <p:cNvSpPr/>
          <p:nvPr/>
        </p:nvSpPr>
        <p:spPr>
          <a:xfrm>
            <a:off x="6745787" y="5287674"/>
            <a:ext cx="4328613" cy="5797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স্নেহ-ভালবাসায়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রসায়ন</a:t>
            </a:r>
            <a:endParaRPr lang="en-US" sz="2800" dirty="0">
              <a:solidFill>
                <a:schemeClr val="tx1"/>
              </a:solidFill>
              <a:latin typeface="NikoshBAN" pitchFamily="2" charset="0"/>
              <a:cs typeface="NikoshBAN" pitchFamily="2" charset="0"/>
            </a:endParaRPr>
          </a:p>
        </p:txBody>
      </p:sp>
      <p:sp>
        <p:nvSpPr>
          <p:cNvPr id="13" name="Rectangle 12"/>
          <p:cNvSpPr/>
          <p:nvPr/>
        </p:nvSpPr>
        <p:spPr>
          <a:xfrm>
            <a:off x="1494210" y="5943601"/>
            <a:ext cx="9072191" cy="57972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যে দিকে তাকাই সবই রসায়ন, সর্বত্রই রসায়ন</a:t>
            </a:r>
            <a:endParaRPr lang="en-US" sz="2800" dirty="0">
              <a:solidFill>
                <a:schemeClr val="tx1"/>
              </a:solidFill>
              <a:latin typeface="NikoshBAN" pitchFamily="2" charset="0"/>
              <a:cs typeface="NikoshBAN" pitchFamily="2" charset="0"/>
            </a:endParaRPr>
          </a:p>
        </p:txBody>
      </p:sp>
      <p:sp>
        <p:nvSpPr>
          <p:cNvPr id="12" name="Rectangle 11"/>
          <p:cNvSpPr/>
          <p:nvPr/>
        </p:nvSpPr>
        <p:spPr>
          <a:xfrm>
            <a:off x="1241947" y="5984545"/>
            <a:ext cx="10769600" cy="57972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তাই রসায়নের পরিধি গাণিতিক ভাবে হিসাব করা সম্ভব নয়।</a:t>
            </a:r>
            <a:endParaRPr lang="en-US" sz="2800" dirty="0">
              <a:solidFill>
                <a:schemeClr val="tx1"/>
              </a:solidFill>
              <a:latin typeface="NikoshBAN" pitchFamily="2" charset="0"/>
              <a:cs typeface="NikoshBAN" pitchFamily="2" charset="0"/>
            </a:endParaRPr>
          </a:p>
        </p:txBody>
      </p:sp>
      <p:sp>
        <p:nvSpPr>
          <p:cNvPr id="14" name="Footer Placeholder 13"/>
          <p:cNvSpPr>
            <a:spLocks noGrp="1"/>
          </p:cNvSpPr>
          <p:nvPr>
            <p:ph type="ftr" sz="quarter" idx="11"/>
          </p:nvPr>
        </p:nvSpPr>
        <p:spPr/>
        <p:txBody>
          <a:bodyPr/>
          <a:lstStyle/>
          <a:p>
            <a:r>
              <a:rPr lang="en-AU" smtClean="0"/>
              <a:t>Shahjahanxp@yahoo.com</a:t>
            </a:r>
            <a:endParaRPr lang="en-AU"/>
          </a:p>
        </p:txBody>
      </p:sp>
    </p:spTree>
    <p:extLst>
      <p:ext uri="{BB962C8B-B14F-4D97-AF65-F5344CB8AC3E}">
        <p14:creationId xmlns:p14="http://schemas.microsoft.com/office/powerpoint/2010/main" val="2678285596"/>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ircle(in)">
                                      <p:cBhvr>
                                        <p:cTn id="53" dur="2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circle(in)">
                                      <p:cBhvr>
                                        <p:cTn id="5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2027751"/>
              </p:ext>
            </p:extLst>
          </p:nvPr>
        </p:nvGraphicFramePr>
        <p:xfrm>
          <a:off x="768112" y="914400"/>
          <a:ext cx="10814288" cy="5562602"/>
        </p:xfrm>
        <a:graphic>
          <a:graphicData uri="http://schemas.openxmlformats.org/drawingml/2006/table">
            <a:tbl>
              <a:tblPr firstRow="1" bandRow="1">
                <a:tableStyleId>{5C22544A-7EE6-4342-B048-85BDC9FD1C3A}</a:tableStyleId>
              </a:tblPr>
              <a:tblGrid>
                <a:gridCol w="2930975"/>
                <a:gridCol w="3335248"/>
                <a:gridCol w="4548065"/>
              </a:tblGrid>
              <a:tr h="678366">
                <a:tc>
                  <a:txBody>
                    <a:bodyPr/>
                    <a:lstStyle/>
                    <a:p>
                      <a:pPr algn="ctr"/>
                      <a:r>
                        <a:rPr lang="bn-BD" sz="2400" dirty="0" smtClean="0">
                          <a:solidFill>
                            <a:schemeClr val="tx1"/>
                          </a:solidFill>
                          <a:latin typeface="NikoshBAN" pitchFamily="2" charset="0"/>
                          <a:cs typeface="NikoshBAN" pitchFamily="2" charset="0"/>
                        </a:rPr>
                        <a:t>বস্তু</a:t>
                      </a:r>
                      <a:endParaRPr lang="en-US" sz="2400" dirty="0">
                        <a:solidFill>
                          <a:schemeClr val="tx1"/>
                        </a:solidFill>
                        <a:latin typeface="NikoshBAN" pitchFamily="2" charset="0"/>
                        <a:cs typeface="NikoshBAN" pitchFamily="2" charset="0"/>
                      </a:endParaRPr>
                    </a:p>
                  </a:txBody>
                  <a:tcPr marL="121920" marR="121920" anchor="ctr">
                    <a:solidFill>
                      <a:schemeClr val="accent2">
                        <a:lumMod val="40000"/>
                        <a:lumOff val="60000"/>
                      </a:schemeClr>
                    </a:solidFill>
                  </a:tcPr>
                </a:tc>
                <a:tc>
                  <a:txBody>
                    <a:bodyPr/>
                    <a:lstStyle/>
                    <a:p>
                      <a:pPr algn="ctr"/>
                      <a:r>
                        <a:rPr lang="bn-BD" sz="2400" dirty="0" smtClean="0">
                          <a:solidFill>
                            <a:schemeClr val="tx1"/>
                          </a:solidFill>
                          <a:latin typeface="NikoshBAN" pitchFamily="2" charset="0"/>
                          <a:cs typeface="NikoshBAN" pitchFamily="2" charset="0"/>
                        </a:rPr>
                        <a:t>উপাদান</a:t>
                      </a:r>
                      <a:endParaRPr lang="en-US" sz="2400" dirty="0">
                        <a:solidFill>
                          <a:schemeClr val="tx1"/>
                        </a:solidFill>
                        <a:latin typeface="NikoshBAN" pitchFamily="2" charset="0"/>
                        <a:cs typeface="NikoshBAN" pitchFamily="2" charset="0"/>
                      </a:endParaRPr>
                    </a:p>
                  </a:txBody>
                  <a:tcPr marL="121920" marR="121920" anchor="ctr">
                    <a:solidFill>
                      <a:schemeClr val="accent2">
                        <a:lumMod val="40000"/>
                        <a:lumOff val="60000"/>
                      </a:schemeClr>
                    </a:solidFill>
                  </a:tcPr>
                </a:tc>
                <a:tc>
                  <a:txBody>
                    <a:bodyPr/>
                    <a:lstStyle/>
                    <a:p>
                      <a:pPr algn="ctr"/>
                      <a:r>
                        <a:rPr lang="bn-BD" sz="2400" dirty="0" smtClean="0">
                          <a:solidFill>
                            <a:schemeClr val="tx1"/>
                          </a:solidFill>
                          <a:latin typeface="NikoshBAN" pitchFamily="2" charset="0"/>
                          <a:cs typeface="NikoshBAN" pitchFamily="2" charset="0"/>
                        </a:rPr>
                        <a:t>উৎস</a:t>
                      </a:r>
                      <a:endParaRPr lang="en-US" sz="2400" dirty="0">
                        <a:solidFill>
                          <a:schemeClr val="tx1"/>
                        </a:solidFill>
                        <a:latin typeface="NikoshBAN" pitchFamily="2" charset="0"/>
                        <a:cs typeface="NikoshBAN" pitchFamily="2" charset="0"/>
                      </a:endParaRPr>
                    </a:p>
                  </a:txBody>
                  <a:tcPr marL="121920" marR="121920" anchor="ctr">
                    <a:solidFill>
                      <a:schemeClr val="accent2">
                        <a:lumMod val="40000"/>
                        <a:lumOff val="60000"/>
                      </a:schemeClr>
                    </a:solidFill>
                  </a:tcPr>
                </a:tc>
              </a:tr>
              <a:tr h="1221059">
                <a:tc>
                  <a:txBody>
                    <a:bodyPr/>
                    <a:lstStyle/>
                    <a:p>
                      <a:pPr algn="ctr"/>
                      <a:endParaRPr lang="en-US" sz="2400" dirty="0">
                        <a:solidFill>
                          <a:schemeClr val="tx1"/>
                        </a:solidFill>
                        <a:latin typeface="NikoshBAN" pitchFamily="2" charset="0"/>
                        <a:cs typeface="NikoshBAN" pitchFamily="2" charset="0"/>
                      </a:endParaRPr>
                    </a:p>
                  </a:txBody>
                  <a:tcPr marL="121920" marR="121920" anchor="ctr">
                    <a:noFill/>
                  </a:tcPr>
                </a:tc>
                <a:tc>
                  <a:txBody>
                    <a:bodyPr/>
                    <a:lstStyle/>
                    <a:p>
                      <a:pPr algn="ctr"/>
                      <a:endParaRPr lang="en-US" sz="2400" dirty="0">
                        <a:solidFill>
                          <a:schemeClr val="tx1"/>
                        </a:solidFill>
                        <a:latin typeface="NikoshBAN" pitchFamily="2" charset="0"/>
                        <a:cs typeface="NikoshBAN" pitchFamily="2" charset="0"/>
                      </a:endParaRPr>
                    </a:p>
                  </a:txBody>
                  <a:tcPr marL="121920" marR="121920" anchor="ctr">
                    <a:noFill/>
                  </a:tcPr>
                </a:tc>
                <a:tc>
                  <a:txBody>
                    <a:bodyPr/>
                    <a:lstStyle/>
                    <a:p>
                      <a:pPr algn="ctr"/>
                      <a:endParaRPr lang="en-US" sz="2400" dirty="0">
                        <a:solidFill>
                          <a:schemeClr val="tx1"/>
                        </a:solidFill>
                        <a:latin typeface="NikoshBAN" pitchFamily="2" charset="0"/>
                        <a:cs typeface="NikoshBAN" pitchFamily="2" charset="0"/>
                      </a:endParaRPr>
                    </a:p>
                  </a:txBody>
                  <a:tcPr marL="121920" marR="121920" anchor="ctr">
                    <a:noFill/>
                  </a:tcPr>
                </a:tc>
              </a:tr>
              <a:tr h="1221059">
                <a:tc>
                  <a:txBody>
                    <a:bodyPr/>
                    <a:lstStyle/>
                    <a:p>
                      <a:pPr algn="ctr"/>
                      <a:endParaRPr lang="en-US" sz="2400" dirty="0">
                        <a:solidFill>
                          <a:schemeClr val="tx1"/>
                        </a:solidFill>
                        <a:latin typeface="NikoshBAN" pitchFamily="2" charset="0"/>
                        <a:cs typeface="NikoshBAN" pitchFamily="2" charset="0"/>
                      </a:endParaRPr>
                    </a:p>
                  </a:txBody>
                  <a:tcPr marL="121920" marR="121920" anchor="ctr">
                    <a:noFill/>
                  </a:tcPr>
                </a:tc>
                <a:tc>
                  <a:txBody>
                    <a:bodyPr/>
                    <a:lstStyle/>
                    <a:p>
                      <a:pPr algn="ctr"/>
                      <a:endParaRPr lang="en-US" sz="2400" dirty="0">
                        <a:solidFill>
                          <a:schemeClr val="tx1"/>
                        </a:solidFill>
                        <a:latin typeface="NikoshBAN" pitchFamily="2" charset="0"/>
                        <a:cs typeface="NikoshBAN" pitchFamily="2" charset="0"/>
                      </a:endParaRPr>
                    </a:p>
                  </a:txBody>
                  <a:tcPr marL="121920" marR="121920" anchor="ctr">
                    <a:noFill/>
                  </a:tcPr>
                </a:tc>
                <a:tc>
                  <a:txBody>
                    <a:bodyPr/>
                    <a:lstStyle/>
                    <a:p>
                      <a:pPr algn="ctr"/>
                      <a:endParaRPr lang="en-US" sz="2400" dirty="0">
                        <a:solidFill>
                          <a:schemeClr val="tx1"/>
                        </a:solidFill>
                        <a:latin typeface="NikoshBAN" pitchFamily="2" charset="0"/>
                        <a:cs typeface="NikoshBAN" pitchFamily="2" charset="0"/>
                      </a:endParaRPr>
                    </a:p>
                  </a:txBody>
                  <a:tcPr marL="121920" marR="121920" anchor="ctr">
                    <a:noFill/>
                  </a:tcPr>
                </a:tc>
              </a:tr>
              <a:tr h="1221059">
                <a:tc>
                  <a:txBody>
                    <a:bodyPr/>
                    <a:lstStyle/>
                    <a:p>
                      <a:pPr algn="ctr"/>
                      <a:endParaRPr lang="en-US" sz="2400" dirty="0">
                        <a:solidFill>
                          <a:schemeClr val="tx1"/>
                        </a:solidFill>
                        <a:latin typeface="NikoshBAN" pitchFamily="2" charset="0"/>
                        <a:cs typeface="NikoshBAN" pitchFamily="2" charset="0"/>
                      </a:endParaRPr>
                    </a:p>
                  </a:txBody>
                  <a:tcPr marL="121920" marR="121920" anchor="ctr">
                    <a:noFill/>
                  </a:tcPr>
                </a:tc>
                <a:tc>
                  <a:txBody>
                    <a:bodyPr/>
                    <a:lstStyle/>
                    <a:p>
                      <a:pPr algn="ctr"/>
                      <a:endParaRPr lang="en-US" sz="2400" dirty="0">
                        <a:solidFill>
                          <a:schemeClr val="tx1"/>
                        </a:solidFill>
                        <a:latin typeface="NikoshBAN" pitchFamily="2" charset="0"/>
                        <a:cs typeface="NikoshBAN" pitchFamily="2" charset="0"/>
                      </a:endParaRPr>
                    </a:p>
                  </a:txBody>
                  <a:tcPr marL="121920" marR="121920" anchor="ctr">
                    <a:noFill/>
                  </a:tcPr>
                </a:tc>
                <a:tc>
                  <a:txBody>
                    <a:bodyPr/>
                    <a:lstStyle/>
                    <a:p>
                      <a:pPr algn="ctr"/>
                      <a:endParaRPr lang="en-US" sz="2400" dirty="0">
                        <a:solidFill>
                          <a:schemeClr val="tx1"/>
                        </a:solidFill>
                        <a:latin typeface="NikoshBAN" pitchFamily="2" charset="0"/>
                        <a:cs typeface="NikoshBAN" pitchFamily="2" charset="0"/>
                      </a:endParaRPr>
                    </a:p>
                  </a:txBody>
                  <a:tcPr marL="121920" marR="121920" anchor="ctr">
                    <a:noFill/>
                  </a:tcPr>
                </a:tc>
              </a:tr>
              <a:tr h="1221059">
                <a:tc>
                  <a:txBody>
                    <a:bodyPr/>
                    <a:lstStyle/>
                    <a:p>
                      <a:pPr algn="ctr"/>
                      <a:endParaRPr lang="en-US" sz="2400" dirty="0">
                        <a:solidFill>
                          <a:schemeClr val="tx1"/>
                        </a:solidFill>
                        <a:latin typeface="NikoshBAN" pitchFamily="2" charset="0"/>
                        <a:cs typeface="NikoshBAN" pitchFamily="2" charset="0"/>
                      </a:endParaRPr>
                    </a:p>
                  </a:txBody>
                  <a:tcPr marL="121920" marR="121920" anchor="ctr">
                    <a:noFill/>
                  </a:tcPr>
                </a:tc>
                <a:tc>
                  <a:txBody>
                    <a:bodyPr/>
                    <a:lstStyle/>
                    <a:p>
                      <a:pPr algn="ctr"/>
                      <a:endParaRPr lang="en-US" sz="2400" dirty="0">
                        <a:solidFill>
                          <a:schemeClr val="tx1"/>
                        </a:solidFill>
                        <a:latin typeface="NikoshBAN" pitchFamily="2" charset="0"/>
                        <a:cs typeface="NikoshBAN" pitchFamily="2" charset="0"/>
                      </a:endParaRPr>
                    </a:p>
                  </a:txBody>
                  <a:tcPr marL="121920" marR="121920" anchor="ctr">
                    <a:noFill/>
                  </a:tcPr>
                </a:tc>
                <a:tc>
                  <a:txBody>
                    <a:bodyPr/>
                    <a:lstStyle/>
                    <a:p>
                      <a:pPr algn="ctr"/>
                      <a:endParaRPr lang="en-US" sz="2400" dirty="0">
                        <a:solidFill>
                          <a:schemeClr val="tx1"/>
                        </a:solidFill>
                        <a:latin typeface="NikoshBAN" pitchFamily="2" charset="0"/>
                        <a:cs typeface="NikoshBAN" pitchFamily="2" charset="0"/>
                      </a:endParaRPr>
                    </a:p>
                  </a:txBody>
                  <a:tcPr marL="121920" marR="121920" anchor="ctr">
                    <a:noFill/>
                  </a:tcPr>
                </a:tc>
              </a:tr>
            </a:tbl>
          </a:graphicData>
        </a:graphic>
      </p:graphicFrame>
      <p:sp>
        <p:nvSpPr>
          <p:cNvPr id="3" name="Rectangle 2"/>
          <p:cNvSpPr/>
          <p:nvPr/>
        </p:nvSpPr>
        <p:spPr>
          <a:xfrm>
            <a:off x="786309" y="152400"/>
            <a:ext cx="10796091"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রসায়নের পরিধি বিবেচনার উদাহরণ</a:t>
            </a:r>
            <a:endParaRPr lang="en-US" sz="2800" dirty="0">
              <a:solidFill>
                <a:schemeClr val="tx1"/>
              </a:solidFill>
              <a:latin typeface="NikoshBAN" pitchFamily="2" charset="0"/>
              <a:cs typeface="NikoshBAN" pitchFamily="2" charset="0"/>
            </a:endParaRPr>
          </a:p>
        </p:txBody>
      </p:sp>
      <p:pic>
        <p:nvPicPr>
          <p:cNvPr id="5" name="Picture 4"/>
          <p:cNvPicPr>
            <a:picLocks noChangeAspect="1"/>
          </p:cNvPicPr>
          <p:nvPr/>
        </p:nvPicPr>
        <p:blipFill>
          <a:blip r:embed="rId3"/>
          <a:stretch>
            <a:fillRect/>
          </a:stretch>
        </p:blipFill>
        <p:spPr>
          <a:xfrm>
            <a:off x="819647" y="1632614"/>
            <a:ext cx="2778125" cy="1143000"/>
          </a:xfrm>
          <a:prstGeom prst="rect">
            <a:avLst/>
          </a:prstGeom>
        </p:spPr>
      </p:pic>
      <p:pic>
        <p:nvPicPr>
          <p:cNvPr id="6" name="Picture 5"/>
          <p:cNvPicPr>
            <a:picLocks noChangeAspect="1"/>
          </p:cNvPicPr>
          <p:nvPr/>
        </p:nvPicPr>
        <p:blipFill>
          <a:blip r:embed="rId4"/>
          <a:stretch>
            <a:fillRect/>
          </a:stretch>
        </p:blipFill>
        <p:spPr>
          <a:xfrm>
            <a:off x="736979" y="2819400"/>
            <a:ext cx="2975212" cy="1219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300" y="4114800"/>
            <a:ext cx="2910809" cy="1114852"/>
          </a:xfrm>
          <a:prstGeom prst="rect">
            <a:avLst/>
          </a:prstGeom>
        </p:spPr>
      </p:pic>
      <p:sp>
        <p:nvSpPr>
          <p:cNvPr id="11" name="Rectangle 10"/>
          <p:cNvSpPr/>
          <p:nvPr/>
        </p:nvSpPr>
        <p:spPr>
          <a:xfrm>
            <a:off x="3780429" y="1647399"/>
            <a:ext cx="3128371" cy="11327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শ্বেতসার, আমিষ, চর্বি</a:t>
            </a:r>
            <a:endParaRPr lang="en-US" sz="2400" dirty="0">
              <a:solidFill>
                <a:schemeClr val="tx1"/>
              </a:solidFill>
              <a:latin typeface="NikoshBAN" pitchFamily="2" charset="0"/>
              <a:cs typeface="NikoshBAN" pitchFamily="2" charset="0"/>
            </a:endParaRPr>
          </a:p>
        </p:txBody>
      </p:sp>
      <p:sp>
        <p:nvSpPr>
          <p:cNvPr id="19" name="Rectangle 18"/>
          <p:cNvSpPr/>
          <p:nvPr/>
        </p:nvSpPr>
        <p:spPr>
          <a:xfrm>
            <a:off x="7136262" y="1647399"/>
            <a:ext cx="4446137" cy="11327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উদ্ভিদ ও </a:t>
            </a:r>
            <a:r>
              <a:rPr lang="bn-BD" sz="2400" dirty="0" smtClean="0">
                <a:solidFill>
                  <a:schemeClr val="tx1"/>
                </a:solidFill>
                <a:latin typeface="NikoshBAN" pitchFamily="2" charset="0"/>
                <a:cs typeface="NikoshBAN" pitchFamily="2" charset="0"/>
              </a:rPr>
              <a:t>প্রাণীর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বিভিন্ন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প্রক্রিয়ার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মাধ্যমে</a:t>
            </a:r>
            <a:endParaRPr lang="en-US" sz="2400" dirty="0">
              <a:solidFill>
                <a:schemeClr val="tx1"/>
              </a:solidFill>
              <a:latin typeface="NikoshBAN" pitchFamily="2" charset="0"/>
              <a:cs typeface="NikoshBAN" pitchFamily="2" charset="0"/>
            </a:endParaRPr>
          </a:p>
        </p:txBody>
      </p:sp>
      <p:sp>
        <p:nvSpPr>
          <p:cNvPr id="20" name="Rectangle 19"/>
          <p:cNvSpPr/>
          <p:nvPr/>
        </p:nvSpPr>
        <p:spPr>
          <a:xfrm>
            <a:off x="3759200" y="2895600"/>
            <a:ext cx="3149600" cy="110376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জৈব যৌগ ও তন্তু </a:t>
            </a:r>
            <a:endParaRPr lang="en-US" sz="2400" dirty="0">
              <a:solidFill>
                <a:schemeClr val="tx1"/>
              </a:solidFill>
              <a:latin typeface="NikoshBAN" pitchFamily="2" charset="0"/>
              <a:cs typeface="NikoshBAN" pitchFamily="2" charset="0"/>
            </a:endParaRPr>
          </a:p>
        </p:txBody>
      </p:sp>
      <p:sp>
        <p:nvSpPr>
          <p:cNvPr id="21" name="Rectangle 20"/>
          <p:cNvSpPr/>
          <p:nvPr/>
        </p:nvSpPr>
        <p:spPr>
          <a:xfrm>
            <a:off x="7136262" y="2856363"/>
            <a:ext cx="4446137"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রাসায়নিক বিক্রিয়ায় কৃত্রিম তন্তু</a:t>
            </a:r>
            <a:endParaRPr lang="en-US" sz="2400" dirty="0">
              <a:solidFill>
                <a:schemeClr val="tx1"/>
              </a:solidFill>
              <a:latin typeface="NikoshBAN" pitchFamily="2" charset="0"/>
              <a:cs typeface="NikoshBAN" pitchFamily="2" charset="0"/>
            </a:endParaRPr>
          </a:p>
        </p:txBody>
      </p:sp>
      <p:sp>
        <p:nvSpPr>
          <p:cNvPr id="22" name="Rectangle 21"/>
          <p:cNvSpPr/>
          <p:nvPr/>
        </p:nvSpPr>
        <p:spPr>
          <a:xfrm>
            <a:off x="3759200" y="4114800"/>
            <a:ext cx="3149600" cy="11148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অক্সিজেন, নাইট্রোজেন, কার্বন, ফসফরাস ইত্যাদি</a:t>
            </a:r>
            <a:endParaRPr lang="en-US" sz="2400" dirty="0">
              <a:solidFill>
                <a:schemeClr val="tx1"/>
              </a:solidFill>
              <a:latin typeface="NikoshBAN" pitchFamily="2" charset="0"/>
              <a:cs typeface="NikoshBAN" pitchFamily="2" charset="0"/>
            </a:endParaRPr>
          </a:p>
        </p:txBody>
      </p:sp>
      <p:sp>
        <p:nvSpPr>
          <p:cNvPr id="23" name="Rectangle 22"/>
          <p:cNvSpPr/>
          <p:nvPr/>
        </p:nvSpPr>
        <p:spPr>
          <a:xfrm>
            <a:off x="7136262" y="4114800"/>
            <a:ext cx="4446137" cy="11148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শিল্প-কারখানায় রাসায়নিক বিক্রিয়ার </a:t>
            </a:r>
            <a:r>
              <a:rPr lang="bn-BD" sz="2400" dirty="0" smtClean="0">
                <a:solidFill>
                  <a:schemeClr val="tx1"/>
                </a:solidFill>
                <a:latin typeface="NikoshBAN" pitchFamily="2" charset="0"/>
                <a:cs typeface="NikoshBAN" pitchFamily="2" charset="0"/>
              </a:rPr>
              <a:t>মাধ্যমে</a:t>
            </a:r>
            <a:endParaRPr lang="en-US" sz="2400" dirty="0">
              <a:solidFill>
                <a:schemeClr val="tx1"/>
              </a:solidFill>
              <a:latin typeface="NikoshBAN" pitchFamily="2" charset="0"/>
              <a:cs typeface="NikoshBAN" pitchFamily="2" charset="0"/>
            </a:endParaRPr>
          </a:p>
        </p:txBody>
      </p:sp>
      <p:sp>
        <p:nvSpPr>
          <p:cNvPr id="24" name="Rectangle 23"/>
          <p:cNvSpPr/>
          <p:nvPr/>
        </p:nvSpPr>
        <p:spPr>
          <a:xfrm>
            <a:off x="3759200" y="5316922"/>
            <a:ext cx="3149600" cy="112592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বিভিন্ন ধাতু, প্লাস্টিক, পেট্রোলিয়াম</a:t>
            </a:r>
            <a:endParaRPr lang="en-US" sz="2400" dirty="0">
              <a:solidFill>
                <a:schemeClr val="tx1"/>
              </a:solidFill>
              <a:latin typeface="NikoshBAN" pitchFamily="2" charset="0"/>
              <a:cs typeface="NikoshBAN" pitchFamily="2" charset="0"/>
            </a:endParaRPr>
          </a:p>
        </p:txBody>
      </p:sp>
      <p:sp>
        <p:nvSpPr>
          <p:cNvPr id="25" name="Rectangle 24"/>
          <p:cNvSpPr/>
          <p:nvPr/>
        </p:nvSpPr>
        <p:spPr>
          <a:xfrm>
            <a:off x="7112000" y="5316922"/>
            <a:ext cx="4470400" cy="112592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আকরিক থেকে ধাতব পদার্থ আহরিত হয়। </a:t>
            </a:r>
            <a:endParaRPr lang="en-US" sz="2400"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6"/>
          <a:stretch>
            <a:fillRect/>
          </a:stretch>
        </p:blipFill>
        <p:spPr>
          <a:xfrm>
            <a:off x="696036" y="5334000"/>
            <a:ext cx="2934267" cy="1126698"/>
          </a:xfrm>
          <a:prstGeom prst="rect">
            <a:avLst/>
          </a:prstGeom>
        </p:spPr>
      </p:pic>
      <p:sp>
        <p:nvSpPr>
          <p:cNvPr id="16" name="Footer Placeholder 15"/>
          <p:cNvSpPr>
            <a:spLocks noGrp="1"/>
          </p:cNvSpPr>
          <p:nvPr>
            <p:ph type="ftr" sz="quarter" idx="11"/>
          </p:nvPr>
        </p:nvSpPr>
        <p:spPr/>
        <p:txBody>
          <a:bodyPr/>
          <a:lstStyle/>
          <a:p>
            <a:r>
              <a:rPr lang="en-AU" smtClean="0"/>
              <a:t>Shahjahanxp@yahoo.com</a:t>
            </a:r>
            <a:endParaRPr lang="en-AU"/>
          </a:p>
        </p:txBody>
      </p:sp>
    </p:spTree>
    <p:extLst>
      <p:ext uri="{BB962C8B-B14F-4D97-AF65-F5344CB8AC3E}">
        <p14:creationId xmlns:p14="http://schemas.microsoft.com/office/powerpoint/2010/main" val="179397847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P spid="21"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166689869"/>
              </p:ext>
            </p:extLst>
          </p:nvPr>
        </p:nvGraphicFramePr>
        <p:xfrm>
          <a:off x="3556000" y="2362201"/>
          <a:ext cx="4267200" cy="1828801"/>
        </p:xfrm>
        <a:graphic>
          <a:graphicData uri="http://schemas.openxmlformats.org/presentationml/2006/ole">
            <mc:AlternateContent xmlns:mc="http://schemas.openxmlformats.org/markup-compatibility/2006">
              <mc:Choice xmlns:v="urn:schemas-microsoft-com:vml" Requires="v">
                <p:oleObj spid="_x0000_s1035" name="Packager Shell Object" showAsIcon="1" r:id="rId4" imgW="914400" imgH="771480" progId="Package">
                  <p:embed/>
                </p:oleObj>
              </mc:Choice>
              <mc:Fallback>
                <p:oleObj name="Packager Shell Object" showAsIcon="1" r:id="rId4" imgW="914400" imgH="771480" progId="Package">
                  <p:embed/>
                  <p:pic>
                    <p:nvPicPr>
                      <p:cNvPr id="0" name="Picture 2"/>
                      <p:cNvPicPr>
                        <a:picLocks noChangeAspect="1" noChangeArrowheads="1"/>
                      </p:cNvPicPr>
                      <p:nvPr/>
                    </p:nvPicPr>
                    <p:blipFill>
                      <a:blip r:embed="rId5"/>
                      <a:srcRect/>
                      <a:stretch>
                        <a:fillRect/>
                      </a:stretch>
                    </p:blipFill>
                    <p:spPr bwMode="auto">
                      <a:xfrm>
                        <a:off x="3556000" y="2362201"/>
                        <a:ext cx="4267200" cy="1828801"/>
                      </a:xfrm>
                      <a:prstGeom prst="rect">
                        <a:avLst/>
                      </a:prstGeom>
                      <a:noFill/>
                      <a:ln w="57150">
                        <a:solidFill>
                          <a:srgbClr val="00CC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1473959" y="532262"/>
            <a:ext cx="100584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000" dirty="0" smtClean="0">
                <a:solidFill>
                  <a:schemeClr val="bg1"/>
                </a:solidFill>
                <a:latin typeface="NikoshBAN" pitchFamily="2" charset="0"/>
                <a:cs typeface="NikoshBAN" pitchFamily="2" charset="0"/>
              </a:rPr>
              <a:t>ভিডিওটি দেখ</a:t>
            </a:r>
            <a:r>
              <a:rPr lang="bn-IN" sz="4000" dirty="0" smtClean="0">
                <a:solidFill>
                  <a:schemeClr val="bg1"/>
                </a:solidFill>
                <a:latin typeface="NikoshBAN" pitchFamily="2" charset="0"/>
                <a:cs typeface="NikoshBAN" pitchFamily="2" charset="0"/>
              </a:rPr>
              <a:t>............</a:t>
            </a:r>
            <a:endParaRPr lang="en-US" sz="4000" dirty="0">
              <a:solidFill>
                <a:schemeClr val="bg1"/>
              </a:solidFill>
              <a:latin typeface="NikoshBAN" pitchFamily="2" charset="0"/>
              <a:cs typeface="NikoshBAN" pitchFamily="2" charset="0"/>
            </a:endParaRPr>
          </a:p>
        </p:txBody>
      </p:sp>
      <p:sp>
        <p:nvSpPr>
          <p:cNvPr id="5" name="Rectangle 4"/>
          <p:cNvSpPr/>
          <p:nvPr/>
        </p:nvSpPr>
        <p:spPr>
          <a:xfrm>
            <a:off x="1524000" y="5105400"/>
            <a:ext cx="92456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ভিডিওতে যা দেখলে তাতে সবত্রই রসায়ন রয়েছে</a:t>
            </a:r>
            <a:r>
              <a:rPr lang="en-US" sz="2800" dirty="0" smtClean="0">
                <a:solidFill>
                  <a:schemeClr val="tx1"/>
                </a:solidFill>
                <a:latin typeface="NikoshBAN" pitchFamily="2" charset="0"/>
                <a:cs typeface="NikoshBAN" pitchFamily="2" charset="0"/>
              </a:rPr>
              <a:t> কী?</a:t>
            </a:r>
            <a:endParaRPr lang="en-US" sz="2800" dirty="0">
              <a:solidFill>
                <a:schemeClr val="tx1"/>
              </a:solidFill>
              <a:latin typeface="NikoshBAN" pitchFamily="2" charset="0"/>
              <a:cs typeface="NikoshBAN" pitchFamily="2" charset="0"/>
            </a:endParaRPr>
          </a:p>
        </p:txBody>
      </p:sp>
      <p:sp>
        <p:nvSpPr>
          <p:cNvPr id="6" name="Rectangle 5"/>
          <p:cNvSpPr/>
          <p:nvPr/>
        </p:nvSpPr>
        <p:spPr>
          <a:xfrm>
            <a:off x="1405719" y="5072417"/>
            <a:ext cx="10467833"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তাই ঘুম থেকে উঠে আমরা যা দেখি বা করি প্রত্যেকের মধ্যে রয়েছে</a:t>
            </a:r>
            <a:r>
              <a:rPr lang="en-US" sz="2400" dirty="0" smtClean="0">
                <a:solidFill>
                  <a:schemeClr val="tx1"/>
                </a:solidFill>
                <a:latin typeface="NikoshBAN" pitchFamily="2" charset="0"/>
                <a:cs typeface="NikoshBAN" pitchFamily="2" charset="0"/>
              </a:rPr>
              <a:t> . . .</a:t>
            </a:r>
            <a:r>
              <a:rPr lang="bn-BD" sz="2400" dirty="0" smtClean="0">
                <a:solidFill>
                  <a:schemeClr val="tx1"/>
                </a:solidFill>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sp>
        <p:nvSpPr>
          <p:cNvPr id="7" name="Footer Placeholder 6"/>
          <p:cNvSpPr>
            <a:spLocks noGrp="1"/>
          </p:cNvSpPr>
          <p:nvPr>
            <p:ph type="ftr" sz="quarter" idx="11"/>
          </p:nvPr>
        </p:nvSpPr>
        <p:spPr/>
        <p:txBody>
          <a:bodyPr/>
          <a:lstStyle/>
          <a:p>
            <a:r>
              <a:rPr lang="en-AU" smtClean="0"/>
              <a:t>Shahjahanxp@yahoo.com</a:t>
            </a:r>
            <a:endParaRPr lang="en-AU"/>
          </a:p>
        </p:txBody>
      </p:sp>
    </p:spTree>
    <p:extLst>
      <p:ext uri="{BB962C8B-B14F-4D97-AF65-F5344CB8AC3E}">
        <p14:creationId xmlns:p14="http://schemas.microsoft.com/office/powerpoint/2010/main" val="4213818442"/>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4438" y="1676965"/>
            <a:ext cx="7043737" cy="369332"/>
          </a:xfrm>
          <a:prstGeom prst="rect">
            <a:avLst/>
          </a:prstGeom>
          <a:noFill/>
        </p:spPr>
        <p:txBody>
          <a:bodyPr wrap="square" rtlCol="0">
            <a:spAutoFit/>
          </a:bodyPr>
          <a:lstStyle/>
          <a:p>
            <a:endParaRPr lang="en-US">
              <a:latin typeface="NikoshBAN" pitchFamily="2" charset="0"/>
              <a:cs typeface="NikoshBAN" pitchFamily="2" charset="0"/>
            </a:endParaRPr>
          </a:p>
        </p:txBody>
      </p:sp>
      <p:sp>
        <p:nvSpPr>
          <p:cNvPr id="4" name="TextBox 3"/>
          <p:cNvSpPr txBox="1"/>
          <p:nvPr/>
        </p:nvSpPr>
        <p:spPr>
          <a:xfrm>
            <a:off x="1214438" y="2669462"/>
            <a:ext cx="2592844" cy="461665"/>
          </a:xfrm>
          <a:prstGeom prst="rect">
            <a:avLst/>
          </a:prstGeom>
          <a:noFill/>
        </p:spPr>
        <p:txBody>
          <a:bodyPr wrap="square" rtlCol="0">
            <a:spAutoFit/>
          </a:bodyPr>
          <a:lstStyle/>
          <a:p>
            <a:pPr algn="ctr"/>
            <a:r>
              <a:rPr lang="bn-BD" sz="24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জমিতে সেচ দেওয়া হচ্ছে </a:t>
            </a:r>
            <a:endParaRPr lang="en-US"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4438490" y="2682537"/>
            <a:ext cx="3242043" cy="461665"/>
          </a:xfrm>
          <a:prstGeom prst="rect">
            <a:avLst/>
          </a:prstGeom>
          <a:noFill/>
        </p:spPr>
        <p:txBody>
          <a:bodyPr wrap="square" rtlCol="0">
            <a:spAutoFit/>
          </a:bodyPr>
          <a:lstStyle/>
          <a:p>
            <a:pPr algn="ctr"/>
            <a:r>
              <a:rPr lang="bn-BD" sz="2400" b="1" dirty="0" smtClean="0">
                <a:effectLst>
                  <a:outerShdw blurRad="38100" dist="38100" dir="2700000" algn="tl">
                    <a:srgbClr val="000000">
                      <a:alpha val="43137"/>
                    </a:srgbClr>
                  </a:outerShdw>
                </a:effectLst>
                <a:latin typeface="NikoshBAN" pitchFamily="2" charset="0"/>
                <a:cs typeface="NikoshBAN" pitchFamily="2" charset="0"/>
              </a:rPr>
              <a:t>বনে আগুন জ্বলছে </a:t>
            </a:r>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8372202" y="2632258"/>
            <a:ext cx="3242043" cy="461665"/>
          </a:xfrm>
          <a:prstGeom prst="rect">
            <a:avLst/>
          </a:prstGeom>
          <a:noFill/>
        </p:spPr>
        <p:txBody>
          <a:bodyPr wrap="square" rtlCol="0">
            <a:spAutoFit/>
          </a:bodyPr>
          <a:lstStyle/>
          <a:p>
            <a:pPr algn="ctr"/>
            <a:r>
              <a:rPr lang="bn-BD" sz="2400" b="1" dirty="0" smtClean="0">
                <a:effectLst>
                  <a:outerShdw blurRad="38100" dist="38100" dir="2700000" algn="tl">
                    <a:srgbClr val="000000">
                      <a:alpha val="43137"/>
                    </a:srgbClr>
                  </a:outerShdw>
                </a:effectLst>
                <a:latin typeface="NikoshBAN" pitchFamily="2" charset="0"/>
                <a:cs typeface="NikoshBAN" pitchFamily="2" charset="0"/>
              </a:rPr>
              <a:t>মা মেয়েকে ঔষধ খাওয়াচ্ছে </a:t>
            </a:r>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1323832" y="3034402"/>
            <a:ext cx="10263111" cy="954107"/>
          </a:xfrm>
          <a:prstGeom prst="rect">
            <a:avLst/>
          </a:prstGeom>
          <a:noFill/>
        </p:spPr>
        <p:txBody>
          <a:bodyPr wrap="square" rtlCol="0">
            <a:spAutoFit/>
          </a:bodyPr>
          <a:lstStyle/>
          <a:p>
            <a:pPr algn="just"/>
            <a:r>
              <a:rPr lang="bn-BD"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প্রদত্ত ছবিগুলো দেখ এবং ঘটনাগুলো ভালোভাবে খেয়াল কর</a:t>
            </a:r>
            <a:r>
              <a:rPr lang="en-US"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উপস্থিত বিষয়গুলো থেকে ব্যবহৃত বিভিন্ন বস্তুর সাথে রসায়নের সংশ্লিষ্টতার আলোকে নিচের ছক পূরণ করঃ </a:t>
            </a:r>
            <a:endParaRPr lang="en-US" sz="28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8" name="Picture 7"/>
          <p:cNvPicPr>
            <a:picLocks noChangeAspect="1"/>
          </p:cNvPicPr>
          <p:nvPr/>
        </p:nvPicPr>
        <p:blipFill>
          <a:blip r:embed="rId3"/>
          <a:stretch>
            <a:fillRect/>
          </a:stretch>
        </p:blipFill>
        <p:spPr>
          <a:xfrm>
            <a:off x="4396774" y="450372"/>
            <a:ext cx="3257424" cy="2167668"/>
          </a:xfrm>
          <a:prstGeom prst="rect">
            <a:avLst/>
          </a:prstGeom>
        </p:spPr>
      </p:pic>
      <p:pic>
        <p:nvPicPr>
          <p:cNvPr id="9" name="Picture 8"/>
          <p:cNvPicPr>
            <a:picLocks noChangeAspect="1"/>
          </p:cNvPicPr>
          <p:nvPr/>
        </p:nvPicPr>
        <p:blipFill>
          <a:blip r:embed="rId4"/>
          <a:stretch>
            <a:fillRect/>
          </a:stretch>
        </p:blipFill>
        <p:spPr>
          <a:xfrm>
            <a:off x="555333" y="458639"/>
            <a:ext cx="3359863" cy="213267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3940" y="463045"/>
            <a:ext cx="3630305" cy="2137621"/>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004459619"/>
              </p:ext>
            </p:extLst>
          </p:nvPr>
        </p:nvGraphicFramePr>
        <p:xfrm>
          <a:off x="1323832" y="4157812"/>
          <a:ext cx="10167581" cy="1828800"/>
        </p:xfrm>
        <a:graphic>
          <a:graphicData uri="http://schemas.openxmlformats.org/drawingml/2006/table">
            <a:tbl>
              <a:tblPr firstRow="1" bandRow="1">
                <a:tableStyleId>{5940675A-B579-460E-94D1-54222C63F5DA}</a:tableStyleId>
              </a:tblPr>
              <a:tblGrid>
                <a:gridCol w="4417514"/>
                <a:gridCol w="2738127"/>
                <a:gridCol w="3011940"/>
              </a:tblGrid>
              <a:tr h="358412">
                <a:tc>
                  <a:txBody>
                    <a:bodyPr/>
                    <a:lstStyle/>
                    <a:p>
                      <a:pPr algn="ctr"/>
                      <a:r>
                        <a:rPr lang="bn-BD" sz="2400" b="1" dirty="0" smtClean="0">
                          <a:solidFill>
                            <a:schemeClr val="accent4">
                              <a:lumMod val="75000"/>
                            </a:schemeClr>
                          </a:solidFill>
                          <a:latin typeface="NikoshBAN" panose="02000000000000000000" pitchFamily="2" charset="0"/>
                          <a:cs typeface="NikoshBAN" panose="02000000000000000000" pitchFamily="2" charset="0"/>
                        </a:rPr>
                        <a:t>বস্তু</a:t>
                      </a:r>
                      <a:endParaRPr lang="en-US" sz="2400" b="1" dirty="0">
                        <a:solidFill>
                          <a:schemeClr val="accent4">
                            <a:lumMod val="75000"/>
                          </a:schemeClr>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accent4">
                              <a:lumMod val="75000"/>
                            </a:schemeClr>
                          </a:solidFill>
                          <a:latin typeface="NikoshBAN" panose="02000000000000000000" pitchFamily="2" charset="0"/>
                          <a:cs typeface="NikoshBAN" panose="02000000000000000000" pitchFamily="2" charset="0"/>
                        </a:rPr>
                        <a:t>উপাদান </a:t>
                      </a:r>
                      <a:endParaRPr lang="en-US" sz="2400" b="1" dirty="0">
                        <a:solidFill>
                          <a:schemeClr val="accent4">
                            <a:lumMod val="75000"/>
                          </a:schemeClr>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accent4">
                              <a:lumMod val="75000"/>
                            </a:schemeClr>
                          </a:solidFill>
                          <a:latin typeface="NikoshBAN" panose="02000000000000000000" pitchFamily="2" charset="0"/>
                          <a:cs typeface="NikoshBAN" panose="02000000000000000000" pitchFamily="2" charset="0"/>
                        </a:rPr>
                        <a:t>উৎস</a:t>
                      </a:r>
                      <a:r>
                        <a:rPr lang="bn-BD" sz="2400" b="1" baseline="0" dirty="0" smtClean="0">
                          <a:solidFill>
                            <a:schemeClr val="accent4">
                              <a:lumMod val="75000"/>
                            </a:schemeClr>
                          </a:solidFill>
                          <a:latin typeface="NikoshBAN" panose="02000000000000000000" pitchFamily="2" charset="0"/>
                          <a:cs typeface="NikoshBAN" panose="02000000000000000000" pitchFamily="2" charset="0"/>
                        </a:rPr>
                        <a:t> </a:t>
                      </a:r>
                      <a:endParaRPr lang="en-US" sz="2400" b="1" dirty="0">
                        <a:solidFill>
                          <a:schemeClr val="accent4">
                            <a:lumMod val="75000"/>
                          </a:schemeClr>
                        </a:solidFill>
                        <a:latin typeface="NikoshBAN" panose="02000000000000000000" pitchFamily="2" charset="0"/>
                        <a:cs typeface="NikoshBAN" panose="02000000000000000000" pitchFamily="2" charset="0"/>
                      </a:endParaRPr>
                    </a:p>
                  </a:txBody>
                  <a:tcPr/>
                </a:tc>
              </a:tr>
              <a:tr h="363390">
                <a:tc>
                  <a:txBody>
                    <a:bodyPr/>
                    <a:lstStyle/>
                    <a:p>
                      <a:pPr algn="ctr"/>
                      <a:r>
                        <a:rPr lang="en-US" sz="24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পানি</a:t>
                      </a:r>
                      <a:r>
                        <a:rPr lang="en-US" sz="24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BD" sz="24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সেচ</a:t>
                      </a:r>
                      <a:r>
                        <a:rPr lang="en-US" sz="24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ষন্ত্র</a:t>
                      </a:r>
                      <a:r>
                        <a:rPr lang="bn-BD" sz="24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en-US" sz="24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pPr algn="ctr"/>
                      <a:endParaRPr lang="en-US" sz="2400" dirty="0">
                        <a:solidFill>
                          <a:srgbClr val="00B0F0"/>
                        </a:solidFill>
                        <a:latin typeface="NikoshBAN" panose="02000000000000000000" pitchFamily="2" charset="0"/>
                        <a:cs typeface="NikoshBAN" panose="02000000000000000000" pitchFamily="2" charset="0"/>
                      </a:endParaRPr>
                    </a:p>
                  </a:txBody>
                  <a:tcPr/>
                </a:tc>
                <a:tc>
                  <a:txBody>
                    <a:bodyPr/>
                    <a:lstStyle/>
                    <a:p>
                      <a:pPr algn="ctr"/>
                      <a:endParaRPr lang="en-US" sz="2400" dirty="0">
                        <a:solidFill>
                          <a:srgbClr val="00B0F0"/>
                        </a:solidFill>
                        <a:latin typeface="NikoshBAN" panose="02000000000000000000" pitchFamily="2" charset="0"/>
                        <a:cs typeface="NikoshBAN" panose="02000000000000000000" pitchFamily="2" charset="0"/>
                      </a:endParaRPr>
                    </a:p>
                  </a:txBody>
                  <a:tcPr/>
                </a:tc>
              </a:tr>
              <a:tr h="363390">
                <a:tc>
                  <a:txBody>
                    <a:bodyPr/>
                    <a:lstStyle/>
                    <a:p>
                      <a:pPr algn="ctr"/>
                      <a:r>
                        <a:rPr lang="bn-BD" sz="2400" b="1" dirty="0" smtClean="0">
                          <a:effectLst>
                            <a:outerShdw blurRad="38100" dist="38100" dir="2700000" algn="tl">
                              <a:srgbClr val="000000">
                                <a:alpha val="43137"/>
                              </a:srgbClr>
                            </a:outerShdw>
                          </a:effectLst>
                          <a:latin typeface="NikoshBAN" pitchFamily="2" charset="0"/>
                          <a:cs typeface="NikoshBAN" pitchFamily="2" charset="0"/>
                        </a:rPr>
                        <a:t>বন</a:t>
                      </a:r>
                      <a:r>
                        <a:rPr lang="en-US" sz="2400" b="1" dirty="0" smtClean="0">
                          <a:effectLst>
                            <a:outerShdw blurRad="38100" dist="38100" dir="2700000" algn="tl">
                              <a:srgbClr val="000000">
                                <a:alpha val="43137"/>
                              </a:srgbClr>
                            </a:outerShdw>
                          </a:effectLst>
                          <a:latin typeface="NikoshBAN" pitchFamily="2" charset="0"/>
                          <a:cs typeface="NikoshBAN" pitchFamily="2" charset="0"/>
                        </a:rPr>
                        <a:t> ও</a:t>
                      </a:r>
                      <a:r>
                        <a:rPr lang="bn-BD" sz="2400" b="1" dirty="0" smtClean="0">
                          <a:effectLst>
                            <a:outerShdw blurRad="38100" dist="38100" dir="2700000" algn="tl">
                              <a:srgbClr val="000000">
                                <a:alpha val="43137"/>
                              </a:srgbClr>
                            </a:outerShdw>
                          </a:effectLst>
                          <a:latin typeface="NikoshBAN" pitchFamily="2" charset="0"/>
                          <a:cs typeface="NikoshBAN" pitchFamily="2" charset="0"/>
                        </a:rPr>
                        <a:t> আগুন </a:t>
                      </a:r>
                      <a:endParaRPr lang="en-US" sz="2400" b="1"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pPr algn="ctr"/>
                      <a:endParaRPr lang="en-US" sz="2400" dirty="0">
                        <a:solidFill>
                          <a:srgbClr val="00B0F0"/>
                        </a:solidFill>
                        <a:latin typeface="NikoshBAN" panose="02000000000000000000" pitchFamily="2" charset="0"/>
                        <a:cs typeface="NikoshBAN" panose="02000000000000000000" pitchFamily="2" charset="0"/>
                      </a:endParaRPr>
                    </a:p>
                  </a:txBody>
                  <a:tcPr/>
                </a:tc>
                <a:tc>
                  <a:txBody>
                    <a:bodyPr/>
                    <a:lstStyle/>
                    <a:p>
                      <a:pPr algn="ctr"/>
                      <a:endParaRPr lang="en-US" sz="2400" dirty="0">
                        <a:solidFill>
                          <a:srgbClr val="00B0F0"/>
                        </a:solidFill>
                        <a:latin typeface="NikoshBAN" panose="02000000000000000000" pitchFamily="2" charset="0"/>
                        <a:cs typeface="NikoshBAN" panose="02000000000000000000" pitchFamily="2" charset="0"/>
                      </a:endParaRPr>
                    </a:p>
                  </a:txBody>
                  <a:tcPr/>
                </a:tc>
              </a:tr>
              <a:tr h="363390">
                <a:tc>
                  <a:txBody>
                    <a:bodyPr/>
                    <a:lstStyle/>
                    <a:p>
                      <a:pPr algn="ctr"/>
                      <a:r>
                        <a:rPr lang="en-US" sz="2400" b="1" dirty="0" err="1" smtClean="0">
                          <a:solidFill>
                            <a:srgbClr val="FF0000"/>
                          </a:solidFill>
                          <a:latin typeface="NikoshBAN" panose="02000000000000000000" pitchFamily="2" charset="0"/>
                          <a:cs typeface="NikoshBAN" panose="02000000000000000000" pitchFamily="2" charset="0"/>
                        </a:rPr>
                        <a:t>ঔষধ</a:t>
                      </a:r>
                      <a:r>
                        <a:rPr lang="en-US" sz="2400" b="1" baseline="0" dirty="0" smtClean="0">
                          <a:solidFill>
                            <a:schemeClr val="accent2">
                              <a:lumMod val="75000"/>
                            </a:schemeClr>
                          </a:solidFill>
                          <a:latin typeface="NikoshBAN" panose="02000000000000000000" pitchFamily="2" charset="0"/>
                          <a:cs typeface="NikoshBAN" panose="02000000000000000000" pitchFamily="2" charset="0"/>
                        </a:rPr>
                        <a:t> </a:t>
                      </a:r>
                      <a:endParaRPr lang="en-US" sz="2400" b="1" dirty="0">
                        <a:solidFill>
                          <a:schemeClr val="accent2">
                            <a:lumMod val="75000"/>
                          </a:schemeClr>
                        </a:solidFill>
                        <a:latin typeface="NikoshBAN" panose="02000000000000000000" pitchFamily="2" charset="0"/>
                        <a:cs typeface="NikoshBAN" panose="02000000000000000000" pitchFamily="2" charset="0"/>
                      </a:endParaRPr>
                    </a:p>
                  </a:txBody>
                  <a:tcPr/>
                </a:tc>
                <a:tc>
                  <a:txBody>
                    <a:bodyPr/>
                    <a:lstStyle/>
                    <a:p>
                      <a:pPr algn="ctr"/>
                      <a:endParaRPr lang="en-US" sz="2400" dirty="0">
                        <a:solidFill>
                          <a:srgbClr val="00B0F0"/>
                        </a:solidFill>
                        <a:latin typeface="NikoshBAN" panose="02000000000000000000" pitchFamily="2" charset="0"/>
                        <a:cs typeface="NikoshBAN" panose="02000000000000000000" pitchFamily="2" charset="0"/>
                      </a:endParaRPr>
                    </a:p>
                  </a:txBody>
                  <a:tcPr/>
                </a:tc>
                <a:tc>
                  <a:txBody>
                    <a:bodyPr/>
                    <a:lstStyle/>
                    <a:p>
                      <a:pPr algn="ctr"/>
                      <a:endParaRPr lang="en-US" sz="2400" dirty="0">
                        <a:solidFill>
                          <a:srgbClr val="00B0F0"/>
                        </a:solidFill>
                        <a:latin typeface="NikoshBAN" panose="02000000000000000000" pitchFamily="2" charset="0"/>
                        <a:cs typeface="NikoshBAN" panose="02000000000000000000" pitchFamily="2" charset="0"/>
                      </a:endParaRPr>
                    </a:p>
                  </a:txBody>
                  <a:tcPr/>
                </a:tc>
              </a:tr>
            </a:tbl>
          </a:graphicData>
        </a:graphic>
      </p:graphicFrame>
      <p:sp>
        <p:nvSpPr>
          <p:cNvPr id="12" name="Footer Placeholder 11"/>
          <p:cNvSpPr>
            <a:spLocks noGrp="1"/>
          </p:cNvSpPr>
          <p:nvPr>
            <p:ph type="ftr" sz="quarter" idx="11"/>
          </p:nvPr>
        </p:nvSpPr>
        <p:spPr/>
        <p:txBody>
          <a:bodyPr/>
          <a:lstStyle/>
          <a:p>
            <a:r>
              <a:rPr lang="en-AU" smtClean="0"/>
              <a:t>Shahjahanxp@yahoo.com</a:t>
            </a:r>
            <a:endParaRPr lang="en-AU"/>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147" y="667509"/>
            <a:ext cx="4313995" cy="769441"/>
          </a:xfrm>
          <a:prstGeom prst="rect">
            <a:avLst/>
          </a:prstGeom>
        </p:spPr>
        <p:txBody>
          <a:bodyPr wrap="square">
            <a:spAutoFit/>
          </a:bodyPr>
          <a:lstStyle/>
          <a:p>
            <a:pPr algn="ctr"/>
            <a:r>
              <a:rPr lang="bn-BD" sz="44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 </a:t>
            </a:r>
          </a:p>
        </p:txBody>
      </p:sp>
      <p:sp>
        <p:nvSpPr>
          <p:cNvPr id="3" name="TextBox 2"/>
          <p:cNvSpPr txBox="1"/>
          <p:nvPr/>
        </p:nvSpPr>
        <p:spPr>
          <a:xfrm>
            <a:off x="1378423" y="1410356"/>
            <a:ext cx="9742549" cy="584775"/>
          </a:xfrm>
          <a:prstGeom prst="rect">
            <a:avLst/>
          </a:prstGeom>
          <a:noFill/>
        </p:spPr>
        <p:txBody>
          <a:bodyPr wrap="square" rtlCol="0">
            <a:spAutoFit/>
          </a:bodyPr>
          <a:lstStyle/>
          <a:p>
            <a:r>
              <a:rPr lang="bn-BD" sz="32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 রসায়নের সংজ্ঞা দাও । </a:t>
            </a:r>
            <a:endParaRPr lang="bn-BD" sz="32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1378423" y="1995131"/>
            <a:ext cx="10675261" cy="1569660"/>
          </a:xfrm>
          <a:prstGeom prst="rect">
            <a:avLst/>
          </a:prstGeom>
        </p:spPr>
        <p:txBody>
          <a:bodyPr wrap="square">
            <a:spAutoFit/>
          </a:bodyPr>
          <a:lstStyle/>
          <a:p>
            <a:pPr algn="just"/>
            <a:r>
              <a:rPr lang="bn-BD" sz="32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ঊত্তরঃ </a:t>
            </a:r>
            <a:r>
              <a:rPr lang="bn-BD" sz="3200" b="1" dirty="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বিজ্ঞানের যে শাখায় সৃষ্টি, ধ্বংস, বৃদ্ধি, রুপান্তর, উৎপাদন ইত্যাদির আলোচনা করা হয়, তাকে </a:t>
            </a:r>
            <a:r>
              <a:rPr lang="bn-BD" sz="32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a:t>
            </a:r>
            <a:r>
              <a:rPr lang="bn-BD" sz="3200" b="1" dirty="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বলে। </a:t>
            </a:r>
            <a:endParaRPr lang="en-US" sz="3200" b="1" dirty="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bn-BD" sz="3200" b="1" dirty="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378423" y="3124008"/>
            <a:ext cx="10429316" cy="584775"/>
          </a:xfrm>
          <a:prstGeom prst="rect">
            <a:avLst/>
          </a:prstGeom>
          <a:noFill/>
        </p:spPr>
        <p:txBody>
          <a:bodyPr wrap="square" rtlCol="0">
            <a:spAutoFit/>
          </a:bodyPr>
          <a:lstStyle/>
          <a:p>
            <a:r>
              <a:rPr lang="bn-BD" sz="32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a:t>
            </a:r>
            <a:r>
              <a:rPr lang="bn-BD" sz="32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রসায়নের সাথে জীববিজ্ঞানের সম্পর্কের একটি ব্যাখ্যা দাও । </a:t>
            </a:r>
            <a:endParaRPr lang="bn-BD" sz="32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1378422" y="3905520"/>
            <a:ext cx="10481481" cy="1569660"/>
          </a:xfrm>
          <a:prstGeom prst="rect">
            <a:avLst/>
          </a:prstGeom>
        </p:spPr>
        <p:txBody>
          <a:bodyPr wrap="square">
            <a:spAutoFit/>
          </a:bodyPr>
          <a:lstStyle/>
          <a:p>
            <a:pPr algn="just"/>
            <a:r>
              <a:rPr lang="bn-BD" sz="32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ঊত্তরঃ </a:t>
            </a:r>
            <a:r>
              <a:rPr lang="bn-BD" sz="3200" b="1" dirty="0">
                <a:solidFill>
                  <a:schemeClr val="accent1">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প্রত্যক্ষ বা পরোক্ষভাবে প্রাণিকুলের খাদ্যের যোগানদাতা উদ্ভিদ। উদ্ভিদ ‘সালোক সংশ্লেষণ’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(Photosynthesis)</a:t>
            </a:r>
            <a:r>
              <a:rPr lang="bn-BD" sz="3200" b="1" dirty="0">
                <a:solidFill>
                  <a:schemeClr val="accent1">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নামক জীব রাসায়নিক প্রক্রিয়ার মাধ্যমে বিভিন্ন উপায়ে আমাদের খাদ্য সঞ্চয় করে।  </a:t>
            </a:r>
          </a:p>
        </p:txBody>
      </p:sp>
      <p:sp>
        <p:nvSpPr>
          <p:cNvPr id="7" name="Footer Placeholder 6"/>
          <p:cNvSpPr>
            <a:spLocks noGrp="1"/>
          </p:cNvSpPr>
          <p:nvPr>
            <p:ph type="ftr" sz="quarter" idx="11"/>
          </p:nvPr>
        </p:nvSpPr>
        <p:spPr/>
        <p:txBody>
          <a:bodyPr/>
          <a:lstStyle/>
          <a:p>
            <a:r>
              <a:rPr lang="en-AU" smtClean="0"/>
              <a:t>Shahjahanxp@yahoo.com</a:t>
            </a:r>
            <a:endParaRPr lang="en-AU"/>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p:cNvSpPr/>
          <p:nvPr/>
        </p:nvSpPr>
        <p:spPr>
          <a:xfrm>
            <a:off x="3048000" y="1600200"/>
            <a:ext cx="5154304" cy="838200"/>
          </a:xfrm>
          <a:prstGeom prst="wave">
            <a:avLst/>
          </a:prstGeom>
          <a:solidFill>
            <a:srgbClr val="E824A7"/>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latin typeface="NikoshBAN" panose="02000000000000000000" pitchFamily="2" charset="0"/>
                <a:cs typeface="NikoshBAN" panose="02000000000000000000" pitchFamily="2" charset="0"/>
              </a:rPr>
              <a:t>উপস্থাপনায়</a:t>
            </a:r>
            <a:endParaRPr lang="en-US" sz="6600" dirty="0">
              <a:latin typeface="NikoshBAN" panose="02000000000000000000" pitchFamily="2" charset="0"/>
              <a:cs typeface="NikoshBAN" panose="02000000000000000000" pitchFamily="2" charset="0"/>
            </a:endParaRPr>
          </a:p>
        </p:txBody>
      </p:sp>
      <p:sp>
        <p:nvSpPr>
          <p:cNvPr id="13" name="TextBox 12"/>
          <p:cNvSpPr txBox="1"/>
          <p:nvPr/>
        </p:nvSpPr>
        <p:spPr>
          <a:xfrm>
            <a:off x="1555846" y="3084394"/>
            <a:ext cx="8202304" cy="3200876"/>
          </a:xfrm>
          <a:prstGeom prst="rect">
            <a:avLst/>
          </a:prstGeom>
          <a:noFill/>
        </p:spPr>
        <p:txBody>
          <a:bodyPr wrap="square" rtlCol="0">
            <a:spAutoFit/>
          </a:bodyPr>
          <a:lstStyle/>
          <a:p>
            <a:pPr algn="ctr">
              <a:defRPr/>
            </a:pPr>
            <a:r>
              <a:rPr lang="en-US" sz="5400" b="1" dirty="0" err="1">
                <a:ln w="1905"/>
                <a:solidFill>
                  <a:srgbClr val="FF0000"/>
                </a:solidFill>
                <a:effectLst>
                  <a:innerShdw blurRad="69850" dist="43180" dir="5400000">
                    <a:srgbClr val="000000">
                      <a:alpha val="65000"/>
                    </a:srgbClr>
                  </a:innerShdw>
                </a:effectLst>
                <a:latin typeface="NikoshBAN" pitchFamily="2" charset="0"/>
                <a:cs typeface="NikoshBAN" pitchFamily="2" charset="0"/>
              </a:rPr>
              <a:t>মোঃ</a:t>
            </a:r>
            <a:r>
              <a:rPr lang="en-US" sz="54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bn-IN" sz="54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ফজলে রাব্বী  </a:t>
            </a:r>
            <a:r>
              <a:rPr lang="en-US" sz="54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endParaRPr lang="en-US" sz="54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a:p>
            <a:pPr algn="ctr"/>
            <a:r>
              <a:rPr lang="en-US" sz="3600" dirty="0" err="1" smtClean="0">
                <a:ln w="18415" cmpd="sng">
                  <a:noFill/>
                  <a:prstDash val="solid"/>
                </a:ln>
                <a:solidFill>
                  <a:schemeClr val="tx2">
                    <a:lumMod val="50000"/>
                  </a:schemeClr>
                </a:solidFill>
                <a:effectLst>
                  <a:outerShdw blurRad="63500" dir="3600000" algn="tl" rotWithShape="0">
                    <a:srgbClr val="000000">
                      <a:alpha val="70000"/>
                    </a:srgbClr>
                  </a:outerShdw>
                </a:effectLst>
                <a:latin typeface="NikoshBAN" pitchFamily="2" charset="0"/>
                <a:cs typeface="NikoshBAN" pitchFamily="2" charset="0"/>
              </a:rPr>
              <a:t>সহ</a:t>
            </a:r>
            <a:r>
              <a:rPr lang="bn-IN" sz="3600"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NikoshBAN" pitchFamily="2" charset="0"/>
                <a:cs typeface="NikoshBAN" pitchFamily="2" charset="0"/>
              </a:rPr>
              <a:t>কারী</a:t>
            </a:r>
            <a:r>
              <a:rPr lang="en-US" sz="3600"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noFill/>
                  <a:prstDash val="solid"/>
                </a:ln>
                <a:solidFill>
                  <a:schemeClr val="tx2">
                    <a:lumMod val="50000"/>
                  </a:schemeClr>
                </a:solidFill>
                <a:effectLst>
                  <a:outerShdw blurRad="63500" dir="3600000" algn="tl" rotWithShape="0">
                    <a:srgbClr val="000000">
                      <a:alpha val="70000"/>
                    </a:srgbClr>
                  </a:outerShdw>
                </a:effectLst>
                <a:latin typeface="NikoshBAN" pitchFamily="2" charset="0"/>
                <a:cs typeface="NikoshBAN" pitchFamily="2" charset="0"/>
              </a:rPr>
              <a:t>শিক্ষক</a:t>
            </a:r>
            <a:r>
              <a:rPr lang="bn-IN" sz="3600"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NikoshBAN" pitchFamily="2" charset="0"/>
                <a:cs typeface="NikoshBAN" pitchFamily="2" charset="0"/>
              </a:rPr>
              <a:t> (বিজ্ঞান)  </a:t>
            </a:r>
            <a:endParaRPr lang="en-US" sz="3600"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NikoshBAN" pitchFamily="2" charset="0"/>
              <a:cs typeface="NikoshBAN" pitchFamily="2" charset="0"/>
            </a:endParaRPr>
          </a:p>
          <a:p>
            <a:pPr algn="ctr"/>
            <a:r>
              <a:rPr lang="bn-IN" sz="3600"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NikoshBAN" pitchFamily="2" charset="0"/>
                <a:cs typeface="NikoshBAN" pitchFamily="2" charset="0"/>
              </a:rPr>
              <a:t>আন্দুলবাড়ীয়া মাধ্যমিক বালিকা</a:t>
            </a:r>
            <a:r>
              <a:rPr lang="en-US" sz="3600"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noFill/>
                  <a:prstDash val="solid"/>
                </a:ln>
                <a:solidFill>
                  <a:schemeClr val="tx2">
                    <a:lumMod val="50000"/>
                  </a:schemeClr>
                </a:solidFill>
                <a:effectLst>
                  <a:outerShdw blurRad="63500" dir="3600000" algn="tl" rotWithShape="0">
                    <a:srgbClr val="000000">
                      <a:alpha val="70000"/>
                    </a:srgbClr>
                  </a:outerShdw>
                </a:effectLst>
                <a:latin typeface="NikoshBAN" pitchFamily="2" charset="0"/>
                <a:cs typeface="NikoshBAN" pitchFamily="2" charset="0"/>
              </a:rPr>
              <a:t>বিদ্যালয়</a:t>
            </a:r>
            <a:r>
              <a:rPr lang="bn-IN" sz="3600"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NikoshBAN" pitchFamily="2" charset="0"/>
                <a:cs typeface="NikoshBAN" pitchFamily="2" charset="0"/>
              </a:rPr>
              <a:t>,</a:t>
            </a:r>
          </a:p>
          <a:p>
            <a:pPr algn="ctr"/>
            <a:r>
              <a:rPr lang="bn-IN" sz="3600"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NikoshBAN" pitchFamily="2" charset="0"/>
                <a:cs typeface="NikoshBAN" pitchFamily="2" charset="0"/>
              </a:rPr>
              <a:t>জীবননগর,চুয়াডাঙ্গা। </a:t>
            </a:r>
            <a:endParaRPr lang="bn-BD" sz="3600" dirty="0" smtClean="0">
              <a:ln w="18415" cmpd="sng">
                <a:noFill/>
                <a:prstDash val="solid"/>
              </a:ln>
              <a:solidFill>
                <a:schemeClr val="tx2">
                  <a:lumMod val="50000"/>
                </a:schemeClr>
              </a:solidFill>
              <a:effectLst>
                <a:outerShdw blurRad="63500" dir="3600000" algn="tl" rotWithShape="0">
                  <a:srgbClr val="000000">
                    <a:alpha val="70000"/>
                  </a:srgbClr>
                </a:outerShdw>
              </a:effectLst>
              <a:latin typeface="NikoshBAN" pitchFamily="2" charset="0"/>
              <a:cs typeface="NikoshBAN" pitchFamily="2" charset="0"/>
            </a:endParaRPr>
          </a:p>
          <a:p>
            <a:pPr algn="ctr"/>
            <a:r>
              <a:rPr lang="bn-IN" sz="40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endParaRPr lang="en-US" sz="40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sp>
        <p:nvSpPr>
          <p:cNvPr id="5" name="Footer Placeholder 4"/>
          <p:cNvSpPr>
            <a:spLocks noGrp="1"/>
          </p:cNvSpPr>
          <p:nvPr>
            <p:ph type="ftr" sz="quarter" idx="11"/>
          </p:nvPr>
        </p:nvSpPr>
        <p:spPr/>
        <p:txBody>
          <a:bodyPr/>
          <a:lstStyle/>
          <a:p>
            <a:r>
              <a:rPr lang="en-AU" smtClean="0"/>
              <a:t>Shahjahanxp@yahoo.com</a:t>
            </a:r>
            <a:endParaRPr lang="en-AU"/>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8090" y="1"/>
            <a:ext cx="3593910" cy="2975212"/>
          </a:xfrm>
          <a:prstGeom prst="rect">
            <a:avLst/>
          </a:prstGeom>
          <a:ln>
            <a:noFill/>
          </a:ln>
          <a:effectLst>
            <a:softEdge rad="112500"/>
          </a:effectLst>
        </p:spPr>
      </p:pic>
    </p:spTree>
    <p:extLst>
      <p:ext uri="{BB962C8B-B14F-4D97-AF65-F5344CB8AC3E}">
        <p14:creationId xmlns:p14="http://schemas.microsoft.com/office/powerpoint/2010/main" val="255855580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609600" y="533400"/>
            <a:ext cx="10720683" cy="5543550"/>
          </a:xfrm>
          <a:prstGeom prst="rect">
            <a:avLst/>
          </a:prstGeom>
          <a:noFill/>
          <a:ln w="9525">
            <a:noFill/>
            <a:miter lim="800000"/>
            <a:headEnd/>
            <a:tailEnd/>
          </a:ln>
          <a:effectLst/>
        </p:spPr>
      </p:pic>
      <p:sp>
        <p:nvSpPr>
          <p:cNvPr id="3" name="Rectangle 2"/>
          <p:cNvSpPr/>
          <p:nvPr/>
        </p:nvSpPr>
        <p:spPr>
          <a:xfrm>
            <a:off x="1117600" y="5105401"/>
            <a:ext cx="9753600" cy="646331"/>
          </a:xfrm>
          <a:prstGeom prst="rect">
            <a:avLst/>
          </a:prstGeom>
          <a:solidFill>
            <a:schemeClr val="accent5">
              <a:lumMod val="60000"/>
              <a:lumOff val="40000"/>
            </a:schemeClr>
          </a:solidFill>
        </p:spPr>
        <p:txBody>
          <a:bodyPr wrap="square">
            <a:spAutoFit/>
          </a:bodyPr>
          <a:lstStyle/>
          <a:p>
            <a:pPr algn="ctr"/>
            <a:r>
              <a:rPr lang="bn-IN" sz="3600" dirty="0" smtClean="0">
                <a:solidFill>
                  <a:srgbClr val="FF0000"/>
                </a:solidFill>
                <a:latin typeface="NikoshBAN" pitchFamily="2" charset="0"/>
                <a:cs typeface="NikoshBAN" pitchFamily="2" charset="0"/>
              </a:rPr>
              <a:t>ব্যবহারিক জীবনে রসায়নের অবদান ব্যাখ্যা করবে।</a:t>
            </a:r>
            <a:endParaRPr lang="en-US" sz="3600" dirty="0">
              <a:solidFill>
                <a:srgbClr val="FF0000"/>
              </a:solidFill>
            </a:endParaRPr>
          </a:p>
        </p:txBody>
      </p:sp>
      <p:pic>
        <p:nvPicPr>
          <p:cNvPr id="4" name="Picture 3" descr="images (51).jpg"/>
          <p:cNvPicPr>
            <a:picLocks noChangeAspect="1"/>
          </p:cNvPicPr>
          <p:nvPr/>
        </p:nvPicPr>
        <p:blipFill>
          <a:blip r:embed="rId4"/>
          <a:stretch>
            <a:fillRect/>
          </a:stretch>
        </p:blipFill>
        <p:spPr>
          <a:xfrm>
            <a:off x="1320800" y="1676401"/>
            <a:ext cx="9448800" cy="3296635"/>
          </a:xfrm>
          <a:prstGeom prst="rect">
            <a:avLst/>
          </a:prstGeom>
        </p:spPr>
      </p:pic>
    </p:spTree>
  </p:cSld>
  <p:clrMapOvr>
    <a:masterClrMapping/>
  </p:clrMapOvr>
  <p:transition>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905" y="626166"/>
            <a:ext cx="10478052" cy="5393844"/>
          </a:xfrm>
          <a:prstGeom prst="rect">
            <a:avLst/>
          </a:prstGeom>
        </p:spPr>
      </p:pic>
      <p:sp>
        <p:nvSpPr>
          <p:cNvPr id="3" name="TextBox 2"/>
          <p:cNvSpPr txBox="1"/>
          <p:nvPr/>
        </p:nvSpPr>
        <p:spPr>
          <a:xfrm>
            <a:off x="2946400" y="1225826"/>
            <a:ext cx="3454400" cy="1371600"/>
          </a:xfrm>
          <a:prstGeom prst="rect">
            <a:avLst/>
          </a:prstGeom>
          <a:noFill/>
        </p:spPr>
        <p:txBody>
          <a:bodyPr wrap="square" rtlCol="0">
            <a:prstTxWarp prst="textCurve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ধন্যবাদ</a:t>
            </a:r>
            <a:endParaRPr lang="en-US" b="1"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7308" y="1266540"/>
            <a:ext cx="3027477" cy="148905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4973" y="4220197"/>
            <a:ext cx="804672" cy="942975"/>
          </a:xfrm>
          <a:prstGeom prst="rect">
            <a:avLst/>
          </a:prstGeom>
          <a:effectLst>
            <a:outerShdw blurRad="76200" dir="18900000" sy="23000" kx="-1200000" algn="bl" rotWithShape="0">
              <a:prstClr val="black">
                <a:alpha val="20000"/>
              </a:prst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7791" y="1684927"/>
            <a:ext cx="4991652" cy="3743739"/>
          </a:xfrm>
          <a:prstGeom prst="rect">
            <a:avLst/>
          </a:prstGeom>
          <a:effectLst>
            <a:outerShdw blurRad="76200" dir="18900000" sy="23000" kx="-1200000" algn="bl" rotWithShape="0">
              <a:prstClr val="black">
                <a:alpha val="20000"/>
              </a:prstClr>
            </a:outerShdw>
            <a:reflection blurRad="6350" stA="50000" endA="295" endPos="92000" dist="101600" dir="5400000" sy="-100000" algn="bl" rotWithShape="0"/>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70469" y="2989862"/>
            <a:ext cx="1354023" cy="1183077"/>
          </a:xfrm>
          <a:prstGeom prst="rect">
            <a:avLst/>
          </a:prstGeom>
        </p:spPr>
      </p:pic>
      <p:pic>
        <p:nvPicPr>
          <p:cNvPr id="8" name="Picture 7"/>
          <p:cNvPicPr>
            <a:picLocks noChangeAspect="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855201" y="2971801"/>
            <a:ext cx="1242468" cy="1183077"/>
          </a:xfrm>
          <a:prstGeom prst="rect">
            <a:avLst/>
          </a:prstGeom>
        </p:spPr>
      </p:pic>
    </p:spTree>
    <p:extLst>
      <p:ext uri="{BB962C8B-B14F-4D97-AF65-F5344CB8AC3E}">
        <p14:creationId xmlns:p14="http://schemas.microsoft.com/office/powerpoint/2010/main" val="979295241"/>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7.40741E-7 C 0.02674 0.025 0.06267 0.11435 0.10538 0.12754 C 0.14809 0.14074 0.23056 0.10324 0.2566 0.07986 C 0.28264 0.05648 0.29167 0.01296 0.26198 -0.01297 C 0.23229 -0.03889 0.13125 -0.07361 0.0783 -0.07524 C 0.02535 -0.07686 -0.04305 -0.03519 -0.05538 -0.02315 C -0.06771 -0.01111 -0.02674 -0.025 -1.94444E-6 7.40741E-7 Z " pathEditMode="relative" ptsTypes="aaaaaaa">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grpId="0" nodeType="clickEffect">
                                  <p:stCondLst>
                                    <p:cond delay="0"/>
                                  </p:stCondLst>
                                  <p:childTnLst>
                                    <p:animMotion origin="layout" path="M 0.01632 -0.06805 C 0.08525 -0.06805 0.14132 0.0132 0.14132 0.11297 C 0.14132 0.21274 0.08525 0.29422 0.01632 0.29422 C -0.0526 0.29422 -0.10868 0.21274 -0.10868 0.11297 C -0.10868 0.0132 -0.0526 -0.06805 0.01632 -0.06805 Z " pathEditMode="relative" rAng="0" ptsTypes="fffff">
                                      <p:cBhvr>
                                        <p:cTn id="10" dur="2000" fill="hold"/>
                                        <p:tgtEl>
                                          <p:spTgt spid="3"/>
                                        </p:tgtEl>
                                        <p:attrNameLst>
                                          <p:attrName>ppt_x</p:attrName>
                                          <p:attrName>ppt_y</p:attrName>
                                        </p:attrNameLst>
                                      </p:cBhvr>
                                      <p:rCtr x="0" y="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r 5"/>
          <p:cNvSpPr/>
          <p:nvPr/>
        </p:nvSpPr>
        <p:spPr>
          <a:xfrm>
            <a:off x="7267902" y="1851465"/>
            <a:ext cx="4343400" cy="4267200"/>
          </a:xfrm>
          <a:prstGeom prst="flowChartOr">
            <a:avLst/>
          </a:prstGeom>
          <a:blipFill>
            <a:blip r:embed="rId3"/>
            <a:tile tx="0" ty="0" sx="100000" sy="100000" flip="none" algn="tl"/>
          </a:blip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7" name="Flowchart: Or 6"/>
          <p:cNvSpPr/>
          <p:nvPr/>
        </p:nvSpPr>
        <p:spPr>
          <a:xfrm>
            <a:off x="7292616" y="1878237"/>
            <a:ext cx="4267200" cy="4191000"/>
          </a:xfrm>
          <a:prstGeom prst="flowChartOr">
            <a:avLst/>
          </a:prstGeom>
          <a:blipFill>
            <a:blip r:embed="rId4"/>
            <a:tile tx="0" ty="0" sx="100000" sy="100000" flip="none" algn="tl"/>
          </a:blip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918" y="494270"/>
            <a:ext cx="2557849" cy="6104238"/>
          </a:xfrm>
          <a:prstGeom prst="rect">
            <a:avLst/>
          </a:prstGeom>
        </p:spPr>
      </p:pic>
      <p:sp>
        <p:nvSpPr>
          <p:cNvPr id="25" name="Content Placeholder 2"/>
          <p:cNvSpPr>
            <a:spLocks noGrp="1"/>
          </p:cNvSpPr>
          <p:nvPr>
            <p:ph idx="1"/>
          </p:nvPr>
        </p:nvSpPr>
        <p:spPr>
          <a:xfrm>
            <a:off x="382137" y="2524300"/>
            <a:ext cx="4745916" cy="2771031"/>
          </a:xfrm>
          <a:noFill/>
        </p:spPr>
        <p:txBody>
          <a:bodyPr>
            <a:noAutofit/>
          </a:bodyPr>
          <a:lstStyle/>
          <a:p>
            <a:pPr marL="0" indent="0" algn="ctr">
              <a:buNone/>
            </a:pPr>
            <a:r>
              <a:rPr lang="bn-BD" sz="8000" dirty="0" smtClean="0">
                <a:solidFill>
                  <a:srgbClr val="FF0000"/>
                </a:solidFill>
                <a:latin typeface="NikoshBAN" pitchFamily="2" charset="0"/>
                <a:cs typeface="NikoshBAN" pitchFamily="2" charset="0"/>
              </a:rPr>
              <a:t>শ্রেণি</a:t>
            </a:r>
            <a:r>
              <a:rPr lang="en-US" sz="8000" dirty="0" smtClean="0">
                <a:solidFill>
                  <a:srgbClr val="FF0000"/>
                </a:solidFill>
                <a:latin typeface="NikoshBAN" pitchFamily="2" charset="0"/>
                <a:cs typeface="NikoshBAN" pitchFamily="2" charset="0"/>
              </a:rPr>
              <a:t>ঃ </a:t>
            </a:r>
            <a:r>
              <a:rPr lang="bn-BD" sz="8000" dirty="0" smtClean="0">
                <a:solidFill>
                  <a:srgbClr val="FF0000"/>
                </a:solidFill>
                <a:latin typeface="NikoshBAN" pitchFamily="2" charset="0"/>
                <a:cs typeface="NikoshBAN" pitchFamily="2" charset="0"/>
              </a:rPr>
              <a:t>নবম</a:t>
            </a:r>
          </a:p>
          <a:p>
            <a:pPr marL="0" indent="0" algn="ctr">
              <a:buNone/>
            </a:pPr>
            <a:r>
              <a:rPr lang="bn-BD" sz="4800" dirty="0" smtClean="0">
                <a:latin typeface="NikoshBAN" pitchFamily="2" charset="0"/>
                <a:cs typeface="NikoshBAN" pitchFamily="2" charset="0"/>
              </a:rPr>
              <a:t>বিষয়</a:t>
            </a:r>
            <a:r>
              <a:rPr lang="en-US" sz="4800" dirty="0" smtClean="0">
                <a:latin typeface="NikoshBAN" pitchFamily="2" charset="0"/>
                <a:cs typeface="NikoshBAN" pitchFamily="2" charset="0"/>
              </a:rPr>
              <a:t>ঃ</a:t>
            </a:r>
            <a:r>
              <a:rPr lang="bn-BD" sz="4800" dirty="0" smtClean="0">
                <a:latin typeface="NikoshBAN" pitchFamily="2" charset="0"/>
                <a:cs typeface="NikoshBAN" pitchFamily="2" charset="0"/>
              </a:rPr>
              <a:t> রসায়ন বিজ্ঞান </a:t>
            </a:r>
          </a:p>
          <a:p>
            <a:pPr marL="0" indent="0" algn="ctr">
              <a:buNone/>
            </a:pPr>
            <a:r>
              <a:rPr lang="bn-BD" sz="4800" dirty="0" smtClean="0">
                <a:solidFill>
                  <a:srgbClr val="FF0000"/>
                </a:solidFill>
                <a:latin typeface="NikoshBAN" pitchFamily="2" charset="0"/>
                <a:cs typeface="NikoshBAN" pitchFamily="2" charset="0"/>
              </a:rPr>
              <a:t>অধ্যায়</a:t>
            </a:r>
            <a:r>
              <a:rPr lang="en-US" sz="4800" dirty="0" smtClean="0">
                <a:solidFill>
                  <a:srgbClr val="FF0000"/>
                </a:solidFill>
                <a:latin typeface="NikoshBAN" pitchFamily="2" charset="0"/>
                <a:cs typeface="NikoshBAN" pitchFamily="2" charset="0"/>
              </a:rPr>
              <a:t>ঃ </a:t>
            </a:r>
            <a:r>
              <a:rPr lang="en-US" sz="4800" dirty="0" err="1" smtClean="0">
                <a:solidFill>
                  <a:srgbClr val="FF0000"/>
                </a:solidFill>
                <a:latin typeface="NikoshBAN" pitchFamily="2" charset="0"/>
                <a:cs typeface="NikoshBAN" pitchFamily="2" charset="0"/>
              </a:rPr>
              <a:t>প্রথম</a:t>
            </a:r>
            <a:endParaRPr lang="bn-BD" sz="4800" dirty="0" smtClean="0">
              <a:latin typeface="NikoshBAN" pitchFamily="2" charset="0"/>
              <a:cs typeface="NikoshBAN" pitchFamily="2" charset="0"/>
            </a:endParaRPr>
          </a:p>
        </p:txBody>
      </p:sp>
      <p:sp>
        <p:nvSpPr>
          <p:cNvPr id="9" name="Footer Placeholder 8"/>
          <p:cNvSpPr>
            <a:spLocks noGrp="1"/>
          </p:cNvSpPr>
          <p:nvPr>
            <p:ph type="ftr" sz="quarter" idx="11"/>
          </p:nvPr>
        </p:nvSpPr>
        <p:spPr/>
        <p:txBody>
          <a:bodyPr/>
          <a:lstStyle/>
          <a:p>
            <a:r>
              <a:rPr lang="en-AU" smtClean="0"/>
              <a:t>Shahjahanxp@yahoo.com</a:t>
            </a:r>
            <a:endParaRPr lang="en-AU"/>
          </a:p>
        </p:txBody>
      </p:sp>
      <p:sp>
        <p:nvSpPr>
          <p:cNvPr id="26" name="TextBox 25"/>
          <p:cNvSpPr txBox="1"/>
          <p:nvPr/>
        </p:nvSpPr>
        <p:spPr>
          <a:xfrm>
            <a:off x="766119" y="1220144"/>
            <a:ext cx="4040660" cy="923330"/>
          </a:xfrm>
          <a:prstGeom prst="rect">
            <a:avLst/>
          </a:prstGeom>
          <a:no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bn-BD" sz="5400" dirty="0" smtClean="0">
                <a:solidFill>
                  <a:srgbClr val="002060"/>
                </a:solidFill>
                <a:latin typeface="NikoshBAN" pitchFamily="2" charset="0"/>
                <a:cs typeface="NikoshBAN" pitchFamily="2" charset="0"/>
              </a:rPr>
              <a:t>পাঠ পরিচিতি </a:t>
            </a:r>
            <a:endParaRPr lang="en-AU" sz="5400" dirty="0">
              <a:solidFill>
                <a:srgbClr val="002060"/>
              </a:solidFill>
              <a:latin typeface="NikoshBAN" pitchFamily="2" charset="0"/>
              <a:cs typeface="NikoshBAN" pitchFamily="2" charset="0"/>
            </a:endParaRPr>
          </a:p>
        </p:txBody>
      </p:sp>
      <p:sp>
        <p:nvSpPr>
          <p:cNvPr id="27" name="Rectangle 26"/>
          <p:cNvSpPr/>
          <p:nvPr/>
        </p:nvSpPr>
        <p:spPr>
          <a:xfrm>
            <a:off x="7957761" y="806844"/>
            <a:ext cx="3150973" cy="92333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bn-BD" sz="5400" dirty="0" smtClean="0">
                <a:solidFill>
                  <a:schemeClr val="bg1"/>
                </a:solidFill>
                <a:latin typeface="NikoshBAN" pitchFamily="2" charset="0"/>
                <a:cs typeface="NikoshBAN" pitchFamily="2" charset="0"/>
              </a:rPr>
              <a:t>শিখনফল</a:t>
            </a:r>
            <a:endParaRPr lang="en-US" sz="5400" dirty="0">
              <a:solidFill>
                <a:schemeClr val="bg1"/>
              </a:solidFill>
              <a:latin typeface="NikoshBAN" pitchFamily="2" charset="0"/>
              <a:cs typeface="NikoshBAN" pitchFamily="2" charset="0"/>
            </a:endParaRPr>
          </a:p>
        </p:txBody>
      </p:sp>
      <p:sp>
        <p:nvSpPr>
          <p:cNvPr id="29" name="TextBox 28"/>
          <p:cNvSpPr txBox="1"/>
          <p:nvPr/>
        </p:nvSpPr>
        <p:spPr>
          <a:xfrm>
            <a:off x="7629101" y="3140970"/>
            <a:ext cx="3725842" cy="830997"/>
          </a:xfrm>
          <a:prstGeom prst="rect">
            <a:avLst/>
          </a:prstGeom>
          <a:noFill/>
        </p:spPr>
        <p:txBody>
          <a:bodyPr wrap="square" rtlCol="0">
            <a:spAutoFit/>
          </a:bodyPr>
          <a:lstStyle/>
          <a:p>
            <a:pPr>
              <a:buFont typeface="Wingdings"/>
              <a:buChar char="@"/>
            </a:pPr>
            <a:r>
              <a:rPr lang="en-US" sz="4800" dirty="0" err="1" smtClean="0">
                <a:solidFill>
                  <a:schemeClr val="bg1"/>
                </a:solidFill>
                <a:latin typeface="NikoshBAN" pitchFamily="2" charset="0"/>
                <a:cs typeface="NikoshBAN" pitchFamily="2" charset="0"/>
              </a:rPr>
              <a:t>রসায়নের</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ধারণা</a:t>
            </a:r>
            <a:endParaRPr lang="en-US" sz="2400" dirty="0">
              <a:solidFill>
                <a:schemeClr val="bg1"/>
              </a:solidFill>
              <a:latin typeface="NikoshBAN" pitchFamily="2" charset="0"/>
              <a:cs typeface="NikoshBAN" pitchFamily="2"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indefinite"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3000"/>
                                        <p:tgtEl>
                                          <p:spTgt spid="7"/>
                                        </p:tgtEl>
                                      </p:cBhvr>
                                    </p:animEffect>
                                  </p:childTnLst>
                                </p:cTn>
                              </p:par>
                            </p:childTnLst>
                          </p:cTn>
                        </p:par>
                        <p:par>
                          <p:cTn id="8" fill="hold">
                            <p:stCondLst>
                              <p:cond delay="3000"/>
                            </p:stCondLst>
                            <p:childTnLst>
                              <p:par>
                                <p:cTn id="9" presetID="3"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linds(horizontal)">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7482" y="3057961"/>
            <a:ext cx="9348723" cy="2985433"/>
          </a:xfrm>
          <a:prstGeom prst="rect">
            <a:avLst/>
          </a:prstGeom>
          <a:noFill/>
        </p:spPr>
        <p:txBody>
          <a:bodyPr wrap="square" rtlCol="0">
            <a:spAutoFit/>
          </a:bodyPr>
          <a:lstStyle/>
          <a:p>
            <a:pPr marL="571500" indent="-571500"/>
            <a:endParaRPr lang="bn-BD" sz="2800" dirty="0" smtClean="0">
              <a:solidFill>
                <a:srgbClr val="3333FF"/>
              </a:solidFill>
              <a:effectLst>
                <a:outerShdw blurRad="38100" dist="38100" dir="2700000" algn="tl">
                  <a:srgbClr val="000000">
                    <a:alpha val="43137"/>
                  </a:srgbClr>
                </a:outerShdw>
              </a:effectLst>
              <a:latin typeface="NikoshBAN" pitchFamily="2" charset="0"/>
              <a:cs typeface="NikoshBAN" pitchFamily="2" charset="0"/>
            </a:endParaRPr>
          </a:p>
          <a:p>
            <a:pPr marL="571500" indent="-571500">
              <a:buFont typeface="Wingdings" panose="05000000000000000000" pitchFamily="2" charset="2"/>
              <a:buChar char="Ø"/>
            </a:pPr>
            <a:r>
              <a:rPr lang="bn-BD" sz="3200"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রসায়নের </a:t>
            </a:r>
            <a:r>
              <a:rPr lang="en-US" sz="3200" dirty="0" err="1"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পরিচিতি</a:t>
            </a:r>
            <a:r>
              <a:rPr lang="bn-BD" sz="3200"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bn-IN" sz="3200"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বলতে</a:t>
            </a:r>
            <a:r>
              <a:rPr lang="bn-BD" sz="3200"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 পারবে। </a:t>
            </a:r>
            <a:endParaRPr lang="en-US" sz="3200"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endParaRPr>
          </a:p>
          <a:p>
            <a:pPr marL="571500" indent="-571500"/>
            <a:endParaRPr lang="bn-BD" sz="3200" b="1"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endParaRPr>
          </a:p>
          <a:p>
            <a:pPr marL="571500" indent="-571500">
              <a:buFont typeface="Wingdings" panose="05000000000000000000" pitchFamily="2" charset="2"/>
              <a:buChar char="Ø"/>
            </a:pPr>
            <a:r>
              <a:rPr lang="bn-BD" sz="3200"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দৈনন্দিন জীবনে রসায়নের উপস্থিতি বর্ণনা করতে পারবে।</a:t>
            </a:r>
            <a:endParaRPr lang="en-US" sz="3200"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endParaRPr>
          </a:p>
          <a:p>
            <a:pPr marL="571500" indent="-571500"/>
            <a:endParaRPr lang="en-US" sz="3200" b="1"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endParaRPr>
          </a:p>
          <a:p>
            <a:pPr marL="571500" indent="-571500">
              <a:buFont typeface="Wingdings" panose="05000000000000000000" pitchFamily="2" charset="2"/>
              <a:buChar char="Ø"/>
            </a:pPr>
            <a:r>
              <a:rPr lang="en-US" sz="3200" dirty="0" err="1" smtClean="0">
                <a:solidFill>
                  <a:schemeClr val="accent2">
                    <a:lumMod val="50000"/>
                  </a:schemeClr>
                </a:solidFill>
                <a:latin typeface="NikoshBAN" pitchFamily="2" charset="0"/>
                <a:cs typeface="NikoshBAN" pitchFamily="2" charset="0"/>
              </a:rPr>
              <a:t>রসায়নের</a:t>
            </a:r>
            <a:r>
              <a:rPr lang="en-US" sz="3200" dirty="0" smtClean="0">
                <a:solidFill>
                  <a:schemeClr val="accent2">
                    <a:lumMod val="50000"/>
                  </a:schemeClr>
                </a:solidFill>
                <a:latin typeface="NikoshBAN" pitchFamily="2" charset="0"/>
                <a:cs typeface="NikoshBAN" pitchFamily="2" charset="0"/>
              </a:rPr>
              <a:t> </a:t>
            </a:r>
            <a:r>
              <a:rPr lang="en-US" sz="3200" dirty="0" err="1" smtClean="0">
                <a:solidFill>
                  <a:schemeClr val="accent2">
                    <a:lumMod val="50000"/>
                  </a:schemeClr>
                </a:solidFill>
                <a:latin typeface="NikoshBAN" pitchFamily="2" charset="0"/>
                <a:cs typeface="NikoshBAN" pitchFamily="2" charset="0"/>
              </a:rPr>
              <a:t>পরিধি</a:t>
            </a:r>
            <a:r>
              <a:rPr lang="en-US" sz="3200" dirty="0" smtClean="0">
                <a:solidFill>
                  <a:schemeClr val="accent2">
                    <a:lumMod val="50000"/>
                  </a:schemeClr>
                </a:solidFill>
                <a:latin typeface="NikoshBAN" pitchFamily="2" charset="0"/>
                <a:cs typeface="NikoshBAN" pitchFamily="2" charset="0"/>
              </a:rPr>
              <a:t> </a:t>
            </a:r>
            <a:r>
              <a:rPr lang="bn-BD" sz="3200" dirty="0" smtClean="0">
                <a:solidFill>
                  <a:schemeClr val="accent2">
                    <a:lumMod val="50000"/>
                  </a:schemeClr>
                </a:solidFill>
                <a:latin typeface="NikoshBAN" pitchFamily="2" charset="0"/>
                <a:cs typeface="NikoshBAN" pitchFamily="2" charset="0"/>
              </a:rPr>
              <a:t>ক</a:t>
            </a:r>
            <a:r>
              <a:rPr lang="en-US" sz="3200" dirty="0" err="1" smtClean="0">
                <a:solidFill>
                  <a:schemeClr val="accent2">
                    <a:lumMod val="50000"/>
                  </a:schemeClr>
                </a:solidFill>
                <a:latin typeface="NikoshBAN" pitchFamily="2" charset="0"/>
                <a:cs typeface="NikoshBAN" pitchFamily="2" charset="0"/>
              </a:rPr>
              <a:t>তদুর</a:t>
            </a:r>
            <a:r>
              <a:rPr lang="en-US" sz="3200" dirty="0" smtClean="0">
                <a:solidFill>
                  <a:schemeClr val="accent2">
                    <a:lumMod val="50000"/>
                  </a:schemeClr>
                </a:solidFill>
                <a:latin typeface="NikoshBAN" pitchFamily="2" charset="0"/>
                <a:cs typeface="NikoshBAN" pitchFamily="2" charset="0"/>
              </a:rPr>
              <a:t> </a:t>
            </a:r>
            <a:r>
              <a:rPr lang="en-US" sz="3200" dirty="0" err="1" smtClean="0">
                <a:solidFill>
                  <a:schemeClr val="accent2">
                    <a:lumMod val="50000"/>
                  </a:schemeClr>
                </a:solidFill>
                <a:latin typeface="NikoshBAN" pitchFamily="2" charset="0"/>
                <a:cs typeface="NikoshBAN" pitchFamily="2" charset="0"/>
              </a:rPr>
              <a:t>বিস্তৃত</a:t>
            </a:r>
            <a:r>
              <a:rPr lang="en-US" sz="3200" dirty="0" smtClean="0">
                <a:solidFill>
                  <a:schemeClr val="accent2">
                    <a:lumMod val="50000"/>
                  </a:schemeClr>
                </a:solidFill>
                <a:latin typeface="NikoshBAN" pitchFamily="2" charset="0"/>
                <a:cs typeface="NikoshBAN" pitchFamily="2" charset="0"/>
              </a:rPr>
              <a:t> </a:t>
            </a:r>
            <a:r>
              <a:rPr lang="en-US" sz="3200" dirty="0" err="1" smtClean="0">
                <a:solidFill>
                  <a:schemeClr val="accent2">
                    <a:lumMod val="50000"/>
                  </a:schemeClr>
                </a:solidFill>
                <a:latin typeface="NikoshBAN" pitchFamily="2" charset="0"/>
                <a:cs typeface="NikoshBAN" pitchFamily="2" charset="0"/>
              </a:rPr>
              <a:t>তা</a:t>
            </a:r>
            <a:r>
              <a:rPr lang="en-US" sz="3200" dirty="0" smtClean="0">
                <a:solidFill>
                  <a:schemeClr val="accent2">
                    <a:lumMod val="50000"/>
                  </a:schemeClr>
                </a:solidFill>
                <a:latin typeface="NikoshBAN" pitchFamily="2" charset="0"/>
                <a:cs typeface="NikoshBAN" pitchFamily="2" charset="0"/>
              </a:rPr>
              <a:t> </a:t>
            </a:r>
            <a:r>
              <a:rPr lang="bn-IN" sz="3200" dirty="0" smtClean="0">
                <a:solidFill>
                  <a:schemeClr val="accent2">
                    <a:lumMod val="50000"/>
                  </a:schemeClr>
                </a:solidFill>
                <a:latin typeface="NikoshBAN" pitchFamily="2" charset="0"/>
                <a:cs typeface="NikoshBAN" pitchFamily="2" charset="0"/>
              </a:rPr>
              <a:t>ব্যাখ্যা করতে</a:t>
            </a:r>
            <a:r>
              <a:rPr lang="en-US" sz="3200" dirty="0" smtClean="0">
                <a:solidFill>
                  <a:schemeClr val="accent2">
                    <a:lumMod val="50000"/>
                  </a:schemeClr>
                </a:solidFill>
                <a:latin typeface="NikoshBAN" pitchFamily="2" charset="0"/>
                <a:cs typeface="NikoshBAN" pitchFamily="2" charset="0"/>
              </a:rPr>
              <a:t> </a:t>
            </a:r>
            <a:r>
              <a:rPr lang="en-US" sz="3200" dirty="0" err="1" smtClean="0">
                <a:solidFill>
                  <a:schemeClr val="accent2">
                    <a:lumMod val="50000"/>
                  </a:schemeClr>
                </a:solidFill>
                <a:latin typeface="NikoshBAN" pitchFamily="2" charset="0"/>
                <a:cs typeface="NikoshBAN" pitchFamily="2" charset="0"/>
              </a:rPr>
              <a:t>পারবে</a:t>
            </a:r>
            <a:r>
              <a:rPr lang="bn-BD" sz="3200" dirty="0" smtClean="0">
                <a:solidFill>
                  <a:schemeClr val="accent2">
                    <a:lumMod val="50000"/>
                  </a:schemeClr>
                </a:solidFill>
                <a:latin typeface="NikoshBAN" pitchFamily="2" charset="0"/>
                <a:cs typeface="NikoshBAN" pitchFamily="2" charset="0"/>
              </a:rPr>
              <a:t>।</a:t>
            </a:r>
            <a:r>
              <a:rPr lang="bn-IN" sz="3200" dirty="0" smtClean="0">
                <a:solidFill>
                  <a:schemeClr val="accent2">
                    <a:lumMod val="50000"/>
                  </a:schemeClr>
                </a:solidFill>
                <a:latin typeface="NikoshBAN" pitchFamily="2" charset="0"/>
                <a:cs typeface="NikoshBAN" pitchFamily="2" charset="0"/>
              </a:rPr>
              <a:t> </a:t>
            </a:r>
            <a:r>
              <a:rPr lang="bn-BD" sz="3200" b="1"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1"/>
          <p:cNvSpPr txBox="1"/>
          <p:nvPr/>
        </p:nvSpPr>
        <p:spPr>
          <a:xfrm>
            <a:off x="4708479" y="905938"/>
            <a:ext cx="2033515"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000" b="1" dirty="0" smtClean="0">
                <a:latin typeface="NikoshBAN" pitchFamily="2" charset="0"/>
                <a:cs typeface="NikoshBAN" pitchFamily="2" charset="0"/>
              </a:rPr>
              <a:t>শিখনফল</a:t>
            </a:r>
            <a:endParaRPr lang="en-US" sz="4000" b="1" dirty="0">
              <a:solidFill>
                <a:schemeClr val="accent3">
                  <a:lumMod val="50000"/>
                </a:schemeClr>
              </a:solidFill>
              <a:latin typeface="NikoshBAN" pitchFamily="2" charset="0"/>
              <a:cs typeface="NikoshBAN" pitchFamily="2" charset="0"/>
            </a:endParaRPr>
          </a:p>
        </p:txBody>
      </p:sp>
      <p:sp>
        <p:nvSpPr>
          <p:cNvPr id="8" name="TextBox 1"/>
          <p:cNvSpPr txBox="1"/>
          <p:nvPr/>
        </p:nvSpPr>
        <p:spPr>
          <a:xfrm>
            <a:off x="1337482" y="2325305"/>
            <a:ext cx="563652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dirty="0" smtClean="0">
                <a:solidFill>
                  <a:schemeClr val="accent2">
                    <a:lumMod val="75000"/>
                  </a:schemeClr>
                </a:solidFill>
                <a:latin typeface="NikoshBAN" pitchFamily="2" charset="0"/>
                <a:cs typeface="NikoshBAN" pitchFamily="2" charset="0"/>
              </a:rPr>
              <a:t>এই পাঠ শেষে শিক্ষার্থীরা............</a:t>
            </a:r>
            <a:endParaRPr lang="en-US" sz="4000" b="1" dirty="0">
              <a:solidFill>
                <a:schemeClr val="accent2">
                  <a:lumMod val="75000"/>
                </a:schemeClr>
              </a:solidFill>
              <a:latin typeface="NikoshBAN" pitchFamily="2" charset="0"/>
              <a:cs typeface="NikoshBAN" pitchFamily="2" charset="0"/>
            </a:endParaRPr>
          </a:p>
        </p:txBody>
      </p:sp>
      <p:sp>
        <p:nvSpPr>
          <p:cNvPr id="9" name="Footer Placeholder 8"/>
          <p:cNvSpPr>
            <a:spLocks noGrp="1"/>
          </p:cNvSpPr>
          <p:nvPr>
            <p:ph type="ftr" sz="quarter" idx="11"/>
          </p:nvPr>
        </p:nvSpPr>
        <p:spPr/>
        <p:txBody>
          <a:bodyPr/>
          <a:lstStyle/>
          <a:p>
            <a:r>
              <a:rPr lang="en-AU" smtClean="0"/>
              <a:t>Shahjahanxp@yahoo.com</a:t>
            </a:r>
            <a:endParaRPr lang="en-AU"/>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572" y="1482487"/>
            <a:ext cx="5955447" cy="923330"/>
          </a:xfrm>
          <a:prstGeom prst="rect">
            <a:avLst/>
          </a:prstGeom>
          <a:noFill/>
        </p:spPr>
        <p:txBody>
          <a:bodyPr wrap="square" rtlCol="0">
            <a:spAutoFit/>
          </a:bodyPr>
          <a:lstStyle/>
          <a:p>
            <a:pPr algn="ctr"/>
            <a:r>
              <a:rPr lang="bn-BD" sz="5400" b="1" dirty="0" smtClean="0">
                <a:solidFill>
                  <a:srgbClr val="00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 পরিচিতি </a:t>
            </a:r>
            <a:endParaRPr lang="en-US" sz="5400" b="1" dirty="0">
              <a:solidFill>
                <a:srgbClr val="00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2975485" y="2766662"/>
            <a:ext cx="6291346" cy="646331"/>
          </a:xfrm>
          <a:prstGeom prst="rect">
            <a:avLst/>
          </a:prstGeom>
        </p:spPr>
        <p:txBody>
          <a:bodyPr wrap="square">
            <a:spAutoFit/>
          </a:bodyPr>
          <a:lstStyle/>
          <a:p>
            <a:r>
              <a:rPr lang="bn-BD" sz="3600"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রসায়নকে জীবনের জন্য বিজ্ঞান বলা হয়। </a:t>
            </a:r>
            <a:endParaRPr lang="en-US" sz="36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Footer Placeholder 3"/>
          <p:cNvSpPr>
            <a:spLocks noGrp="1"/>
          </p:cNvSpPr>
          <p:nvPr>
            <p:ph type="ftr" sz="quarter" idx="11"/>
          </p:nvPr>
        </p:nvSpPr>
        <p:spPr/>
        <p:txBody>
          <a:bodyPr/>
          <a:lstStyle/>
          <a:p>
            <a:r>
              <a:rPr lang="en-AU" smtClean="0"/>
              <a:t>Shahjahanxp@yahoo.com</a:t>
            </a:r>
            <a:endParaRPr lang="en-AU"/>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3723" y="1422238"/>
            <a:ext cx="8829674" cy="584775"/>
          </a:xfrm>
          <a:prstGeom prst="rect">
            <a:avLst/>
          </a:prstGeom>
        </p:spPr>
        <p:txBody>
          <a:bodyPr wrap="square">
            <a:spAutoFit/>
          </a:bodyPr>
          <a:lstStyle/>
          <a:p>
            <a:pPr algn="just"/>
            <a:r>
              <a:rPr lang="bn-BD" sz="32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 প্রাচীন ও প্রধান বিজ্ঞানগুলোর অন্যতম।</a:t>
            </a:r>
            <a:endParaRPr lang="en-US" sz="32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1323834" y="2142911"/>
            <a:ext cx="10868166" cy="1815882"/>
          </a:xfrm>
          <a:prstGeom prst="rect">
            <a:avLst/>
          </a:prstGeom>
        </p:spPr>
        <p:txBody>
          <a:bodyPr wrap="square">
            <a:spAutoFit/>
          </a:bodyPr>
          <a:lstStyle/>
          <a:p>
            <a:pPr algn="just"/>
            <a:r>
              <a:rPr lang="bn-BD" sz="32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প্রাচীন ও মধ্যযুগীয় রসায়ন চর্চা “আল-কেমি”</a:t>
            </a:r>
            <a:r>
              <a:rPr lang="en-US" sz="32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8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Alchemy)</a:t>
            </a:r>
            <a:r>
              <a:rPr lang="bn-BD" sz="48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 পরিচিত। আল-কেমি শব্দটি আরবি শব্দ “আল-কিমিয়া”  থেকে উদ্ভুত, যা দিয়ে মিশরীয় সভ্যতাকে বুঝানো হতো।  </a:t>
            </a:r>
            <a:endParaRPr lang="en-US" sz="3200" b="1" dirty="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 Box 4"/>
          <p:cNvSpPr txBox="1">
            <a:spLocks noChangeArrowheads="1"/>
          </p:cNvSpPr>
          <p:nvPr/>
        </p:nvSpPr>
        <p:spPr bwMode="auto">
          <a:xfrm>
            <a:off x="410985" y="3958793"/>
            <a:ext cx="42156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bn-BD" sz="3600" b="1" dirty="0" smtClean="0">
                <a:solidFill>
                  <a:srgbClr val="00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রসায়নের সংজ্ঞাঃ  </a:t>
            </a:r>
            <a:endParaRPr lang="en-US" sz="3600" b="1" dirty="0">
              <a:solidFill>
                <a:srgbClr val="00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 Box 4"/>
          <p:cNvSpPr txBox="1">
            <a:spLocks noChangeArrowheads="1"/>
          </p:cNvSpPr>
          <p:nvPr/>
        </p:nvSpPr>
        <p:spPr bwMode="auto">
          <a:xfrm>
            <a:off x="1323834" y="4719602"/>
            <a:ext cx="1086816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bn-BD" sz="3200" b="1" dirty="0" smtClean="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বিজ্ঞানের যে শাখায় সৃষ্টি, ধ্বংস, বৃদ্ধি, রুপান্তর, উৎপাদন ইত্যাদির আলোচনা করা হয়, তাকে রসায়ন বলে। </a:t>
            </a:r>
            <a:endParaRPr lang="en-US" sz="3200" b="1" dirty="0">
              <a:solidFill>
                <a:schemeClr val="accent6">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Footer Placeholder 6"/>
          <p:cNvSpPr>
            <a:spLocks noGrp="1"/>
          </p:cNvSpPr>
          <p:nvPr>
            <p:ph type="ftr" sz="quarter" idx="11"/>
          </p:nvPr>
        </p:nvSpPr>
        <p:spPr/>
        <p:txBody>
          <a:bodyPr/>
          <a:lstStyle/>
          <a:p>
            <a:r>
              <a:rPr lang="en-AU" smtClean="0"/>
              <a:t>Shahjahanxp@yahoo.com</a:t>
            </a:r>
            <a:endParaRPr lang="en-AU"/>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1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59051" y="1110132"/>
            <a:ext cx="64293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bn-BD" sz="3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বিভিন্ন ক্ষেত্রে রসায়নের ব্যবহারঃ </a:t>
            </a:r>
            <a:endParaRPr lang="en-US" sz="3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 Box 4"/>
          <p:cNvSpPr txBox="1">
            <a:spLocks noChangeArrowheads="1"/>
          </p:cNvSpPr>
          <p:nvPr/>
        </p:nvSpPr>
        <p:spPr bwMode="auto">
          <a:xfrm>
            <a:off x="1419366" y="1984982"/>
            <a:ext cx="999015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bn-BD" sz="32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 কারখানায় তেল,</a:t>
            </a:r>
            <a:r>
              <a:rPr lang="en-US" sz="32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চিনি,</a:t>
            </a:r>
            <a:r>
              <a:rPr lang="en-US" sz="32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কাগজ, কলম, ঔষধপত্র, কাপড়, শ্যাম্পু, সাবান, রড-সিমেন্ট থেকে শুরু করে নিত্য ব্যবহার্য অনেক সামগ্রী তৈরি রসায়নের মাধ্যমে হয়ে থাকে। </a:t>
            </a:r>
            <a:endParaRPr lang="en-US" sz="32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Footer Placeholder 3"/>
          <p:cNvSpPr>
            <a:spLocks noGrp="1"/>
          </p:cNvSpPr>
          <p:nvPr>
            <p:ph type="ftr" sz="quarter" idx="11"/>
          </p:nvPr>
        </p:nvSpPr>
        <p:spPr/>
        <p:txBody>
          <a:bodyPr/>
          <a:lstStyle/>
          <a:p>
            <a:r>
              <a:rPr lang="en-AU" smtClean="0"/>
              <a:t>Shahjahanxp@yahoo.com</a:t>
            </a:r>
            <a:endParaRPr lang="en-AU"/>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4460" y="2492423"/>
            <a:ext cx="7562664" cy="1015663"/>
          </a:xfrm>
          <a:prstGeom prst="rect">
            <a:avLst/>
          </a:prstGeom>
          <a:noFill/>
        </p:spPr>
        <p:txBody>
          <a:bodyPr wrap="square" rtlCol="0">
            <a:spAutoFit/>
          </a:bodyPr>
          <a:lstStyle/>
          <a:p>
            <a:pPr algn="ctr"/>
            <a:r>
              <a:rPr lang="bn-BD" sz="6000" b="1" dirty="0" smtClean="0">
                <a:solidFill>
                  <a:srgbClr val="00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রসায়নের উপস্থিতি </a:t>
            </a:r>
            <a:endParaRPr lang="en-US" sz="6000" b="1" dirty="0">
              <a:solidFill>
                <a:srgbClr val="00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en-AU" smtClean="0"/>
              <a:t>Shahjahanxp@yahoo.com</a:t>
            </a:r>
            <a:endParaRPr lang="en-AU"/>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693" y="614761"/>
            <a:ext cx="6269722" cy="769441"/>
          </a:xfrm>
          <a:prstGeom prst="rect">
            <a:avLst/>
          </a:prstGeom>
          <a:noFill/>
        </p:spPr>
        <p:txBody>
          <a:bodyPr wrap="square" rtlCol="0">
            <a:spAutoFit/>
          </a:bodyPr>
          <a:lstStyle/>
          <a:p>
            <a:r>
              <a:rPr lang="bn-BD" sz="4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 </a:t>
            </a:r>
            <a:r>
              <a:rPr lang="bn-BD" sz="44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পেকে হলুদ বর্ণ </a:t>
            </a:r>
            <a:r>
              <a:rPr lang="bn-BD" sz="44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ধারণ</a:t>
            </a:r>
            <a:endParaRPr lang="en-US" sz="4400" dirty="0"/>
          </a:p>
        </p:txBody>
      </p:sp>
      <p:sp>
        <p:nvSpPr>
          <p:cNvPr id="4" name="TextBox 3"/>
          <p:cNvSpPr txBox="1"/>
          <p:nvPr/>
        </p:nvSpPr>
        <p:spPr>
          <a:xfrm>
            <a:off x="1392072" y="4735178"/>
            <a:ext cx="10290413" cy="1077218"/>
          </a:xfrm>
          <a:prstGeom prst="rect">
            <a:avLst/>
          </a:prstGeom>
          <a:noFill/>
        </p:spPr>
        <p:txBody>
          <a:bodyPr wrap="square" rtlCol="0">
            <a:spAutoFit/>
          </a:bodyPr>
          <a:lstStyle/>
          <a:p>
            <a:pPr algn="just"/>
            <a:r>
              <a:rPr lang="bn-BD" sz="3200" b="1" dirty="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 রাসায়নিক পদার্থ। আমের বর্ণ হলুদে রূপান্তর-আমের </a:t>
            </a:r>
            <a:r>
              <a:rPr lang="bn-BD" sz="32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মধ্যে জীব</a:t>
            </a:r>
            <a:r>
              <a:rPr lang="en-US" sz="32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solidFill>
                  <a:srgbClr val="3333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রাসায়নিক প্রক্রিয়ার মাধ্যমে হলুদ বর্ণধারী নতুন যৌগের সৃষ্টিকেই বুঝায়। </a:t>
            </a:r>
            <a:endParaRPr lang="en-US" sz="3200" dirty="0">
              <a:solidFill>
                <a:srgbClr val="3333FF"/>
              </a:solidFill>
            </a:endParaRPr>
          </a:p>
        </p:txBody>
      </p:sp>
      <p:pic>
        <p:nvPicPr>
          <p:cNvPr id="5" name="Picture 4"/>
          <p:cNvPicPr>
            <a:picLocks noChangeAspect="1"/>
          </p:cNvPicPr>
          <p:nvPr/>
        </p:nvPicPr>
        <p:blipFill>
          <a:blip r:embed="rId3"/>
          <a:stretch>
            <a:fillRect/>
          </a:stretch>
        </p:blipFill>
        <p:spPr>
          <a:xfrm>
            <a:off x="2496063" y="1846230"/>
            <a:ext cx="2831229" cy="2226935"/>
          </a:xfrm>
          <a:prstGeom prst="rect">
            <a:avLst/>
          </a:prstGeom>
        </p:spPr>
      </p:pic>
      <p:pic>
        <p:nvPicPr>
          <p:cNvPr id="6" name="Picture 5"/>
          <p:cNvPicPr>
            <a:picLocks noChangeAspect="1"/>
          </p:cNvPicPr>
          <p:nvPr/>
        </p:nvPicPr>
        <p:blipFill>
          <a:blip r:embed="rId4"/>
          <a:stretch>
            <a:fillRect/>
          </a:stretch>
        </p:blipFill>
        <p:spPr>
          <a:xfrm>
            <a:off x="7943788" y="1676425"/>
            <a:ext cx="3596997" cy="2513886"/>
          </a:xfrm>
          <a:prstGeom prst="rect">
            <a:avLst/>
          </a:prstGeom>
        </p:spPr>
      </p:pic>
      <p:sp>
        <p:nvSpPr>
          <p:cNvPr id="9" name="Right Arrow 8"/>
          <p:cNvSpPr/>
          <p:nvPr/>
        </p:nvSpPr>
        <p:spPr>
          <a:xfrm>
            <a:off x="259307" y="2442949"/>
            <a:ext cx="2115403" cy="147395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00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28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কাঁচা আম  </a:t>
            </a:r>
            <a:endParaRPr lang="en-US" sz="2800" dirty="0" smtClean="0">
              <a:solidFill>
                <a:srgbClr val="00B050"/>
              </a:solidFill>
            </a:endParaRPr>
          </a:p>
          <a:p>
            <a:pPr algn="ctr"/>
            <a:endParaRPr lang="en-US" dirty="0"/>
          </a:p>
        </p:txBody>
      </p:sp>
      <p:sp>
        <p:nvSpPr>
          <p:cNvPr id="11" name="Right Arrow 10"/>
          <p:cNvSpPr/>
          <p:nvPr/>
        </p:nvSpPr>
        <p:spPr>
          <a:xfrm>
            <a:off x="5486402" y="2279176"/>
            <a:ext cx="2388359" cy="169232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28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পাকা  আম  </a:t>
            </a:r>
            <a:endParaRPr lang="en-US" sz="2800" dirty="0" smtClean="0">
              <a:solidFill>
                <a:schemeClr val="bg1"/>
              </a:solidFill>
            </a:endParaRPr>
          </a:p>
          <a:p>
            <a:pPr algn="ctr"/>
            <a:endParaRPr lang="en-US" dirty="0"/>
          </a:p>
        </p:txBody>
      </p:sp>
      <p:sp>
        <p:nvSpPr>
          <p:cNvPr id="8" name="Footer Placeholder 7"/>
          <p:cNvSpPr>
            <a:spLocks noGrp="1"/>
          </p:cNvSpPr>
          <p:nvPr>
            <p:ph type="ftr" sz="quarter" idx="11"/>
          </p:nvPr>
        </p:nvSpPr>
        <p:spPr/>
        <p:txBody>
          <a:bodyPr/>
          <a:lstStyle/>
          <a:p>
            <a:r>
              <a:rPr lang="en-AU" smtClean="0"/>
              <a:t>Shahjahanxp@yahoo.com</a:t>
            </a:r>
            <a:endParaRPr lang="en-AU"/>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800" decel="100000"/>
                                        <p:tgtEl>
                                          <p:spTgt spid="11"/>
                                        </p:tgtEl>
                                      </p:cBhvr>
                                    </p:animEffect>
                                    <p:anim calcmode="lin" valueType="num">
                                      <p:cBhvr>
                                        <p:cTn id="28" dur="800" decel="100000" fill="hold"/>
                                        <p:tgtEl>
                                          <p:spTgt spid="11"/>
                                        </p:tgtEl>
                                        <p:attrNameLst>
                                          <p:attrName>style.rotation</p:attrName>
                                        </p:attrNameLst>
                                      </p:cBhvr>
                                      <p:tavLst>
                                        <p:tav tm="0">
                                          <p:val>
                                            <p:fltVal val="-90"/>
                                          </p:val>
                                        </p:tav>
                                        <p:tav tm="100000">
                                          <p:val>
                                            <p:fltVal val="0"/>
                                          </p:val>
                                        </p:tav>
                                      </p:tavLst>
                                    </p:anim>
                                    <p:anim calcmode="lin" valueType="num">
                                      <p:cBhvr>
                                        <p:cTn id="29" dur="800" decel="100000" fill="hold"/>
                                        <p:tgtEl>
                                          <p:spTgt spid="11"/>
                                        </p:tgtEl>
                                        <p:attrNameLst>
                                          <p:attrName>ppt_x</p:attrName>
                                        </p:attrNameLst>
                                      </p:cBhvr>
                                      <p:tavLst>
                                        <p:tav tm="0">
                                          <p:val>
                                            <p:strVal val="#ppt_x+0.4"/>
                                          </p:val>
                                        </p:tav>
                                        <p:tav tm="100000">
                                          <p:val>
                                            <p:strVal val="#ppt_x-0.05"/>
                                          </p:val>
                                        </p:tav>
                                      </p:tavLst>
                                    </p:anim>
                                    <p:anim calcmode="lin" valueType="num">
                                      <p:cBhvr>
                                        <p:cTn id="30" dur="800" decel="100000" fill="hold"/>
                                        <p:tgtEl>
                                          <p:spTgt spid="11"/>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2510</TotalTime>
  <Words>735</Words>
  <Application>Microsoft Office PowerPoint</Application>
  <PresentationFormat>Widescreen</PresentationFormat>
  <Paragraphs>130</Paragraphs>
  <Slides>21</Slides>
  <Notes>21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vt:lpstr>
      <vt:lpstr>Calibri</vt:lpstr>
      <vt:lpstr>Gill Sans MT</vt:lpstr>
      <vt:lpstr>NikoshBAN</vt:lpstr>
      <vt:lpstr>Times New Roman</vt:lpstr>
      <vt:lpstr>Verdana</vt:lpstr>
      <vt:lpstr>Vrinda</vt:lpstr>
      <vt:lpstr>Wingdings</vt:lpstr>
      <vt:lpstr>Wingdings 2</vt:lpstr>
      <vt:lpstr>Solstice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Orhan</cp:lastModifiedBy>
  <cp:revision>271</cp:revision>
  <dcterms:created xsi:type="dcterms:W3CDTF">2015-11-06T06:05:46Z</dcterms:created>
  <dcterms:modified xsi:type="dcterms:W3CDTF">2020-01-26T10:15:21Z</dcterms:modified>
</cp:coreProperties>
</file>