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6" r:id="rId4"/>
    <p:sldId id="258" r:id="rId5"/>
    <p:sldId id="259" r:id="rId6"/>
    <p:sldId id="260" r:id="rId7"/>
    <p:sldId id="261" r:id="rId8"/>
    <p:sldId id="266" r:id="rId9"/>
    <p:sldId id="263" r:id="rId10"/>
    <p:sldId id="264" r:id="rId11"/>
    <p:sldId id="267" r:id="rId12"/>
    <p:sldId id="268" r:id="rId13"/>
    <p:sldId id="269" r:id="rId14"/>
    <p:sldId id="271" r:id="rId15"/>
    <p:sldId id="282" r:id="rId16"/>
    <p:sldId id="278" r:id="rId17"/>
    <p:sldId id="279" r:id="rId18"/>
    <p:sldId id="280" r:id="rId19"/>
    <p:sldId id="281" r:id="rId20"/>
    <p:sldId id="276" r:id="rId21"/>
    <p:sldId id="272" r:id="rId22"/>
    <p:sldId id="274" r:id="rId23"/>
    <p:sldId id="275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D4552-62A4-4B7D-897E-12F9B88CF05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6F002-6A0C-4CA9-8536-FFC732379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35BC8-FAB8-4E00-A4D3-576BC15F408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FBDF-0556-4086-8CA3-983847F4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01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FBDF-0556-4086-8CA3-983847F4F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6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FBDF-0556-4086-8CA3-983847F4F4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0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FBDF-0556-4086-8CA3-983847F4F4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7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7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5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4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15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06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8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1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65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1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5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7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2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6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1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0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5306-E171-4539-A70F-E9F75916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8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2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5.jp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20361"/>
            <a:ext cx="9245707" cy="8446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45" y="1798870"/>
            <a:ext cx="4777155" cy="4754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 rot="2680141">
            <a:off x="1157332" y="-173026"/>
            <a:ext cx="1015663" cy="367035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</a:t>
            </a:r>
            <a:endParaRPr lang="en-US" sz="5400" b="1" cap="none" spc="0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NikoshBAN" pitchFamily="2" charset="0"/>
              </a:rPr>
              <a:t>What can you see in the pictures?  /  What are these?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3019425" cy="151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974" y="2566719"/>
            <a:ext cx="125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cs typeface="NikoshBAN" pitchFamily="2" charset="0"/>
              </a:rPr>
              <a:t>nt</a:t>
            </a:r>
            <a:endParaRPr lang="en-US" sz="5400" dirty="0"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953000"/>
            <a:ext cx="4229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NikoshBAN" pitchFamily="2" charset="0"/>
              </a:rPr>
              <a:t>What is the name of the letter?</a:t>
            </a:r>
          </a:p>
          <a:p>
            <a:endParaRPr lang="en-US" sz="2400" dirty="0"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1039091"/>
            <a:ext cx="886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6"/>
                </a:solidFill>
                <a:cs typeface="NikoshBAN" pitchFamily="2" charset="0"/>
              </a:rPr>
              <a:t>A  </a:t>
            </a:r>
            <a:endParaRPr lang="en-US" sz="8000" dirty="0">
              <a:solidFill>
                <a:schemeClr val="accent6"/>
              </a:solidFill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4723" y="5783997"/>
            <a:ext cx="2448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NikoshBAN" pitchFamily="2" charset="0"/>
              </a:rPr>
              <a:t>Letter sound – 	/a//</a:t>
            </a:r>
            <a:endParaRPr lang="en-US" sz="2000" dirty="0">
              <a:latin typeface="Bodoni MT" pitchFamily="18" charset="0"/>
              <a:cs typeface="NikoshBAN" pitchFamily="2" charset="0"/>
            </a:endParaRPr>
          </a:p>
          <a:p>
            <a:endParaRPr lang="en-US" sz="2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5146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cs typeface="NikoshBAN" pitchFamily="2" charset="0"/>
              </a:rPr>
              <a:t>a</a:t>
            </a:r>
            <a:endParaRPr lang="en-US" sz="6000" dirty="0" smtClean="0"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4 -0.1851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6" grpId="1"/>
      <p:bldP spid="6" grpId="2"/>
      <p:bldP spid="6" grpId="3"/>
      <p:bldP spid="7" grpId="0"/>
      <p:bldP spid="9" grpId="0"/>
      <p:bldP spid="9" grpId="1"/>
      <p:bldP spid="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34" y="304800"/>
            <a:ext cx="2501366" cy="1676400"/>
          </a:xfrm>
          <a:prstGeom prst="hexagon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1922" y="2438400"/>
            <a:ext cx="1047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cs typeface="NikoshBAN" pitchFamily="2" charset="0"/>
              </a:rPr>
              <a:t>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4697" y="2305311"/>
            <a:ext cx="870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cs typeface="NikoshBAN" pitchFamily="2" charset="0"/>
              </a:rPr>
              <a:t>b</a:t>
            </a:r>
            <a:endParaRPr lang="en-US" sz="5400" dirty="0" smtClean="0">
              <a:solidFill>
                <a:srgbClr val="FF0000"/>
              </a:solidFill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8" y="3454063"/>
            <a:ext cx="2564822" cy="2546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199" y="5791200"/>
            <a:ext cx="1669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cs typeface="NikoshBAN" pitchFamily="2" charset="0"/>
            </a:endParaRPr>
          </a:p>
          <a:p>
            <a:endParaRPr lang="en-US" sz="3200" dirty="0" smtClean="0"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15391" y="5402997"/>
            <a:ext cx="904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cs typeface="NikoshBAN" pitchFamily="2" charset="0"/>
              </a:rPr>
              <a:t>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4727" y="5218331"/>
            <a:ext cx="557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cs typeface="NikoshBAN" pitchFamily="2" charset="0"/>
              </a:rPr>
              <a:t>c</a:t>
            </a:r>
            <a:endParaRPr lang="en-US" sz="5400" dirty="0" smtClean="0"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599" y="1038761"/>
            <a:ext cx="990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cs typeface="NikoshBAN" pitchFamily="2" charset="0"/>
              </a:rPr>
              <a:t>B</a:t>
            </a:r>
            <a:endParaRPr lang="en-US" sz="6000" dirty="0" smtClean="0"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810000"/>
            <a:ext cx="697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cs typeface="NikoshBAN" pitchFamily="2" charset="0"/>
              </a:rPr>
              <a:t>C</a:t>
            </a:r>
            <a:endParaRPr lang="en-US" sz="6600" dirty="0" smtClean="0"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41458 -0.1502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961E-6 L 0.44375 -0.1371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-6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11" grpId="0"/>
      <p:bldP spid="12" grpId="0"/>
      <p:bldP spid="12" grpId="1"/>
      <p:bldP spid="12" grpId="2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895600"/>
            <a:ext cx="80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cs typeface="NikoshBAN" pitchFamily="2" charset="0"/>
              </a:rPr>
              <a:t>oll</a:t>
            </a:r>
            <a:endParaRPr lang="en-US" sz="3200" dirty="0" smtClean="0"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4993" y="5943600"/>
            <a:ext cx="66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cs typeface="NikoshBAN" pitchFamily="2" charset="0"/>
              </a:rPr>
              <a:t>gg</a:t>
            </a:r>
            <a:endParaRPr lang="en-US" sz="3200" dirty="0" smtClean="0"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003495"/>
            <a:ext cx="53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6"/>
                </a:solidFill>
                <a:cs typeface="NikoshBAN" pitchFamily="2" charset="0"/>
              </a:rPr>
              <a:t>E</a:t>
            </a:r>
            <a:r>
              <a:rPr lang="en-US" sz="3200" dirty="0" smtClean="0"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991105"/>
            <a:ext cx="53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6"/>
                </a:solidFill>
                <a:cs typeface="NikoshBAN" pitchFamily="2" charset="0"/>
              </a:rPr>
              <a:t>D</a:t>
            </a:r>
            <a:r>
              <a:rPr lang="en-US" sz="3200" dirty="0" smtClean="0">
                <a:cs typeface="NikoshBAN" pitchFamily="2" charset="0"/>
              </a:rPr>
              <a:t> 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6047" r="9106" b="18857"/>
          <a:stretch/>
        </p:blipFill>
        <p:spPr>
          <a:xfrm>
            <a:off x="1013660" y="181551"/>
            <a:ext cx="2073624" cy="2597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52575" y="2725302"/>
            <a:ext cx="6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cs typeface="NikoshBAN" pitchFamily="2" charset="0"/>
              </a:rPr>
              <a:t>d</a:t>
            </a:r>
            <a:endParaRPr lang="en-US" sz="3200" dirty="0" smtClean="0">
              <a:solidFill>
                <a:srgbClr val="FF0000"/>
              </a:solidFill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9224" y="5706070"/>
            <a:ext cx="57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cs typeface="NikoshBAN" pitchFamily="2" charset="0"/>
              </a:rPr>
              <a:t>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9428" b="12049"/>
          <a:stretch/>
        </p:blipFill>
        <p:spPr>
          <a:xfrm>
            <a:off x="1219199" y="3763094"/>
            <a:ext cx="1662546" cy="19519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46927 -0.20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50521 -0.20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13" grpId="0"/>
      <p:bldP spid="13" grpId="1"/>
      <p:bldP spid="13" grpId="2"/>
      <p:bldP spid="9" grpId="0"/>
      <p:bldP spid="9" grpId="1"/>
      <p:bldP spid="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NikoshBAN" pitchFamily="2" charset="0"/>
              </a:rPr>
              <a:t>Students, open your book at page 3.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0"/>
          <a:stretch/>
        </p:blipFill>
        <p:spPr bwMode="auto">
          <a:xfrm>
            <a:off x="762000" y="1600200"/>
            <a:ext cx="7543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6"/>
          <a:stretch/>
        </p:blipFill>
        <p:spPr>
          <a:xfrm>
            <a:off x="2743200" y="1970030"/>
            <a:ext cx="3429000" cy="3440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7055" y="381000"/>
            <a:ext cx="349542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NikoshBAN" pitchFamily="2" charset="0"/>
              </a:rPr>
              <a:t>Read aloud with 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36920" y="1676400"/>
            <a:ext cx="3911480" cy="3733800"/>
            <a:chOff x="3131125" y="660810"/>
            <a:chExt cx="2502762" cy="2909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125" y="865496"/>
              <a:ext cx="2133599" cy="22375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18706" y="660810"/>
              <a:ext cx="130997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Bb</a:t>
              </a:r>
              <a:endParaRPr lang="en-US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41848" y="2985160"/>
              <a:ext cx="2092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  <a:cs typeface="NikoshBAN" pitchFamily="2" charset="0"/>
                </a:rPr>
                <a:t>B is for Bat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38400" y="1480436"/>
            <a:ext cx="4038600" cy="3853563"/>
            <a:chOff x="6398761" y="621268"/>
            <a:chExt cx="3900075" cy="50058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718321"/>
              <a:ext cx="3821836" cy="469187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781800" y="1066800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01000" y="5257800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98761" y="621268"/>
              <a:ext cx="4592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92836" y="621268"/>
              <a:ext cx="19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8"/>
          <a:stretch/>
        </p:blipFill>
        <p:spPr>
          <a:xfrm>
            <a:off x="2302203" y="1600200"/>
            <a:ext cx="3336597" cy="38474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905000"/>
            <a:ext cx="3352799" cy="33476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221673"/>
            <a:ext cx="3810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Do in pairs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77724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NikoshBAN" pitchFamily="2" charset="0"/>
              </a:rPr>
              <a:t>One will show/point the pictures/letters, another will say the pictures/letters name: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5155" y="775336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NikoshBAN" pitchFamily="2" charset="0"/>
              </a:rPr>
              <a:t>c</a:t>
            </a:r>
            <a:r>
              <a:rPr lang="en-US" sz="3200" dirty="0" smtClean="0">
                <a:cs typeface="NikoshBAN" pitchFamily="2" charset="0"/>
              </a:rPr>
              <a:t>up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169861" y="2520688"/>
            <a:ext cx="5844787" cy="4337312"/>
            <a:chOff x="2169861" y="2520688"/>
            <a:chExt cx="5844787" cy="43373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144" y="2520688"/>
              <a:ext cx="1509712" cy="113897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902" y="3437934"/>
              <a:ext cx="1434162" cy="151056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69861" y="4178651"/>
              <a:ext cx="1028700" cy="58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cs typeface="NikoshBAN" pitchFamily="2" charset="0"/>
                </a:rPr>
                <a:t>bat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987" y="4761365"/>
              <a:ext cx="2019300" cy="209663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93356" y="3054569"/>
              <a:ext cx="1004888" cy="766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cs typeface="NikoshBAN" pitchFamily="2" charset="0"/>
                </a:rPr>
                <a:t>ant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47848" y="4178651"/>
              <a:ext cx="1066800" cy="58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cs typeface="NikoshBAN" pitchFamily="2" charset="0"/>
                </a:rPr>
                <a:t>d</a:t>
              </a:r>
              <a:r>
                <a:rPr lang="en-US" sz="3200" dirty="0" smtClean="0">
                  <a:cs typeface="NikoshBAN" pitchFamily="2" charset="0"/>
                </a:rPr>
                <a:t>oll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0800" y="6108052"/>
              <a:ext cx="1066800" cy="58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cs typeface="NikoshBAN" pitchFamily="2" charset="0"/>
                </a:rPr>
                <a:t>e</a:t>
              </a:r>
              <a:r>
                <a:rPr lang="en-US" sz="3200" dirty="0" smtClean="0">
                  <a:cs typeface="NikoshBAN" pitchFamily="2" charset="0"/>
                </a:rPr>
                <a:t>gg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55156" y="6248400"/>
              <a:ext cx="838200" cy="58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cs typeface="NikoshBAN" pitchFamily="2" charset="0"/>
                </a:rPr>
                <a:t>c</a:t>
              </a:r>
              <a:r>
                <a:rPr lang="en-US" sz="3200" dirty="0" smtClean="0">
                  <a:cs typeface="NikoshBAN" pitchFamily="2" charset="0"/>
                </a:rPr>
                <a:t>up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856" y="2996985"/>
              <a:ext cx="1574981" cy="18097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17"/>
            <a:stretch/>
          </p:blipFill>
          <p:spPr>
            <a:xfrm>
              <a:off x="4800601" y="4841113"/>
              <a:ext cx="1676400" cy="1635887"/>
            </a:xfrm>
            <a:prstGeom prst="rect">
              <a:avLst/>
            </a:prstGeom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8906" y="175846"/>
            <a:ext cx="6447606" cy="226255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590800" y="2539645"/>
            <a:ext cx="6354930" cy="4000500"/>
          </a:xfrm>
          <a:prstGeom prst="flowChartAlternateProcess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Lucida Fax" pitchFamily="18" charset="0"/>
                <a:cs typeface="Arial" pitchFamily="34" charset="0"/>
              </a:rPr>
              <a:t>Name :</a:t>
            </a:r>
            <a:r>
              <a:rPr lang="en-GB" sz="2800" dirty="0">
                <a:solidFill>
                  <a:srgbClr val="7030A0"/>
                </a:solidFill>
                <a:latin typeface="Lucida Fax" pitchFamily="18" charset="0"/>
                <a:cs typeface="Arial" pitchFamily="34" charset="0"/>
              </a:rPr>
              <a:t> Prokash Chakravarty</a:t>
            </a:r>
            <a:r>
              <a:rPr lang="en-GB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Assistant Teacher</a:t>
            </a:r>
          </a:p>
          <a:p>
            <a:pPr algn="ctr"/>
            <a:endParaRPr lang="en-GB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No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Dighalia Govt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Primary School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Kotalipara, </a:t>
            </a:r>
            <a:r>
              <a:rPr lang="en-GB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Gopalganj.</a:t>
            </a:r>
          </a:p>
          <a:p>
            <a:pPr algn="ctr"/>
            <a:endParaRPr lang="en-GB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Email: prokash.ch@gmail.com</a:t>
            </a:r>
            <a:endParaRPr 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6065" y="939224"/>
            <a:ext cx="4724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  <a:latin typeface="Arial Black" pitchFamily="34" charset="0"/>
                <a:cs typeface="Times New Roman" panose="02020603050405020304" pitchFamily="18" charset="0"/>
              </a:rPr>
              <a:t>Presented by</a:t>
            </a:r>
            <a:endParaRPr lang="en-US" sz="40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36014" r="59553" b="21942"/>
          <a:stretch/>
        </p:blipFill>
        <p:spPr>
          <a:xfrm rot="5400000">
            <a:off x="-46338" y="3170538"/>
            <a:ext cx="2667000" cy="2421924"/>
          </a:xfrm>
          <a:prstGeom prst="ellipse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Sequential Access Storage 15"/>
          <p:cNvSpPr/>
          <p:nvPr/>
        </p:nvSpPr>
        <p:spPr>
          <a:xfrm>
            <a:off x="304800" y="754525"/>
            <a:ext cx="2705100" cy="3147931"/>
          </a:xfrm>
          <a:prstGeom prst="flowChartMagnetic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7030A0"/>
              </a:solidFill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cs typeface="NikoshBAN" pitchFamily="2" charset="0"/>
              </a:rPr>
              <a:t>Match </a:t>
            </a:r>
            <a:r>
              <a:rPr lang="en-US" sz="2800" dirty="0">
                <a:solidFill>
                  <a:srgbClr val="7030A0"/>
                </a:solidFill>
                <a:cs typeface="NikoshBAN" pitchFamily="2" charset="0"/>
              </a:rPr>
              <a:t>the letters </a:t>
            </a:r>
          </a:p>
          <a:p>
            <a:r>
              <a:rPr lang="en-US" sz="2800" dirty="0">
                <a:solidFill>
                  <a:srgbClr val="7030A0"/>
                </a:solidFill>
                <a:cs typeface="NikoshBAN" pitchFamily="2" charset="0"/>
              </a:rPr>
              <a:t>with the pictures</a:t>
            </a:r>
            <a:r>
              <a:rPr lang="en-US" sz="2800" dirty="0" smtClean="0">
                <a:solidFill>
                  <a:srgbClr val="7030A0"/>
                </a:solidFill>
                <a:cs typeface="NikoshBAN" pitchFamily="2" charset="0"/>
              </a:rPr>
              <a:t>:</a:t>
            </a:r>
          </a:p>
          <a:p>
            <a:r>
              <a:rPr lang="en-US" sz="2800" dirty="0" smtClean="0">
                <a:solidFill>
                  <a:srgbClr val="7030A0"/>
                </a:solidFill>
                <a:cs typeface="NikoshBAN" pitchFamily="2" charset="0"/>
              </a:rPr>
              <a:t>(individual work)</a:t>
            </a:r>
            <a:endParaRPr lang="en-US" sz="2800" dirty="0">
              <a:solidFill>
                <a:srgbClr val="7030A0"/>
              </a:solidFill>
              <a:cs typeface="NikoshBAN" pitchFamily="2" charset="0"/>
            </a:endParaRPr>
          </a:p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Evaluation: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55" y="0"/>
            <a:ext cx="142374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60" y="3124201"/>
            <a:ext cx="1852488" cy="5618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06684" y="369957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cs typeface="NikoshBAN" pitchFamily="2" charset="0"/>
              </a:rPr>
              <a:t>A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406684" y="1666986"/>
            <a:ext cx="463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cs typeface="NikoshBAN" pitchFamily="2" charset="0"/>
              </a:rPr>
              <a:t>B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4417790" y="2961547"/>
            <a:ext cx="458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cs typeface="NikoshBAN" pitchFamily="2" charset="0"/>
              </a:rPr>
              <a:t>C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442751" y="4191000"/>
            <a:ext cx="500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cs typeface="NikoshBAN" pitchFamily="2" charset="0"/>
              </a:rPr>
              <a:t>D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4442751" y="5791200"/>
            <a:ext cx="434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6047" r="9106" b="18857"/>
          <a:stretch/>
        </p:blipFill>
        <p:spPr>
          <a:xfrm>
            <a:off x="6143560" y="1251417"/>
            <a:ext cx="1691930" cy="17234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/>
        </p:blipFill>
        <p:spPr>
          <a:xfrm>
            <a:off x="6248400" y="3888148"/>
            <a:ext cx="1833993" cy="17896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/>
          <a:stretch/>
        </p:blipFill>
        <p:spPr>
          <a:xfrm>
            <a:off x="6271017" y="5677818"/>
            <a:ext cx="1702859" cy="11801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3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46" y="-197748"/>
            <a:ext cx="2033700" cy="1797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27" y="2926452"/>
            <a:ext cx="2646133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28542"/>
            <a:ext cx="2024628" cy="12294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11412" y="172209"/>
            <a:ext cx="687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cs typeface="NikoshBAN" pitchFamily="2" charset="0"/>
              </a:rPr>
              <a:t>A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2011412" y="1469238"/>
            <a:ext cx="662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cs typeface="NikoshBAN" pitchFamily="2" charset="0"/>
              </a:rPr>
              <a:t>B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2027276" y="2763799"/>
            <a:ext cx="655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cs typeface="NikoshBAN" pitchFamily="2" charset="0"/>
              </a:rPr>
              <a:t>C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2062931" y="3993252"/>
            <a:ext cx="714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cs typeface="NikoshBAN" pitchFamily="2" charset="0"/>
              </a:rPr>
              <a:t>D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2062931" y="5593452"/>
            <a:ext cx="620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18" name="Down Arrow 17"/>
          <p:cNvSpPr/>
          <p:nvPr/>
        </p:nvSpPr>
        <p:spPr>
          <a:xfrm rot="18956603">
            <a:off x="3421791" y="333312"/>
            <a:ext cx="364242" cy="33080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9494251">
            <a:off x="3589993" y="1736582"/>
            <a:ext cx="364242" cy="430820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3685428">
            <a:off x="3585750" y="93796"/>
            <a:ext cx="364242" cy="342058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3501983">
            <a:off x="3432773" y="1844064"/>
            <a:ext cx="364242" cy="294774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4500656">
            <a:off x="3612968" y="3893824"/>
            <a:ext cx="364242" cy="287876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6047" r="9106" b="18857"/>
          <a:stretch/>
        </p:blipFill>
        <p:spPr>
          <a:xfrm>
            <a:off x="4845863" y="1165473"/>
            <a:ext cx="1691930" cy="17234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/>
        </p:blipFill>
        <p:spPr>
          <a:xfrm>
            <a:off x="5105400" y="3826361"/>
            <a:ext cx="1833993" cy="17896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52400"/>
            <a:ext cx="352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 work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01B7F9-1842-46C1-ABF9-C7010175CDFB}"/>
              </a:ext>
            </a:extLst>
          </p:cNvPr>
          <p:cNvSpPr txBox="1"/>
          <p:nvPr/>
        </p:nvSpPr>
        <p:spPr>
          <a:xfrm>
            <a:off x="2062258" y="1075730"/>
            <a:ext cx="5786342" cy="620075"/>
          </a:xfrm>
          <a:prstGeom prst="rect">
            <a:avLst/>
          </a:prstGeom>
          <a:noFill/>
        </p:spPr>
        <p:txBody>
          <a:bodyPr wrap="square" lIns="80678" tIns="40339" rIns="80678" bIns="40339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5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Hand </a:t>
            </a:r>
            <a:r>
              <a:rPr lang="en-US" sz="35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writing practicing:</a:t>
            </a:r>
            <a:endParaRPr lang="en-US" sz="35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602E58F-EA96-4CFC-BCE8-92241FEF1CE2}"/>
              </a:ext>
            </a:extLst>
          </p:cNvPr>
          <p:cNvCxnSpPr/>
          <p:nvPr/>
        </p:nvCxnSpPr>
        <p:spPr>
          <a:xfrm>
            <a:off x="1064559" y="4101353"/>
            <a:ext cx="6174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178D4BD-BC0A-4A0C-8D5D-766FE2AD68FA}"/>
              </a:ext>
            </a:extLst>
          </p:cNvPr>
          <p:cNvCxnSpPr/>
          <p:nvPr/>
        </p:nvCxnSpPr>
        <p:spPr>
          <a:xfrm>
            <a:off x="1064559" y="4269441"/>
            <a:ext cx="61744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6450531-1304-4368-8506-34F0167C9A11}"/>
              </a:ext>
            </a:extLst>
          </p:cNvPr>
          <p:cNvCxnSpPr/>
          <p:nvPr/>
        </p:nvCxnSpPr>
        <p:spPr>
          <a:xfrm>
            <a:off x="1064559" y="3821206"/>
            <a:ext cx="60847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2CDC7F7-F533-449E-B625-972AC4B681C8}"/>
              </a:ext>
            </a:extLst>
          </p:cNvPr>
          <p:cNvCxnSpPr>
            <a:cxnSpLocks/>
          </p:cNvCxnSpPr>
          <p:nvPr/>
        </p:nvCxnSpPr>
        <p:spPr>
          <a:xfrm>
            <a:off x="1064559" y="3653118"/>
            <a:ext cx="608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4CDA5E-AD68-4511-A3DC-9B962B43BC58}"/>
              </a:ext>
            </a:extLst>
          </p:cNvPr>
          <p:cNvSpPr txBox="1"/>
          <p:nvPr/>
        </p:nvSpPr>
        <p:spPr>
          <a:xfrm>
            <a:off x="1165412" y="3536209"/>
            <a:ext cx="549088" cy="814703"/>
          </a:xfrm>
          <a:prstGeom prst="rect">
            <a:avLst/>
          </a:prstGeom>
          <a:noFill/>
        </p:spPr>
        <p:txBody>
          <a:bodyPr wrap="square" lIns="80678" tIns="40339" rIns="80678" bIns="40339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A08B36-8D0A-45F0-8E1D-39066DB4EB34}"/>
              </a:ext>
            </a:extLst>
          </p:cNvPr>
          <p:cNvSpPr txBox="1"/>
          <p:nvPr/>
        </p:nvSpPr>
        <p:spPr>
          <a:xfrm>
            <a:off x="1630456" y="3604101"/>
            <a:ext cx="549088" cy="678919"/>
          </a:xfrm>
          <a:prstGeom prst="rect">
            <a:avLst/>
          </a:prstGeom>
          <a:noFill/>
        </p:spPr>
        <p:txBody>
          <a:bodyPr wrap="square" lIns="80678" tIns="40339" rIns="80678" bIns="40339" rtlCol="0">
            <a:spAutoFit/>
          </a:bodyPr>
          <a:lstStyle/>
          <a:p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F46B6D-7D7A-4FE1-8F2E-621D8F2E99F6}"/>
              </a:ext>
            </a:extLst>
          </p:cNvPr>
          <p:cNvSpPr txBox="1"/>
          <p:nvPr/>
        </p:nvSpPr>
        <p:spPr>
          <a:xfrm flipH="1">
            <a:off x="2566147" y="3536209"/>
            <a:ext cx="862853" cy="814703"/>
          </a:xfrm>
          <a:prstGeom prst="rect">
            <a:avLst/>
          </a:prstGeom>
          <a:noFill/>
        </p:spPr>
        <p:txBody>
          <a:bodyPr wrap="square" lIns="80678" tIns="40339" rIns="80678" bIns="40339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4AAA94-B450-4E99-BFAF-0C0D131CAF36}"/>
              </a:ext>
            </a:extLst>
          </p:cNvPr>
          <p:cNvSpPr txBox="1"/>
          <p:nvPr/>
        </p:nvSpPr>
        <p:spPr>
          <a:xfrm>
            <a:off x="3213847" y="3536207"/>
            <a:ext cx="1053353" cy="814703"/>
          </a:xfrm>
          <a:prstGeom prst="rect">
            <a:avLst/>
          </a:prstGeom>
          <a:noFill/>
        </p:spPr>
        <p:txBody>
          <a:bodyPr wrap="square" lIns="80678" tIns="40339" rIns="80678" bIns="40339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Cc</a:t>
            </a:r>
            <a:endParaRPr lang="en-US" sz="48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ED3798-B21E-4BCA-AD41-DFAA6FE8214C}"/>
              </a:ext>
            </a:extLst>
          </p:cNvPr>
          <p:cNvSpPr txBox="1"/>
          <p:nvPr/>
        </p:nvSpPr>
        <p:spPr>
          <a:xfrm>
            <a:off x="5348008" y="3529090"/>
            <a:ext cx="1123392" cy="814703"/>
          </a:xfrm>
          <a:prstGeom prst="rect">
            <a:avLst/>
          </a:prstGeom>
          <a:noFill/>
        </p:spPr>
        <p:txBody>
          <a:bodyPr wrap="square" lIns="80678" tIns="40339" rIns="80678" bIns="40339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E51F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Ee</a:t>
            </a:r>
            <a:endParaRPr lang="en-US" sz="4800" b="1" dirty="0">
              <a:ln/>
              <a:solidFill>
                <a:srgbClr val="E51FD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B51AE5-3F61-41A8-8F77-9707285030B1}"/>
              </a:ext>
            </a:extLst>
          </p:cNvPr>
          <p:cNvSpPr txBox="1"/>
          <p:nvPr/>
        </p:nvSpPr>
        <p:spPr>
          <a:xfrm>
            <a:off x="2048435" y="3495473"/>
            <a:ext cx="694765" cy="896173"/>
          </a:xfrm>
          <a:prstGeom prst="rect">
            <a:avLst/>
          </a:prstGeom>
          <a:noFill/>
        </p:spPr>
        <p:txBody>
          <a:bodyPr wrap="square" lIns="80678" tIns="40339" rIns="80678" bIns="40339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3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53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4AFD1A-05C5-4442-8A7B-E9A403D0C603}"/>
              </a:ext>
            </a:extLst>
          </p:cNvPr>
          <p:cNvSpPr txBox="1"/>
          <p:nvPr/>
        </p:nvSpPr>
        <p:spPr>
          <a:xfrm>
            <a:off x="4192121" y="3495473"/>
            <a:ext cx="1294279" cy="896173"/>
          </a:xfrm>
          <a:prstGeom prst="rect">
            <a:avLst/>
          </a:prstGeom>
          <a:noFill/>
        </p:spPr>
        <p:txBody>
          <a:bodyPr wrap="square" lIns="80678" tIns="40339" rIns="80678" bIns="40339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3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905" y="152400"/>
            <a:ext cx="7580095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i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you, that’s </a:t>
            </a:r>
            <a:r>
              <a:rPr lang="en-US" sz="36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all  for  today.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9226"/>
            <a:ext cx="8305092" cy="5690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1" y="6096000"/>
            <a:ext cx="586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NikoshBAN" pitchFamily="2" charset="0"/>
              </a:rPr>
              <a:t>Playing </a:t>
            </a:r>
            <a:r>
              <a:rPr lang="en-US" sz="3200" dirty="0">
                <a:cs typeface="NikoshBAN" pitchFamily="2" charset="0"/>
              </a:rPr>
              <a:t>“</a:t>
            </a:r>
            <a:r>
              <a:rPr lang="en-US" sz="3200" dirty="0" smtClean="0">
                <a:cs typeface="NikoshBAN" pitchFamily="2" charset="0"/>
              </a:rPr>
              <a:t>Goodbye” song from EIA.</a:t>
            </a:r>
          </a:p>
        </p:txBody>
      </p:sp>
      <p:pic>
        <p:nvPicPr>
          <p:cNvPr id="10" name="Goodbye song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5486400"/>
            <a:ext cx="609600" cy="6096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1/25/2020 7:03 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925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3657600"/>
            <a:ext cx="7467600" cy="30304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Subject   : English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Class  :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Unit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Alphabet</a:t>
            </a: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Part of the lesson  : A. Look, Listen Say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A-E]</a:t>
            </a: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: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Time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Date : 22</a:t>
            </a:r>
            <a:r>
              <a:rPr lang="en-US" sz="24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January, 2020.</a:t>
            </a:r>
            <a:endParaRPr lang="en-US" sz="2400" baseline="30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5714" y="304800"/>
            <a:ext cx="6337300" cy="769441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Introduction of the Lesson</a:t>
            </a:r>
            <a:endParaRPr lang="en-US" sz="44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1"/>
            <a:ext cx="8534400" cy="214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5582" y="685800"/>
            <a:ext cx="8392886" cy="117230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209800"/>
            <a:ext cx="8763000" cy="426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 will be able to – </a:t>
            </a:r>
            <a:endParaRPr lang="bn-IN" sz="2400" dirty="0" smtClean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 listening </a:t>
            </a:r>
            <a:r>
              <a:rPr lang="bn-IN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English words.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simple words and phrases.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1.1.2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simple words and phrases with proper sounds </a:t>
            </a:r>
            <a:r>
              <a:rPr lang="bn-IN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and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stress.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read the alphabet both small and </a:t>
            </a:r>
            <a:r>
              <a:rPr lang="bn-IN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capital(non-cursive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1.3.1 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read the names of objects having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the same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and final sounds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294437"/>
            <a:ext cx="2133600" cy="365125"/>
          </a:xfrm>
        </p:spPr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8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d Morning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4900" y="4038600"/>
            <a:ext cx="1233200" cy="1644266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799234" y="2209800"/>
            <a:ext cx="7391400" cy="1152639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B9BD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5B9BD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Let’s sing the </a:t>
            </a:r>
            <a:r>
              <a:rPr lang="en-US" sz="3600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B9BD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5B9BD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greeting </a:t>
            </a:r>
            <a:r>
              <a:rPr lang="en-US" sz="36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B9BD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5B9BD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song</a:t>
            </a:r>
          </a:p>
          <a:p>
            <a:pPr algn="ctr"/>
            <a:endParaRPr lang="en-US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781050" y="270164"/>
            <a:ext cx="7562850" cy="1219200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Creating safety environment</a:t>
            </a:r>
            <a:endParaRPr lang="en-US" sz="4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228600"/>
            <a:ext cx="5181600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One Day one word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2210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Bag [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]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221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–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থলে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38286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Read and say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6519" y="6510754"/>
            <a:ext cx="2364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aloud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1524000"/>
            <a:ext cx="2828925" cy="28289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934" y="381000"/>
            <a:ext cx="6607130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Diclaration of </a:t>
            </a:r>
            <a:r>
              <a:rPr lang="en-US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Lession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152" y="1861066"/>
            <a:ext cx="662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NikoshBAN" pitchFamily="2" charset="0"/>
              </a:rPr>
              <a:t>Today we will learn  to make the words  by the letters a , b, c, d &amp; 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0" y="304800"/>
            <a:ext cx="4191000" cy="1066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What is this?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30543"/>
            <a:ext cx="3019425" cy="1650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3537"/>
            <a:ext cx="2143125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00537"/>
            <a:ext cx="2143125" cy="21431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-6532" r="-20180" b="7487"/>
          <a:stretch/>
        </p:blipFill>
        <p:spPr>
          <a:xfrm>
            <a:off x="5791200" y="3940916"/>
            <a:ext cx="2519362" cy="2502746"/>
          </a:xfrm>
          <a:prstGeom prst="flowChartAlternateProcess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314325"/>
            <a:ext cx="2790825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1" y="2141393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4341668"/>
            <a:ext cx="2832706" cy="221932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1/25/2020 7:03 PM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20741" r="7376" b="18923"/>
          <a:stretch/>
        </p:blipFill>
        <p:spPr>
          <a:xfrm>
            <a:off x="5731018" y="336556"/>
            <a:ext cx="1634838" cy="1492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8080" b="11666"/>
          <a:stretch/>
        </p:blipFill>
        <p:spPr>
          <a:xfrm>
            <a:off x="5706773" y="4516582"/>
            <a:ext cx="1683327" cy="196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6047" r="9106" b="18857"/>
          <a:stretch/>
        </p:blipFill>
        <p:spPr>
          <a:xfrm>
            <a:off x="5511625" y="1913945"/>
            <a:ext cx="1878475" cy="23532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5306-E171-4539-A70F-E9F759167C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1067</TotalTime>
  <Words>335</Words>
  <Application>Microsoft Office PowerPoint</Application>
  <PresentationFormat>On-screen Show (4:3)</PresentationFormat>
  <Paragraphs>141</Paragraphs>
  <Slides>23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181</cp:revision>
  <dcterms:created xsi:type="dcterms:W3CDTF">2020-01-22T07:07:24Z</dcterms:created>
  <dcterms:modified xsi:type="dcterms:W3CDTF">2020-01-26T16:45:20Z</dcterms:modified>
</cp:coreProperties>
</file>