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6" r:id="rId3"/>
    <p:sldId id="276" r:id="rId4"/>
    <p:sldId id="275" r:id="rId5"/>
    <p:sldId id="260" r:id="rId6"/>
    <p:sldId id="278" r:id="rId7"/>
    <p:sldId id="263" r:id="rId8"/>
    <p:sldId id="261" r:id="rId9"/>
    <p:sldId id="280" r:id="rId10"/>
    <p:sldId id="266" r:id="rId11"/>
    <p:sldId id="282" r:id="rId12"/>
    <p:sldId id="288" r:id="rId13"/>
    <p:sldId id="283" r:id="rId14"/>
    <p:sldId id="262" r:id="rId15"/>
    <p:sldId id="270" r:id="rId16"/>
    <p:sldId id="267" r:id="rId17"/>
    <p:sldId id="273" r:id="rId18"/>
    <p:sldId id="268" r:id="rId19"/>
    <p:sldId id="274" r:id="rId20"/>
    <p:sldId id="289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  <a:srgbClr val="FF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3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85C9D-B28C-4D38-B25E-1261F7964074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10645-00F6-4FE7-B5B9-B0984A50B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899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0645-00F6-4FE7-B5B9-B0984A50BBA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me_your_own_pink_rose_full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514600"/>
            <a:ext cx="3886200" cy="3584240"/>
          </a:xfrm>
          <a:prstGeom prst="rect">
            <a:avLst/>
          </a:prstGeom>
        </p:spPr>
      </p:pic>
      <p:pic>
        <p:nvPicPr>
          <p:cNvPr id="4" name="Picture 3" descr="article-1191189-0376C7FE000005DC-15_468x4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514600"/>
            <a:ext cx="4572000" cy="358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914400"/>
            <a:ext cx="39624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সকলকে অভিনন্দন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6f3d1c6bc6eb95845e309b980c5ac6d3201305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52400"/>
            <a:ext cx="4610100" cy="2667000"/>
          </a:xfrm>
          <a:prstGeom prst="rect">
            <a:avLst/>
          </a:prstGeom>
        </p:spPr>
      </p:pic>
      <p:pic>
        <p:nvPicPr>
          <p:cNvPr id="13" name="Picture 12" descr="Bangladesh Floo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124200"/>
            <a:ext cx="4572000" cy="3441246"/>
          </a:xfrm>
          <a:prstGeom prst="rect">
            <a:avLst/>
          </a:prstGeom>
        </p:spPr>
      </p:pic>
      <p:pic>
        <p:nvPicPr>
          <p:cNvPr id="14" name="Picture 13" descr="flood4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" y="114300"/>
            <a:ext cx="4000500" cy="2628900"/>
          </a:xfrm>
          <a:prstGeom prst="rect">
            <a:avLst/>
          </a:prstGeom>
        </p:spPr>
      </p:pic>
      <p:pic>
        <p:nvPicPr>
          <p:cNvPr id="6" name="Picture 5" descr="baliakand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" y="3067050"/>
            <a:ext cx="4000500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733800"/>
            <a:ext cx="4114800" cy="2857500"/>
          </a:xfrm>
          <a:prstGeom prst="rect">
            <a:avLst/>
          </a:prstGeom>
        </p:spPr>
      </p:pic>
      <p:pic>
        <p:nvPicPr>
          <p:cNvPr id="5" name="Picture 4" descr="world_06_temp-1361609630-5128839e-620x3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28600"/>
            <a:ext cx="4114800" cy="3200400"/>
          </a:xfrm>
          <a:prstGeom prst="rect">
            <a:avLst/>
          </a:prstGeom>
        </p:spPr>
      </p:pic>
      <p:pic>
        <p:nvPicPr>
          <p:cNvPr id="7" name="Picture 6" descr="72cf5c096386519e99a624212c9e-gran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657600"/>
            <a:ext cx="4457700" cy="2990850"/>
          </a:xfrm>
          <a:prstGeom prst="rect">
            <a:avLst/>
          </a:prstGeom>
        </p:spPr>
      </p:pic>
      <p:pic>
        <p:nvPicPr>
          <p:cNvPr id="8" name="Picture 7" descr="7993967_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44550"/>
            <a:ext cx="4419600" cy="318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gantor_flood_pic.jpg"/>
          <p:cNvPicPr>
            <a:picLocks noChangeAspect="1"/>
          </p:cNvPicPr>
          <p:nvPr/>
        </p:nvPicPr>
        <p:blipFill>
          <a:blip r:embed="rId2" cstate="print"/>
          <a:srcRect b="12558"/>
          <a:stretch>
            <a:fillRect/>
          </a:stretch>
        </p:blipFill>
        <p:spPr>
          <a:xfrm>
            <a:off x="152400" y="152400"/>
            <a:ext cx="4191000" cy="3124200"/>
          </a:xfrm>
          <a:prstGeom prst="rect">
            <a:avLst/>
          </a:prstGeom>
        </p:spPr>
      </p:pic>
      <p:pic>
        <p:nvPicPr>
          <p:cNvPr id="3" name="Picture 2" descr="lg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2434" y="152400"/>
            <a:ext cx="4222966" cy="3124200"/>
          </a:xfrm>
          <a:prstGeom prst="rect">
            <a:avLst/>
          </a:prstGeom>
        </p:spPr>
      </p:pic>
      <p:pic>
        <p:nvPicPr>
          <p:cNvPr id="4" name="Picture 3" descr="severe-floods-in-bangladesh_64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535680"/>
            <a:ext cx="4191000" cy="2971800"/>
          </a:xfrm>
          <a:prstGeom prst="rect">
            <a:avLst/>
          </a:prstGeom>
        </p:spPr>
      </p:pic>
      <p:pic>
        <p:nvPicPr>
          <p:cNvPr id="5" name="Picture 4" descr="xinsrc_19208041220017183836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9546" y="3581400"/>
            <a:ext cx="4272054" cy="2980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dr-cyclone-banglade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371" y="295274"/>
            <a:ext cx="4357758" cy="2676526"/>
          </a:xfrm>
          <a:prstGeom prst="rect">
            <a:avLst/>
          </a:prstGeom>
        </p:spPr>
      </p:pic>
      <p:pic>
        <p:nvPicPr>
          <p:cNvPr id="3" name="Picture 2" descr="360_cyclone_alt_11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3558" y="228600"/>
            <a:ext cx="4041842" cy="2847974"/>
          </a:xfrm>
          <a:prstGeom prst="rect">
            <a:avLst/>
          </a:prstGeom>
        </p:spPr>
      </p:pic>
      <p:pic>
        <p:nvPicPr>
          <p:cNvPr id="5" name="Picture 4" descr="flood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886" y="3581400"/>
            <a:ext cx="4413914" cy="2819400"/>
          </a:xfrm>
          <a:prstGeom prst="rect">
            <a:avLst/>
          </a:prstGeom>
        </p:spPr>
      </p:pic>
      <p:pic>
        <p:nvPicPr>
          <p:cNvPr id="6" name="Picture 5" descr="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543300"/>
            <a:ext cx="4055534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akistan-flood-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248" y="3477223"/>
            <a:ext cx="4157152" cy="2818204"/>
          </a:xfrm>
          <a:prstGeom prst="rect">
            <a:avLst/>
          </a:prstGeom>
        </p:spPr>
      </p:pic>
      <p:pic>
        <p:nvPicPr>
          <p:cNvPr id="13" name="Picture 12" descr="1317208595-flood-affected-people-protest-against-aid_8489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57250"/>
            <a:ext cx="4114800" cy="2846307"/>
          </a:xfrm>
          <a:prstGeom prst="rect">
            <a:avLst/>
          </a:prstGeom>
        </p:spPr>
      </p:pic>
      <p:pic>
        <p:nvPicPr>
          <p:cNvPr id="15" name="Picture 14" descr="Cyclone-Mahasen117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238125"/>
            <a:ext cx="3962400" cy="2952750"/>
          </a:xfrm>
          <a:prstGeom prst="rect">
            <a:avLst/>
          </a:prstGeom>
        </p:spPr>
      </p:pic>
      <p:pic>
        <p:nvPicPr>
          <p:cNvPr id="6" name="Picture 5" descr="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505200"/>
            <a:ext cx="40640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monSTcholMeka30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556000"/>
            <a:ext cx="3810000" cy="2921000"/>
          </a:xfrm>
          <a:prstGeom prst="rect">
            <a:avLst/>
          </a:prstGeom>
        </p:spPr>
      </p:pic>
      <p:pic>
        <p:nvPicPr>
          <p:cNvPr id="6" name="Picture 5" descr="4948609550_f483ab328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3584448"/>
            <a:ext cx="4572000" cy="3044952"/>
          </a:xfrm>
          <a:prstGeom prst="rect">
            <a:avLst/>
          </a:prstGeom>
        </p:spPr>
      </p:pic>
      <p:pic>
        <p:nvPicPr>
          <p:cNvPr id="8" name="Picture 7" descr="577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228600"/>
            <a:ext cx="3810000" cy="2944560"/>
          </a:xfrm>
          <a:prstGeom prst="rect">
            <a:avLst/>
          </a:prstGeom>
        </p:spPr>
      </p:pic>
      <p:pic>
        <p:nvPicPr>
          <p:cNvPr id="9" name="Picture 8" descr="boudji-bangladesh-8c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3672" y="228600"/>
            <a:ext cx="4484528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676400" y="4495800"/>
            <a:ext cx="2133600" cy="2057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43000" y="2362200"/>
            <a:ext cx="1905000" cy="1905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867400" y="4495800"/>
            <a:ext cx="2057400" cy="198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48400" y="2362200"/>
            <a:ext cx="1981200" cy="1905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951148" flipV="1">
            <a:off x="3659216" y="4520652"/>
            <a:ext cx="483352" cy="322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86200" y="2971800"/>
            <a:ext cx="1600200" cy="1676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57600" y="228600"/>
            <a:ext cx="1905000" cy="1828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419600" y="2209800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62400" y="762000"/>
            <a:ext cx="1219200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জলবায়ু পরিবর্তন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400" y="3048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অতিবৃষ্টি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50292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বন্যা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3200" y="2971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ঘূর্নিঝড়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72200" y="5029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জলোচ্ছ্বাস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038600" y="3429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দূর্যোগ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3200400" y="3276600"/>
            <a:ext cx="5334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5562600" y="32004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509964" flipV="1">
            <a:off x="5369522" y="4460071"/>
            <a:ext cx="615700" cy="3000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  <p:bldP spid="12" grpId="0" animBg="1"/>
      <p:bldP spid="13" grpId="0" animBg="1"/>
      <p:bldP spid="14" grpId="0" animBg="1"/>
      <p:bldP spid="14" grpId="1" animBg="1"/>
      <p:bldP spid="16" grpId="0" animBg="1"/>
      <p:bldP spid="18" grpId="0"/>
      <p:bldP spid="19" grpId="0"/>
      <p:bldP spid="20" grpId="0"/>
      <p:bldP spid="21" grpId="0"/>
      <p:bldP spid="22" grpId="0"/>
      <p:bldP spid="24" grpId="0" animBg="1"/>
      <p:bldP spid="24" grpId="1" animBg="1"/>
      <p:bldP spid="25" grpId="0" animBg="1"/>
      <p:bldP spid="25" grpId="1" animBg="1"/>
      <p:bldP spid="33" grpId="0" animBg="1"/>
      <p:bldP spid="3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cer\Desktop\2\220px-Bangladesh_districts_flood_hit_between_July_3_and_August_15_2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762000"/>
            <a:ext cx="3117272" cy="4435028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443345" y="783945"/>
            <a:ext cx="1932710" cy="50167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জলবায়ু পরিবর্তনের ফলে ২০৫০ সালে বাংলাদেশের অবস্থা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1607127" y="3410490"/>
            <a:ext cx="748146" cy="341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>
            <a:off x="7453745" y="304800"/>
            <a:ext cx="457200" cy="5029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Arrow 38"/>
          <p:cNvSpPr/>
          <p:nvPr/>
        </p:nvSpPr>
        <p:spPr>
          <a:xfrm>
            <a:off x="6553200" y="4343400"/>
            <a:ext cx="810490" cy="2848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001000" y="4267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২০৩০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Left Arrow 42"/>
          <p:cNvSpPr/>
          <p:nvPr/>
        </p:nvSpPr>
        <p:spPr>
          <a:xfrm>
            <a:off x="6477000" y="3248475"/>
            <a:ext cx="810490" cy="2848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Arrow 43"/>
          <p:cNvSpPr/>
          <p:nvPr/>
        </p:nvSpPr>
        <p:spPr>
          <a:xfrm>
            <a:off x="6477000" y="3781875"/>
            <a:ext cx="810490" cy="2848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236527" y="3190220"/>
            <a:ext cx="748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01000" y="3657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২০৪০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24800" y="3200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২০৫০ 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3962400" y="4800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9" name="Freeform 88"/>
          <p:cNvSpPr/>
          <p:nvPr/>
        </p:nvSpPr>
        <p:spPr>
          <a:xfrm>
            <a:off x="3283058" y="4648200"/>
            <a:ext cx="3117742" cy="1524000"/>
          </a:xfrm>
          <a:custGeom>
            <a:avLst/>
            <a:gdLst>
              <a:gd name="connsiteX0" fmla="*/ 371959 w 3117742"/>
              <a:gd name="connsiteY0" fmla="*/ 594102 h 1524000"/>
              <a:gd name="connsiteX1" fmla="*/ 2867186 w 3117742"/>
              <a:gd name="connsiteY1" fmla="*/ 640597 h 1524000"/>
              <a:gd name="connsiteX2" fmla="*/ 278969 w 3117742"/>
              <a:gd name="connsiteY2" fmla="*/ 656095 h 1524000"/>
              <a:gd name="connsiteX3" fmla="*/ 2836189 w 3117742"/>
              <a:gd name="connsiteY3" fmla="*/ 702590 h 1524000"/>
              <a:gd name="connsiteX4" fmla="*/ 449450 w 3117742"/>
              <a:gd name="connsiteY4" fmla="*/ 733587 h 1524000"/>
              <a:gd name="connsiteX5" fmla="*/ 2634711 w 3117742"/>
              <a:gd name="connsiteY5" fmla="*/ 764583 h 1524000"/>
              <a:gd name="connsiteX6" fmla="*/ 325464 w 3117742"/>
              <a:gd name="connsiteY6" fmla="*/ 842075 h 1524000"/>
              <a:gd name="connsiteX7" fmla="*/ 2758698 w 3117742"/>
              <a:gd name="connsiteY7" fmla="*/ 826577 h 1524000"/>
              <a:gd name="connsiteX8" fmla="*/ 340962 w 3117742"/>
              <a:gd name="connsiteY8" fmla="*/ 950563 h 1524000"/>
              <a:gd name="connsiteX9" fmla="*/ 2743199 w 3117742"/>
              <a:gd name="connsiteY9" fmla="*/ 904068 h 1524000"/>
              <a:gd name="connsiteX10" fmla="*/ 449450 w 3117742"/>
              <a:gd name="connsiteY10" fmla="*/ 997058 h 1524000"/>
              <a:gd name="connsiteX11" fmla="*/ 2681206 w 3117742"/>
              <a:gd name="connsiteY11" fmla="*/ 950563 h 1524000"/>
              <a:gd name="connsiteX12" fmla="*/ 371959 w 3117742"/>
              <a:gd name="connsiteY12" fmla="*/ 1043553 h 1524000"/>
              <a:gd name="connsiteX13" fmla="*/ 2758698 w 3117742"/>
              <a:gd name="connsiteY13" fmla="*/ 1043553 h 1524000"/>
              <a:gd name="connsiteX14" fmla="*/ 371959 w 3117742"/>
              <a:gd name="connsiteY14" fmla="*/ 1136543 h 1524000"/>
              <a:gd name="connsiteX15" fmla="*/ 526942 w 3117742"/>
              <a:gd name="connsiteY15" fmla="*/ 501112 h 1524000"/>
              <a:gd name="connsiteX16" fmla="*/ 2386738 w 3117742"/>
              <a:gd name="connsiteY16" fmla="*/ 578604 h 1524000"/>
              <a:gd name="connsiteX17" fmla="*/ 573437 w 3117742"/>
              <a:gd name="connsiteY17" fmla="*/ 516611 h 1524000"/>
              <a:gd name="connsiteX18" fmla="*/ 2293748 w 3117742"/>
              <a:gd name="connsiteY18" fmla="*/ 485614 h 1524000"/>
              <a:gd name="connsiteX19" fmla="*/ 464948 w 3117742"/>
              <a:gd name="connsiteY19" fmla="*/ 392624 h 1524000"/>
              <a:gd name="connsiteX20" fmla="*/ 743918 w 3117742"/>
              <a:gd name="connsiteY20" fmla="*/ 454617 h 1524000"/>
              <a:gd name="connsiteX21" fmla="*/ 2340243 w 3117742"/>
              <a:gd name="connsiteY21" fmla="*/ 423621 h 1524000"/>
              <a:gd name="connsiteX22" fmla="*/ 2324745 w 3117742"/>
              <a:gd name="connsiteY22" fmla="*/ 439119 h 1524000"/>
              <a:gd name="connsiteX23" fmla="*/ 619932 w 3117742"/>
              <a:gd name="connsiteY23" fmla="*/ 315133 h 1524000"/>
              <a:gd name="connsiteX24" fmla="*/ 1038386 w 3117742"/>
              <a:gd name="connsiteY24" fmla="*/ 253139 h 1524000"/>
              <a:gd name="connsiteX25" fmla="*/ 2278250 w 3117742"/>
              <a:gd name="connsiteY25" fmla="*/ 346129 h 1524000"/>
              <a:gd name="connsiteX26" fmla="*/ 976393 w 3117742"/>
              <a:gd name="connsiteY26" fmla="*/ 191146 h 1524000"/>
              <a:gd name="connsiteX27" fmla="*/ 2247254 w 3117742"/>
              <a:gd name="connsiteY27" fmla="*/ 222143 h 1524000"/>
              <a:gd name="connsiteX28" fmla="*/ 1363850 w 3117742"/>
              <a:gd name="connsiteY28" fmla="*/ 82658 h 1524000"/>
              <a:gd name="connsiteX29" fmla="*/ 2138765 w 3117742"/>
              <a:gd name="connsiteY29" fmla="*/ 51661 h 1524000"/>
              <a:gd name="connsiteX30" fmla="*/ 1394847 w 3117742"/>
              <a:gd name="connsiteY30" fmla="*/ 20665 h 1524000"/>
              <a:gd name="connsiteX31" fmla="*/ 1348352 w 3117742"/>
              <a:gd name="connsiteY31" fmla="*/ 175648 h 1524000"/>
              <a:gd name="connsiteX32" fmla="*/ 2138765 w 3117742"/>
              <a:gd name="connsiteY32" fmla="*/ 315133 h 1524000"/>
              <a:gd name="connsiteX33" fmla="*/ 2185260 w 3117742"/>
              <a:gd name="connsiteY33" fmla="*/ 284136 h 1524000"/>
              <a:gd name="connsiteX34" fmla="*/ 883403 w 3117742"/>
              <a:gd name="connsiteY34" fmla="*/ 299634 h 1524000"/>
              <a:gd name="connsiteX35" fmla="*/ 294467 w 3117742"/>
              <a:gd name="connsiteY35" fmla="*/ 873072 h 1524000"/>
              <a:gd name="connsiteX36" fmla="*/ 1596325 w 3117742"/>
              <a:gd name="connsiteY36" fmla="*/ 1090048 h 1524000"/>
              <a:gd name="connsiteX37" fmla="*/ 2882684 w 3117742"/>
              <a:gd name="connsiteY37" fmla="*/ 1121044 h 1524000"/>
              <a:gd name="connsiteX38" fmla="*/ 185979 w 3117742"/>
              <a:gd name="connsiteY38" fmla="*/ 1214034 h 1524000"/>
              <a:gd name="connsiteX39" fmla="*/ 2820691 w 3117742"/>
              <a:gd name="connsiteY39" fmla="*/ 1183038 h 1524000"/>
              <a:gd name="connsiteX40" fmla="*/ 278969 w 3117742"/>
              <a:gd name="connsiteY40" fmla="*/ 1291526 h 1524000"/>
              <a:gd name="connsiteX41" fmla="*/ 2805193 w 3117742"/>
              <a:gd name="connsiteY41" fmla="*/ 1307024 h 1524000"/>
              <a:gd name="connsiteX42" fmla="*/ 371959 w 3117742"/>
              <a:gd name="connsiteY42" fmla="*/ 1353519 h 1524000"/>
              <a:gd name="connsiteX43" fmla="*/ 2727701 w 3117742"/>
              <a:gd name="connsiteY43" fmla="*/ 1508502 h 1524000"/>
              <a:gd name="connsiteX44" fmla="*/ 1053884 w 3117742"/>
              <a:gd name="connsiteY44" fmla="*/ 1369017 h 1524000"/>
              <a:gd name="connsiteX45" fmla="*/ 2805193 w 3117742"/>
              <a:gd name="connsiteY45" fmla="*/ 1384516 h 1524000"/>
              <a:gd name="connsiteX46" fmla="*/ 557938 w 3117742"/>
              <a:gd name="connsiteY46" fmla="*/ 1462007 h 1524000"/>
              <a:gd name="connsiteX47" fmla="*/ 495945 w 3117742"/>
              <a:gd name="connsiteY47" fmla="*/ 1431011 h 1524000"/>
              <a:gd name="connsiteX48" fmla="*/ 2572718 w 3117742"/>
              <a:gd name="connsiteY48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117742" h="1524000">
                <a:moveTo>
                  <a:pt x="371959" y="594102"/>
                </a:moveTo>
                <a:lnTo>
                  <a:pt x="2867186" y="640597"/>
                </a:lnTo>
                <a:cubicBezTo>
                  <a:pt x="2851688" y="650929"/>
                  <a:pt x="284135" y="645763"/>
                  <a:pt x="278969" y="656095"/>
                </a:cubicBezTo>
                <a:cubicBezTo>
                  <a:pt x="273803" y="666427"/>
                  <a:pt x="2807776" y="689675"/>
                  <a:pt x="2836189" y="702590"/>
                </a:cubicBezTo>
                <a:cubicBezTo>
                  <a:pt x="2864603" y="715505"/>
                  <a:pt x="483030" y="723255"/>
                  <a:pt x="449450" y="733587"/>
                </a:cubicBezTo>
                <a:cubicBezTo>
                  <a:pt x="415870" y="743919"/>
                  <a:pt x="2655375" y="746502"/>
                  <a:pt x="2634711" y="764583"/>
                </a:cubicBezTo>
                <a:cubicBezTo>
                  <a:pt x="2614047" y="782664"/>
                  <a:pt x="304800" y="831743"/>
                  <a:pt x="325464" y="842075"/>
                </a:cubicBezTo>
                <a:cubicBezTo>
                  <a:pt x="346129" y="852407"/>
                  <a:pt x="2756115" y="808496"/>
                  <a:pt x="2758698" y="826577"/>
                </a:cubicBezTo>
                <a:cubicBezTo>
                  <a:pt x="2761281" y="844658"/>
                  <a:pt x="343545" y="937648"/>
                  <a:pt x="340962" y="950563"/>
                </a:cubicBezTo>
                <a:cubicBezTo>
                  <a:pt x="338379" y="963478"/>
                  <a:pt x="2725118" y="896319"/>
                  <a:pt x="2743199" y="904068"/>
                </a:cubicBezTo>
                <a:cubicBezTo>
                  <a:pt x="2761280" y="911817"/>
                  <a:pt x="459782" y="989309"/>
                  <a:pt x="449450" y="997058"/>
                </a:cubicBezTo>
                <a:cubicBezTo>
                  <a:pt x="439118" y="1004807"/>
                  <a:pt x="2694121" y="942814"/>
                  <a:pt x="2681206" y="950563"/>
                </a:cubicBezTo>
                <a:cubicBezTo>
                  <a:pt x="2668291" y="958312"/>
                  <a:pt x="359044" y="1028055"/>
                  <a:pt x="371959" y="1043553"/>
                </a:cubicBezTo>
                <a:cubicBezTo>
                  <a:pt x="384874" y="1059051"/>
                  <a:pt x="2758698" y="1028055"/>
                  <a:pt x="2758698" y="1043553"/>
                </a:cubicBezTo>
                <a:cubicBezTo>
                  <a:pt x="2758698" y="1059051"/>
                  <a:pt x="743918" y="1226950"/>
                  <a:pt x="371959" y="1136543"/>
                </a:cubicBezTo>
                <a:cubicBezTo>
                  <a:pt x="0" y="1046136"/>
                  <a:pt x="191146" y="594102"/>
                  <a:pt x="526942" y="501112"/>
                </a:cubicBezTo>
                <a:cubicBezTo>
                  <a:pt x="862739" y="408122"/>
                  <a:pt x="2378989" y="576021"/>
                  <a:pt x="2386738" y="578604"/>
                </a:cubicBezTo>
                <a:cubicBezTo>
                  <a:pt x="2394487" y="581187"/>
                  <a:pt x="588935" y="532109"/>
                  <a:pt x="573437" y="516611"/>
                </a:cubicBezTo>
                <a:cubicBezTo>
                  <a:pt x="557939" y="501113"/>
                  <a:pt x="2311829" y="506278"/>
                  <a:pt x="2293748" y="485614"/>
                </a:cubicBezTo>
                <a:cubicBezTo>
                  <a:pt x="2275667" y="464950"/>
                  <a:pt x="723253" y="397790"/>
                  <a:pt x="464948" y="392624"/>
                </a:cubicBezTo>
                <a:cubicBezTo>
                  <a:pt x="206643" y="387458"/>
                  <a:pt x="743918" y="454617"/>
                  <a:pt x="743918" y="454617"/>
                </a:cubicBezTo>
                <a:lnTo>
                  <a:pt x="2340243" y="423621"/>
                </a:lnTo>
                <a:cubicBezTo>
                  <a:pt x="2603714" y="421038"/>
                  <a:pt x="2324745" y="439119"/>
                  <a:pt x="2324745" y="439119"/>
                </a:cubicBezTo>
                <a:cubicBezTo>
                  <a:pt x="2038027" y="421038"/>
                  <a:pt x="834325" y="346130"/>
                  <a:pt x="619932" y="315133"/>
                </a:cubicBezTo>
                <a:cubicBezTo>
                  <a:pt x="405539" y="284136"/>
                  <a:pt x="762000" y="247973"/>
                  <a:pt x="1038386" y="253139"/>
                </a:cubicBezTo>
                <a:cubicBezTo>
                  <a:pt x="1314772" y="258305"/>
                  <a:pt x="2288582" y="356461"/>
                  <a:pt x="2278250" y="346129"/>
                </a:cubicBezTo>
                <a:cubicBezTo>
                  <a:pt x="2267918" y="335797"/>
                  <a:pt x="981559" y="211810"/>
                  <a:pt x="976393" y="191146"/>
                </a:cubicBezTo>
                <a:cubicBezTo>
                  <a:pt x="971227" y="170482"/>
                  <a:pt x="2182678" y="240224"/>
                  <a:pt x="2247254" y="222143"/>
                </a:cubicBezTo>
                <a:cubicBezTo>
                  <a:pt x="2311830" y="204062"/>
                  <a:pt x="1381931" y="111072"/>
                  <a:pt x="1363850" y="82658"/>
                </a:cubicBezTo>
                <a:cubicBezTo>
                  <a:pt x="1345769" y="54244"/>
                  <a:pt x="2133599" y="61993"/>
                  <a:pt x="2138765" y="51661"/>
                </a:cubicBezTo>
                <a:cubicBezTo>
                  <a:pt x="2143931" y="41329"/>
                  <a:pt x="1526583" y="0"/>
                  <a:pt x="1394847" y="20665"/>
                </a:cubicBezTo>
                <a:cubicBezTo>
                  <a:pt x="1263111" y="41330"/>
                  <a:pt x="1224366" y="126570"/>
                  <a:pt x="1348352" y="175648"/>
                </a:cubicBezTo>
                <a:cubicBezTo>
                  <a:pt x="1472338" y="224726"/>
                  <a:pt x="1999280" y="297052"/>
                  <a:pt x="2138765" y="315133"/>
                </a:cubicBezTo>
                <a:cubicBezTo>
                  <a:pt x="2278250" y="333214"/>
                  <a:pt x="2185260" y="284136"/>
                  <a:pt x="2185260" y="284136"/>
                </a:cubicBezTo>
                <a:cubicBezTo>
                  <a:pt x="1976033" y="281553"/>
                  <a:pt x="1198535" y="201478"/>
                  <a:pt x="883403" y="299634"/>
                </a:cubicBezTo>
                <a:cubicBezTo>
                  <a:pt x="568271" y="397790"/>
                  <a:pt x="175647" y="741336"/>
                  <a:pt x="294467" y="873072"/>
                </a:cubicBezTo>
                <a:cubicBezTo>
                  <a:pt x="413287" y="1004808"/>
                  <a:pt x="1164956" y="1048719"/>
                  <a:pt x="1596325" y="1090048"/>
                </a:cubicBezTo>
                <a:cubicBezTo>
                  <a:pt x="2027694" y="1131377"/>
                  <a:pt x="3117742" y="1100380"/>
                  <a:pt x="2882684" y="1121044"/>
                </a:cubicBezTo>
                <a:cubicBezTo>
                  <a:pt x="2647626" y="1141708"/>
                  <a:pt x="196311" y="1203702"/>
                  <a:pt x="185979" y="1214034"/>
                </a:cubicBezTo>
                <a:cubicBezTo>
                  <a:pt x="175647" y="1224366"/>
                  <a:pt x="2805193" y="1170123"/>
                  <a:pt x="2820691" y="1183038"/>
                </a:cubicBezTo>
                <a:cubicBezTo>
                  <a:pt x="2836189" y="1195953"/>
                  <a:pt x="281552" y="1270862"/>
                  <a:pt x="278969" y="1291526"/>
                </a:cubicBezTo>
                <a:cubicBezTo>
                  <a:pt x="276386" y="1312190"/>
                  <a:pt x="2789695" y="1296692"/>
                  <a:pt x="2805193" y="1307024"/>
                </a:cubicBezTo>
                <a:cubicBezTo>
                  <a:pt x="2820691" y="1317356"/>
                  <a:pt x="384874" y="1319939"/>
                  <a:pt x="371959" y="1353519"/>
                </a:cubicBezTo>
                <a:cubicBezTo>
                  <a:pt x="359044" y="1387099"/>
                  <a:pt x="2614047" y="1505919"/>
                  <a:pt x="2727701" y="1508502"/>
                </a:cubicBezTo>
                <a:cubicBezTo>
                  <a:pt x="2841355" y="1511085"/>
                  <a:pt x="1040969" y="1389681"/>
                  <a:pt x="1053884" y="1369017"/>
                </a:cubicBezTo>
                <a:cubicBezTo>
                  <a:pt x="1066799" y="1348353"/>
                  <a:pt x="2887851" y="1369018"/>
                  <a:pt x="2805193" y="1384516"/>
                </a:cubicBezTo>
                <a:cubicBezTo>
                  <a:pt x="2722535" y="1400014"/>
                  <a:pt x="942813" y="1454258"/>
                  <a:pt x="557938" y="1462007"/>
                </a:cubicBezTo>
                <a:cubicBezTo>
                  <a:pt x="173063" y="1469756"/>
                  <a:pt x="160148" y="1420679"/>
                  <a:pt x="495945" y="1431011"/>
                </a:cubicBezTo>
                <a:cubicBezTo>
                  <a:pt x="831742" y="1441343"/>
                  <a:pt x="2572718" y="1524000"/>
                  <a:pt x="2572718" y="15240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3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925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925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1925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1925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12139E-6 L 0.00382 -0.1109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155" decel="100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155" decel="100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1155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1155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12139E-6 L -0.00451 -0.1442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155" decel="100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1155" decel="100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2" dur="1155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1155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4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12139E-6 L -0.02118 -0.1997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7" grpId="1" animBg="1"/>
      <p:bldP spid="38" grpId="0" animBg="1"/>
      <p:bldP spid="39" grpId="0" animBg="1"/>
      <p:bldP spid="39" grpId="1" animBg="1"/>
      <p:bldP spid="41" grpId="0"/>
      <p:bldP spid="43" grpId="0" animBg="1"/>
      <p:bldP spid="43" grpId="1" animBg="1"/>
      <p:bldP spid="44" grpId="0" animBg="1"/>
      <p:bldP spid="44" grpId="1" animBg="1"/>
      <p:bldP spid="89" grpId="0" animBg="1"/>
      <p:bldP spid="89" grpId="1" animBg="1"/>
      <p:bldP spid="89" grpId="2" animBg="1"/>
      <p:bldP spid="89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362200"/>
            <a:ext cx="5562600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6600" b="1" dirty="0" smtClean="0">
                <a:solidFill>
                  <a:schemeClr val="accent3">
                    <a:lumMod val="75000"/>
                  </a:schemeClr>
                </a:solidFill>
              </a:rPr>
              <a:t>নীচুস্বরে  পাঠ  </a:t>
            </a:r>
            <a:endParaRPr lang="en-US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0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১নং দলঃ কয়েকটি প্রাকৃতিক দূর্যোগের নাম লিখ।</a:t>
            </a:r>
            <a:endParaRPr lang="en-US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২নং দলঃ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প্রাকৃতিক দূর্যোগে  যে ক্ষয়ক্ষতি হয় তার একটি তালিকা তৈরি কর।</a:t>
            </a:r>
          </a:p>
          <a:p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৩নং দলঃ  প্রাকৃতিক দূর্যোগ পরবর্তী রোগের একটি তালিকা তৈরী কর।</a:t>
            </a:r>
          </a:p>
          <a:p>
            <a:endParaRPr lang="bn-BD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৪নং দলঃ আমাদের দেশের সাম্প্রতিক কয়েকটি ঘূর্নিঝড়ের নাম লিখ।</a:t>
            </a:r>
            <a:endParaRPr lang="en-US" sz="36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1600" y="380999"/>
            <a:ext cx="5334000" cy="1143000"/>
            <a:chOff x="144095" y="-2951829"/>
            <a:chExt cx="6311363" cy="1315305"/>
          </a:xfrm>
        </p:grpSpPr>
        <p:sp>
          <p:nvSpPr>
            <p:cNvPr id="3" name="Rounded Rectangle 2"/>
            <p:cNvSpPr/>
            <p:nvPr/>
          </p:nvSpPr>
          <p:spPr>
            <a:xfrm>
              <a:off x="144095" y="-2951829"/>
              <a:ext cx="6311363" cy="1315305"/>
            </a:xfrm>
            <a:prstGeom prst="roundRect">
              <a:avLst/>
            </a:prstGeom>
            <a:gradFill flip="none" rotWithShape="0">
              <a:gsLst>
                <a:gs pos="0">
                  <a:srgbClr val="97E903">
                    <a:tint val="66000"/>
                    <a:satMod val="160000"/>
                  </a:srgbClr>
                </a:gs>
                <a:gs pos="50000">
                  <a:srgbClr val="97E903">
                    <a:tint val="44500"/>
                    <a:satMod val="160000"/>
                  </a:srgbClr>
                </a:gs>
                <a:gs pos="100000">
                  <a:srgbClr val="97E903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234257" y="-2911099"/>
              <a:ext cx="6182947" cy="1186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1460" tIns="251460" rIns="251460" bIns="25146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933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6600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উপস্থাপনায়</a:t>
              </a:r>
              <a:endParaRPr lang="en-US" sz="66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2001" y="1676400"/>
            <a:ext cx="3934997" cy="1173149"/>
            <a:chOff x="2338953" y="1058408"/>
            <a:chExt cx="3596194" cy="936069"/>
          </a:xfrm>
        </p:grpSpPr>
        <p:sp>
          <p:nvSpPr>
            <p:cNvPr id="6" name="Rounded Rectangle 5"/>
            <p:cNvSpPr/>
            <p:nvPr/>
          </p:nvSpPr>
          <p:spPr>
            <a:xfrm>
              <a:off x="2338953" y="1058408"/>
              <a:ext cx="3545038" cy="902589"/>
            </a:xfrm>
            <a:prstGeom prst="roundRect">
              <a:avLst/>
            </a:prstGeom>
            <a:gradFill flip="none" rotWithShape="0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6"/>
            <p:cNvSpPr/>
            <p:nvPr/>
          </p:nvSpPr>
          <p:spPr>
            <a:xfrm>
              <a:off x="2478231" y="1180010"/>
              <a:ext cx="3456916" cy="814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800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সহকারি শিক্ষক।</a:t>
              </a:r>
              <a:endParaRPr lang="en-US" sz="3800" kern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86000" y="4953000"/>
            <a:ext cx="3770218" cy="1315305"/>
            <a:chOff x="1868631" y="4368599"/>
            <a:chExt cx="3770218" cy="1315305"/>
          </a:xfrm>
        </p:grpSpPr>
        <p:sp>
          <p:nvSpPr>
            <p:cNvPr id="9" name="Rounded Rectangle 8"/>
            <p:cNvSpPr/>
            <p:nvPr/>
          </p:nvSpPr>
          <p:spPr>
            <a:xfrm>
              <a:off x="1932797" y="4387702"/>
              <a:ext cx="3641802" cy="11868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800" kern="1200" dirty="0">
                <a:solidFill>
                  <a:srgbClr val="D3D323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68631" y="4368599"/>
              <a:ext cx="3770218" cy="131530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/>
              <a:endParaRPr lang="en-US" dirty="0" smtClean="0">
                <a:solidFill>
                  <a:srgbClr val="D3D323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4000" dirty="0" smtClean="0">
                  <a:solidFill>
                    <a:srgbClr val="2B1ED8"/>
                  </a:solidFill>
                  <a:latin typeface="NikoshBAN" pitchFamily="2" charset="0"/>
                  <a:cs typeface="NikoshBAN" pitchFamily="2" charset="0"/>
                </a:rPr>
                <a:t>ফকিরহাট, বাগেরহাট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14400" y="3048000"/>
            <a:ext cx="8552694" cy="1732704"/>
            <a:chOff x="-1219196" y="2514594"/>
            <a:chExt cx="8552694" cy="1732704"/>
          </a:xfrm>
        </p:grpSpPr>
        <p:sp>
          <p:nvSpPr>
            <p:cNvPr id="12" name="Rounded Rectangle 10"/>
            <p:cNvSpPr/>
            <p:nvPr/>
          </p:nvSpPr>
          <p:spPr>
            <a:xfrm>
              <a:off x="846588" y="2599178"/>
              <a:ext cx="6486910" cy="15635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কাহারডা</a:t>
              </a:r>
              <a:r>
                <a:rPr lang="bn-BD" sz="4000" u="sng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ঙ্গা</a:t>
              </a:r>
              <a:r>
                <a:rPr lang="bn-BD" sz="4000" kern="1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সরক</a:t>
              </a:r>
              <a:endParaRPr lang="en-US" sz="4000" kern="12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-1219196" y="2514594"/>
              <a:ext cx="6656078" cy="1732704"/>
            </a:xfrm>
            <a:prstGeom prst="roundRect">
              <a:avLst/>
            </a:prstGeom>
            <a:gradFill flip="none" rotWithShape="0">
              <a:gsLst>
                <a:gs pos="0">
                  <a:schemeClr val="accent1">
                    <a:hueOff val="0"/>
                    <a:satOff val="0"/>
                    <a:lumOff val="0"/>
                    <a:tint val="66000"/>
                    <a:satMod val="160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tint val="44500"/>
                    <a:satMod val="16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10"/>
            <p:cNvSpPr/>
            <p:nvPr/>
          </p:nvSpPr>
          <p:spPr>
            <a:xfrm>
              <a:off x="-1134612" y="2599178"/>
              <a:ext cx="6486910" cy="15635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কাহারডা</a:t>
              </a:r>
              <a:r>
                <a:rPr lang="bn-BD" sz="40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ঙ্গা</a:t>
              </a:r>
              <a:r>
                <a:rPr lang="bn-BD" sz="4000" kern="1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সরকারি প্রাথমিক বিদ্যালয়।</a:t>
              </a:r>
              <a:endParaRPr lang="en-US" sz="4000" kern="12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28600" y="1676400"/>
            <a:ext cx="3505200" cy="1066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5800" y="17526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উজ্জ্বল দাম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7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143000"/>
            <a:ext cx="61722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সঠিক উত্তরে টিক(</a:t>
            </a:r>
            <a:r>
              <a:rPr lang="bn-BD" sz="4000" dirty="0" smtClean="0">
                <a:solidFill>
                  <a:srgbClr val="FF0000"/>
                </a:solidFill>
                <a:latin typeface="Berlin Sans FB"/>
                <a:cs typeface="NikoshBAN" pitchFamily="2" charset="0"/>
              </a:rPr>
              <a:t>√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দাও।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22098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প্রশ্নঃ ২০৫০ সালে বাংলাদেশের কত শতাংশ সমুদ্রে তলিয়ে যেতে পারে ?</a:t>
            </a:r>
          </a:p>
          <a:p>
            <a:endParaRPr lang="bn-BD" dirty="0" smtClean="0"/>
          </a:p>
          <a:p>
            <a:r>
              <a:rPr lang="bn-BD" dirty="0" smtClean="0"/>
              <a:t>ক) ১০ শতাংশ	খ) ২০ শতাংশ	গ) ৩০ শতাংশ	ঘ) ৪০ শতাংশ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2590800"/>
            <a:ext cx="574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Berlin Sans FB"/>
                <a:cs typeface="NikoshBAN" pitchFamily="2" charset="0"/>
              </a:rPr>
              <a:t>√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143000"/>
            <a:ext cx="61722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সঠিক উত্তরে টিক(</a:t>
            </a:r>
            <a:r>
              <a:rPr lang="bn-BD" sz="4000" dirty="0" smtClean="0">
                <a:solidFill>
                  <a:srgbClr val="FF0000"/>
                </a:solidFill>
                <a:latin typeface="Berlin Sans FB"/>
                <a:cs typeface="NikoshBAN" pitchFamily="2" charset="0"/>
              </a:rPr>
              <a:t>√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দাও।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381000"/>
            <a:ext cx="4419600" cy="1143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ধন্যবাদ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3" name="Content Placeholder 3" descr="A-rose-is-a-rose-roses-20581060-2256-14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057400"/>
            <a:ext cx="6824271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81000" y="1066800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381000" y="2209800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81000" y="3276600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81000" y="4267200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81000" y="5943600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8382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শ্রেণিঃ পঞ্চম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19812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বিষয়ঃ বাংলাদেশ ও বিশ্বপরিচয়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30480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সাধারণ পাঠঃ জলবায়ু এবং দূর্যোগ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4114800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বিশেষ পাঠঃ ব্যক্তি, পরিবার, সমাজ ও পরিবেশের উপর দুর্যোগের প্রভাব।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57912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9687" y="685800"/>
            <a:ext cx="2771913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FF66CC"/>
            </a:solidFill>
          </a:ln>
        </p:spPr>
        <p:txBody>
          <a:bodyPr wrap="none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895600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শিক্ষার্থীরা জলবায়ু পরিবর্তনের ফলাফল সম্পর্কে জানবে।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শিক্ষার্থীরা দুর্যোগের ফলে সৃষ্ট অবস্থা সম্পর্কে বলতে পারবে।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শিক্ষার্থীরা প্রধান প্রধান দূর্যোগের নাম লিখতে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304800" y="3048000"/>
            <a:ext cx="838200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otched Right Arrow 4"/>
          <p:cNvSpPr/>
          <p:nvPr/>
        </p:nvSpPr>
        <p:spPr>
          <a:xfrm>
            <a:off x="304800" y="3962400"/>
            <a:ext cx="838200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>
            <a:off x="304800" y="4953000"/>
            <a:ext cx="838200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dia-Floods_79901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017" y="3352800"/>
            <a:ext cx="4503208" cy="3124200"/>
          </a:xfrm>
          <a:prstGeom prst="rect">
            <a:avLst/>
          </a:prstGeom>
        </p:spPr>
      </p:pic>
      <p:pic>
        <p:nvPicPr>
          <p:cNvPr id="4" name="Picture 3" descr="495817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4445000" cy="2971800"/>
          </a:xfrm>
          <a:prstGeom prst="rect">
            <a:avLst/>
          </a:prstGeom>
        </p:spPr>
      </p:pic>
      <p:pic>
        <p:nvPicPr>
          <p:cNvPr id="6" name="Picture 3" descr="C:\Users\PTI\Desktop\Razia\g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52400"/>
            <a:ext cx="4094996" cy="3048000"/>
          </a:xfrm>
          <a:prstGeom prst="rect">
            <a:avLst/>
          </a:prstGeom>
          <a:noFill/>
        </p:spPr>
      </p:pic>
      <p:pic>
        <p:nvPicPr>
          <p:cNvPr id="8" name="Picture 7" descr="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429000"/>
            <a:ext cx="40386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819400"/>
            <a:ext cx="82296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 শিরোনামঃ জলবায়ু এবং দূর্যোগ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5px-1991_Bangladesh_Cyclone_29_apr_1991_0623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3978782" cy="3298404"/>
          </a:xfrm>
          <a:prstGeom prst="rect">
            <a:avLst/>
          </a:prstGeom>
        </p:spPr>
      </p:pic>
      <p:pic>
        <p:nvPicPr>
          <p:cNvPr id="14" name="Picture 13" descr="550630-cycloneFILE-1368772840-153-640x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800" y="3810000"/>
            <a:ext cx="4013200" cy="2743200"/>
          </a:xfrm>
          <a:prstGeom prst="rect">
            <a:avLst/>
          </a:prstGeom>
        </p:spPr>
      </p:pic>
      <p:pic>
        <p:nvPicPr>
          <p:cNvPr id="16" name="Picture 15" descr="cyclone-yas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3102" y="291104"/>
            <a:ext cx="4058498" cy="3214096"/>
          </a:xfrm>
          <a:prstGeom prst="rect">
            <a:avLst/>
          </a:prstGeom>
        </p:spPr>
      </p:pic>
      <p:pic>
        <p:nvPicPr>
          <p:cNvPr id="6" name="Picture 5" descr="article-new_ehow_images_a08_9u_ps_can-floods-droughts-do-plants-800x8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3810000"/>
            <a:ext cx="40132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om201203291725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9328" y="381000"/>
            <a:ext cx="4386072" cy="2819400"/>
          </a:xfrm>
          <a:prstGeom prst="rect">
            <a:avLst/>
          </a:prstGeom>
        </p:spPr>
      </p:pic>
      <p:pic>
        <p:nvPicPr>
          <p:cNvPr id="5" name="Picture 2" descr="C:\Users\PTI\Desktop\Razia\2012-05-12-06-01-04-4fadfca004d8a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"/>
            <a:ext cx="4114800" cy="2819849"/>
          </a:xfrm>
          <a:prstGeom prst="rect">
            <a:avLst/>
          </a:prstGeom>
          <a:noFill/>
        </p:spPr>
      </p:pic>
      <p:pic>
        <p:nvPicPr>
          <p:cNvPr id="7" name="Picture 6" descr="bb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05200"/>
            <a:ext cx="4419600" cy="3152776"/>
          </a:xfrm>
          <a:prstGeom prst="rect">
            <a:avLst/>
          </a:prstGeom>
        </p:spPr>
      </p:pic>
      <p:pic>
        <p:nvPicPr>
          <p:cNvPr id="12" name="Picture 11" descr="vic-flood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505200"/>
            <a:ext cx="40386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15-2013cyclonemahas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586670"/>
            <a:ext cx="4559100" cy="3118930"/>
          </a:xfrm>
          <a:prstGeom prst="rect">
            <a:avLst/>
          </a:prstGeom>
        </p:spPr>
      </p:pic>
      <p:pic>
        <p:nvPicPr>
          <p:cNvPr id="4" name="Picture 3" descr="525123-cyclone-ya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50" y="154818"/>
            <a:ext cx="4095750" cy="3121782"/>
          </a:xfrm>
          <a:prstGeom prst="rect">
            <a:avLst/>
          </a:prstGeom>
        </p:spPr>
      </p:pic>
      <p:pic>
        <p:nvPicPr>
          <p:cNvPr id="6" name="Picture 5" descr="alizadeh201305150943465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581400"/>
            <a:ext cx="4019550" cy="3171824"/>
          </a:xfrm>
          <a:prstGeom prst="rect">
            <a:avLst/>
          </a:prstGeom>
        </p:spPr>
      </p:pic>
      <p:pic>
        <p:nvPicPr>
          <p:cNvPr id="7" name="Picture 6" descr="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228600"/>
            <a:ext cx="4523078" cy="3114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173</Words>
  <Application>Microsoft Office PowerPoint</Application>
  <PresentationFormat>On-screen Show (4:3)</PresentationFormat>
  <Paragraphs>48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KAHARDANGA</cp:lastModifiedBy>
  <cp:revision>129</cp:revision>
  <dcterms:created xsi:type="dcterms:W3CDTF">2006-08-16T00:00:00Z</dcterms:created>
  <dcterms:modified xsi:type="dcterms:W3CDTF">2020-01-26T16:06:18Z</dcterms:modified>
</cp:coreProperties>
</file>