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7" r:id="rId15"/>
    <p:sldId id="275" r:id="rId16"/>
    <p:sldId id="276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9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8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1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B17D-87E3-45FF-A113-C11F00BC8324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7EDC-1CF4-4E97-B2C4-63BC71C44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1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4503" y="5630091"/>
            <a:ext cx="12296503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অপুর ছোট টিনের বাক্স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সেটার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ডালা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বাক্সের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মধ্যে আছে একটা রং –ওঠা কাঠের ঘোড়া , চার পয়সা দামের একটা ভেঁপু বাঁশি , গোটাকতক কড়ি । একটা দুপয়সা দামের পিস্তল ,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নাটাফল ।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4" r="3333" b="6665"/>
          <a:stretch/>
        </p:blipFill>
        <p:spPr>
          <a:xfrm>
            <a:off x="4193176" y="420187"/>
            <a:ext cx="7813767" cy="489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" y="339634"/>
            <a:ext cx="4062548" cy="523820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1258"/>
            <a:ext cx="12292148" cy="56039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865223"/>
            <a:ext cx="12192000" cy="888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হরিহরের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বাড়িটাও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হইয়া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মেরামত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নাই</a:t>
            </a:r>
            <a:r>
              <a:rPr lang="en-US" sz="2400" dirty="0" smtClean="0"/>
              <a:t>, </a:t>
            </a:r>
            <a:r>
              <a:rPr lang="en-US" sz="2400" dirty="0" err="1" smtClean="0"/>
              <a:t>সামনের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রোয়াক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ভাঙ্গা</a:t>
            </a:r>
            <a:r>
              <a:rPr lang="en-US" sz="2400" dirty="0" smtClean="0"/>
              <a:t>  </a:t>
            </a:r>
            <a:r>
              <a:rPr lang="en-US" sz="2400" dirty="0" err="1" smtClean="0"/>
              <a:t>নারিকেলের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গরাদের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বাঁধা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।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576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21531"/>
            <a:ext cx="12192000" cy="979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দুর্গার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বয়স</a:t>
            </a:r>
            <a:r>
              <a:rPr lang="en-US" sz="2000" dirty="0" smtClean="0"/>
              <a:t> </a:t>
            </a:r>
            <a:r>
              <a:rPr lang="en-US" sz="2000" dirty="0" err="1" smtClean="0"/>
              <a:t>দশ-এগারো</a:t>
            </a:r>
            <a:r>
              <a:rPr lang="en-US" sz="2000" dirty="0" smtClean="0"/>
              <a:t> </a:t>
            </a:r>
            <a:r>
              <a:rPr lang="en-US" sz="2000" dirty="0" err="1" smtClean="0"/>
              <a:t>বৎসর</a:t>
            </a:r>
            <a:r>
              <a:rPr lang="en-US" sz="2000" dirty="0" smtClean="0"/>
              <a:t> </a:t>
            </a:r>
            <a:r>
              <a:rPr lang="en-US" sz="2000" dirty="0" err="1" smtClean="0"/>
              <a:t>হইল</a:t>
            </a:r>
            <a:r>
              <a:rPr lang="en-US" sz="2000" dirty="0" smtClean="0"/>
              <a:t>। </a:t>
            </a:r>
            <a:r>
              <a:rPr lang="en-US" sz="2000" dirty="0" err="1" smtClean="0"/>
              <a:t>গড়ন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পাতলা,রং</a:t>
            </a:r>
            <a:r>
              <a:rPr lang="en-US" sz="2000" dirty="0" smtClean="0"/>
              <a:t> </a:t>
            </a:r>
            <a:r>
              <a:rPr lang="en-US" sz="2000" dirty="0" err="1" smtClean="0"/>
              <a:t>অপুর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মত</a:t>
            </a:r>
            <a:r>
              <a:rPr lang="en-US" sz="2000" dirty="0" smtClean="0"/>
              <a:t> </a:t>
            </a:r>
            <a:r>
              <a:rPr lang="en-US" sz="2000" dirty="0" err="1" smtClean="0"/>
              <a:t>অতটা</a:t>
            </a:r>
            <a:r>
              <a:rPr lang="en-US" sz="2000" dirty="0" smtClean="0"/>
              <a:t> </a:t>
            </a:r>
            <a:r>
              <a:rPr lang="en-US" sz="2000" dirty="0" err="1" smtClean="0"/>
              <a:t>ফর্সা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নয়</a:t>
            </a:r>
            <a:r>
              <a:rPr lang="en-US" sz="2000" dirty="0" smtClean="0"/>
              <a:t>, </a:t>
            </a:r>
            <a:r>
              <a:rPr lang="en-US" sz="2000" dirty="0" err="1" smtClean="0"/>
              <a:t>একটু</a:t>
            </a:r>
            <a:r>
              <a:rPr lang="en-US" sz="2000" dirty="0" smtClean="0"/>
              <a:t> </a:t>
            </a:r>
            <a:r>
              <a:rPr lang="en-US" sz="2000" dirty="0" err="1" smtClean="0"/>
              <a:t>চাপা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কাঁচের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চুড়ি</a:t>
            </a:r>
            <a:r>
              <a:rPr lang="en-US" sz="2000" dirty="0" smtClean="0"/>
              <a:t>, </a:t>
            </a:r>
            <a:r>
              <a:rPr lang="en-US" sz="2000" dirty="0" err="1" smtClean="0"/>
              <a:t>পরনে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ময়লা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কাপড়</a:t>
            </a:r>
            <a:r>
              <a:rPr lang="en-US" sz="2000" dirty="0" smtClean="0"/>
              <a:t> ,</a:t>
            </a:r>
            <a:r>
              <a:rPr lang="en-US" sz="2000" dirty="0" err="1" smtClean="0"/>
              <a:t>মাথার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চুল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রুক্ষ-বাতাসে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উড়িতেছে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মুখের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গড়ন</a:t>
            </a:r>
            <a:r>
              <a:rPr lang="en-US" sz="2000" dirty="0" smtClean="0"/>
              <a:t> </a:t>
            </a:r>
            <a:r>
              <a:rPr lang="en-US" sz="2000" dirty="0" err="1" smtClean="0"/>
              <a:t>মন্দ</a:t>
            </a:r>
            <a:r>
              <a:rPr lang="en-US" sz="2000" dirty="0" smtClean="0"/>
              <a:t> </a:t>
            </a:r>
            <a:r>
              <a:rPr lang="en-US" sz="2000" dirty="0" err="1" smtClean="0"/>
              <a:t>নয়</a:t>
            </a:r>
            <a:r>
              <a:rPr lang="en-US" sz="2000" dirty="0" smtClean="0"/>
              <a:t>, </a:t>
            </a:r>
            <a:r>
              <a:rPr lang="en-US" sz="2000" dirty="0" err="1" smtClean="0"/>
              <a:t>অপুর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মত</a:t>
            </a:r>
            <a:r>
              <a:rPr lang="en-US" sz="2000" dirty="0" smtClean="0"/>
              <a:t> </a:t>
            </a:r>
            <a:r>
              <a:rPr lang="en-US" sz="2000" dirty="0" err="1" smtClean="0"/>
              <a:t>চোখ</a:t>
            </a:r>
            <a:r>
              <a:rPr lang="en-US" sz="2000" dirty="0" smtClean="0"/>
              <a:t> </a:t>
            </a:r>
            <a:r>
              <a:rPr lang="en-US" sz="2000" dirty="0" err="1" smtClean="0"/>
              <a:t>গুলি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ডাগর</a:t>
            </a:r>
            <a:r>
              <a:rPr lang="en-US" sz="2000" dirty="0" smtClean="0"/>
              <a:t> </a:t>
            </a:r>
            <a:r>
              <a:rPr lang="en-US" sz="2000" dirty="0" err="1" smtClean="0"/>
              <a:t>ডাগর</a:t>
            </a:r>
            <a:r>
              <a:rPr lang="en-US" sz="2000" dirty="0" smtClean="0"/>
              <a:t>।                    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9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891"/>
            <a:ext cx="12192000" cy="546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2"/>
          <p:cNvSpPr txBox="1"/>
          <p:nvPr/>
        </p:nvSpPr>
        <p:spPr>
          <a:xfrm>
            <a:off x="3553097" y="195617"/>
            <a:ext cx="215537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27" y="6061166"/>
            <a:ext cx="11965577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মায়ের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অলক্ষে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অপু</a:t>
            </a:r>
            <a:r>
              <a:rPr lang="en-US" sz="2400" dirty="0" smtClean="0"/>
              <a:t> ও </a:t>
            </a:r>
            <a:r>
              <a:rPr lang="en-US" sz="2400" dirty="0" err="1" smtClean="0"/>
              <a:t>দুর্গার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সীমাহীন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দূরন্তপনা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রৌদ্র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দুপুরে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দুর্গার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যাওয়া</a:t>
            </a:r>
            <a:r>
              <a:rPr lang="en-US" sz="2400" dirty="0" smtClean="0"/>
              <a:t>।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85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37" y="0"/>
            <a:ext cx="763306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8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shahsnara\vlcsnap-2012-11-07-13h25m19s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"/>
            <a:ext cx="4715691" cy="52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" y="0"/>
            <a:ext cx="12192000" cy="6531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সর্বজয়া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হরিহরের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সংসার</a:t>
            </a:r>
            <a:r>
              <a:rPr lang="en-US" sz="2800" dirty="0" smtClean="0"/>
              <a:t>    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আর্থিক</a:t>
            </a:r>
            <a:r>
              <a:rPr lang="en-US" dirty="0" smtClean="0"/>
              <a:t> </a:t>
            </a:r>
            <a:r>
              <a:rPr lang="en-US" dirty="0" err="1" smtClean="0"/>
              <a:t>সংকট</a:t>
            </a:r>
            <a:r>
              <a:rPr lang="en-US" dirty="0" smtClean="0"/>
              <a:t> ও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আত্ন</a:t>
            </a:r>
            <a:r>
              <a:rPr lang="en-US" dirty="0" smtClean="0"/>
              <a:t> </a:t>
            </a:r>
            <a:r>
              <a:rPr lang="en-US" dirty="0" err="1" smtClean="0"/>
              <a:t>সন্মান</a:t>
            </a:r>
            <a:r>
              <a:rPr lang="en-US" dirty="0" smtClean="0"/>
              <a:t> </a:t>
            </a:r>
            <a:r>
              <a:rPr lang="en-US" dirty="0" err="1" smtClean="0"/>
              <a:t>হারানোর</a:t>
            </a:r>
            <a:r>
              <a:rPr lang="en-US" dirty="0" smtClean="0"/>
              <a:t> </a:t>
            </a:r>
            <a:r>
              <a:rPr lang="en-US" dirty="0" err="1" smtClean="0"/>
              <a:t>ভয়ে</a:t>
            </a:r>
            <a:r>
              <a:rPr lang="en-US" dirty="0" smtClean="0"/>
              <a:t> </a:t>
            </a:r>
            <a:r>
              <a:rPr lang="en-US" dirty="0" err="1" smtClean="0"/>
              <a:t>সর্বজয়া</a:t>
            </a:r>
            <a:r>
              <a:rPr lang="en-US" dirty="0" smtClean="0"/>
              <a:t> </a:t>
            </a:r>
            <a:r>
              <a:rPr lang="en-US" dirty="0" err="1" smtClean="0"/>
              <a:t>হরিহরের</a:t>
            </a:r>
            <a:r>
              <a:rPr lang="en-US" dirty="0" smtClean="0"/>
              <a:t> </a:t>
            </a:r>
            <a:r>
              <a:rPr lang="en-US" dirty="0" err="1" smtClean="0"/>
              <a:t>সংসার</a:t>
            </a:r>
            <a:r>
              <a:rPr lang="en-US" dirty="0" smtClean="0"/>
              <a:t> </a:t>
            </a:r>
            <a:r>
              <a:rPr lang="en-US" dirty="0" err="1" smtClean="0"/>
              <a:t>ছেড়ে</a:t>
            </a:r>
            <a:r>
              <a:rPr lang="en-US" dirty="0" smtClean="0"/>
              <a:t> </a:t>
            </a:r>
            <a:r>
              <a:rPr lang="en-US" dirty="0" err="1" smtClean="0"/>
              <a:t>চলে</a:t>
            </a:r>
            <a:r>
              <a:rPr lang="en-US" dirty="0" smtClean="0"/>
              <a:t> </a:t>
            </a:r>
            <a:r>
              <a:rPr lang="en-US" dirty="0" err="1" smtClean="0"/>
              <a:t>যেতে</a:t>
            </a:r>
            <a:r>
              <a:rPr lang="en-US" dirty="0" smtClean="0"/>
              <a:t> </a:t>
            </a:r>
            <a:r>
              <a:rPr lang="en-US" dirty="0" err="1" smtClean="0"/>
              <a:t>চায়</a:t>
            </a:r>
            <a:r>
              <a:rPr lang="en-US" dirty="0" smtClean="0"/>
              <a:t>।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33" y="653143"/>
            <a:ext cx="3722914" cy="5290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52" y="640079"/>
            <a:ext cx="3552791" cy="5316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88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11"/>
            <a:ext cx="5917474" cy="6152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6" y="875211"/>
            <a:ext cx="6261463" cy="5982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সংসারের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দারিদুরি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প্রাণপণ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চেষ্টা</a:t>
            </a:r>
            <a:r>
              <a:rPr lang="en-US" sz="2400" dirty="0" smtClean="0"/>
              <a:t>, </a:t>
            </a:r>
            <a:r>
              <a:rPr lang="en-US" sz="2400" dirty="0" err="1" smtClean="0"/>
              <a:t>দ্রজীবণ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বেঁচে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লড়াই</a:t>
            </a:r>
            <a:r>
              <a:rPr lang="en-US" sz="2400" dirty="0" smtClean="0"/>
              <a:t>।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6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3108"/>
            <a:ext cx="6662057" cy="593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931655"/>
            <a:ext cx="5529943" cy="592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পল্লী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শাশ্বত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রুপ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সর্বজয়া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সংসারের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সকল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করেও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সংসারের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দারিদ্র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দুরীকরনে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প্রাণপণ</a:t>
            </a:r>
            <a:r>
              <a:rPr lang="en-US" sz="2800" dirty="0" smtClean="0"/>
              <a:t> </a:t>
            </a:r>
            <a:r>
              <a:rPr lang="en-US" sz="2800" dirty="0" err="1" smtClean="0"/>
              <a:t>চেষ্টা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1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1" y="676276"/>
            <a:ext cx="5830390" cy="6181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744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জোড়ায়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0" y="753292"/>
            <a:ext cx="6244046" cy="7228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প্রশ্ন, নিচের উদ্দীপকটি পড়ে ১ ও ২ নং প্রশ্নের উত্তর দাও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" y="6074229"/>
            <a:ext cx="5943600" cy="592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উত্তর=১,গ.২, গ।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1458686"/>
            <a:ext cx="6466115" cy="4367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ছুটি গল্পের ফটিক ছিল দূরন্ত এক কিশোর। তার যন্ত্রণায় অস্থির মা তাকে মামার বাড়ি পাঠিয়ে দেয়। সেখানে গিয়ে ফটিক এক বিরুপ পরিবেশের সন্মুখীন হয় এবং পর্যায়ে করুণ পরিণতি বরণ করে ?</a:t>
            </a:r>
          </a:p>
          <a:p>
            <a:pPr algn="ctr"/>
            <a:r>
              <a:rPr lang="bn-IN" dirty="0" smtClean="0"/>
              <a:t> </a:t>
            </a:r>
          </a:p>
          <a:p>
            <a:pPr algn="ctr"/>
            <a:r>
              <a:rPr lang="bn-IN" dirty="0" smtClean="0"/>
              <a:t>১, উদ্দীপকের ফটিক কোন দিক থেকে দূর্গার সঙ্গে বৈশাদৃশ্যপূর্ণ ?</a:t>
            </a:r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অবাধ্যতা খ) আচরণ গ) পরিণতি ঘ) দূরন্তপনা</a:t>
            </a:r>
          </a:p>
          <a:p>
            <a:pPr algn="ctr"/>
            <a:endParaRPr lang="bn-IN" dirty="0" smtClean="0"/>
          </a:p>
          <a:p>
            <a:r>
              <a:rPr lang="bn-IN" dirty="0" smtClean="0"/>
              <a:t>২, উল্লেখিত বৈসাদৃশ্যপূর্ণ দিকটি  স্পষ্ট হইয় কোন বক্তব্যে ?</a:t>
            </a:r>
          </a:p>
          <a:p>
            <a:pPr algn="ctr"/>
            <a:endParaRPr lang="bn-IN" dirty="0" smtClean="0"/>
          </a:p>
          <a:p>
            <a:r>
              <a:rPr lang="bn-IN" dirty="0" smtClean="0"/>
              <a:t>ক) ফটিক ও দূর্গা আলাদা পরিবেশে বড় হয়েছে</a:t>
            </a:r>
          </a:p>
          <a:p>
            <a:r>
              <a:rPr lang="bn-IN" dirty="0" smtClean="0"/>
              <a:t>খ) গ্রামে দূরান্তপনায় ফটিক ও দূর্গা অদ্বিতীয় ছিল</a:t>
            </a:r>
          </a:p>
          <a:p>
            <a:r>
              <a:rPr lang="bn-IN" dirty="0" smtClean="0"/>
              <a:t>গ) ফটিকের করুণ পরিণতি হয়েছে তবে দূর্গার নয়</a:t>
            </a:r>
          </a:p>
          <a:p>
            <a:r>
              <a:rPr lang="bn-IN" dirty="0" smtClean="0"/>
              <a:t>ঘ) ফটিক কলকাতায় গিয়েছিল কিন্তু দূর্গা যায়নি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731519"/>
            <a:ext cx="3892731" cy="15022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 =দল</a:t>
            </a:r>
          </a:p>
          <a:p>
            <a:pPr algn="ctr"/>
            <a:endParaRPr lang="bn-IN" dirty="0" smtClean="0"/>
          </a:p>
          <a:p>
            <a:pPr algn="ctr"/>
            <a:r>
              <a:rPr lang="bn-IN" sz="2000" dirty="0" smtClean="0"/>
              <a:t>১, দিদির কথায় নুন ও তেল আনতে অপু দ্বিধা করছিল কেন ?    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705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দলিয়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1486" y="3792583"/>
            <a:ext cx="3435531" cy="1380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ঘ =দল</a:t>
            </a:r>
          </a:p>
          <a:p>
            <a:pPr algn="ctr"/>
            <a:endParaRPr lang="bn-IN" sz="2000" dirty="0" smtClean="0"/>
          </a:p>
          <a:p>
            <a:pPr algn="ctr"/>
            <a:r>
              <a:rPr lang="bn-IN" sz="2000" dirty="0" smtClean="0"/>
              <a:t>১, ‘আমার কাপড় যে বাসি’ – অপু একথা কেন বলছিল ?   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-1" y="3814353"/>
            <a:ext cx="3866607" cy="1606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 =দল</a:t>
            </a:r>
          </a:p>
          <a:p>
            <a:pPr algn="ctr"/>
            <a:endParaRPr lang="bn-IN" dirty="0" smtClean="0"/>
          </a:p>
          <a:p>
            <a:pPr algn="ctr"/>
            <a:r>
              <a:rPr lang="bn-IN" sz="2000" dirty="0" smtClean="0"/>
              <a:t>১, ‘তুই তো একটা হাবা ছেলে’ – দূর্গা একথা বলেছে কেন ?    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931920" y="714103"/>
            <a:ext cx="4820194" cy="788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অনুধাবনমূলক প্রশ্ন, সময় =৫মিঃ  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739051" y="709749"/>
            <a:ext cx="3452949" cy="1589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খ =দল</a:t>
            </a:r>
          </a:p>
          <a:p>
            <a:pPr algn="ctr"/>
            <a:endParaRPr lang="bn-IN" dirty="0" smtClean="0"/>
          </a:p>
          <a:p>
            <a:pPr algn="ctr"/>
            <a:r>
              <a:rPr lang="bn-IN" sz="2000" dirty="0" smtClean="0"/>
              <a:t>১, হরিহরের বাড়িটি দেখতে কেমন ?    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172891"/>
            <a:ext cx="3409406" cy="1685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177" y="2325190"/>
            <a:ext cx="3426823" cy="1332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874"/>
            <a:ext cx="3905794" cy="1476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5506"/>
            <a:ext cx="3918857" cy="1442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19" y="1528354"/>
            <a:ext cx="4676503" cy="53296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94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" y="0"/>
            <a:ext cx="12192000" cy="992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পরিচিতি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5199" y="2142309"/>
            <a:ext cx="4902925" cy="30305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নিমাই চন্দ্র মন্ডল,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সহকারী শিক্ষক,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রোহিতা,মনিরামপুর,যশোর।    </a:t>
            </a:r>
          </a:p>
          <a:p>
            <a:pPr algn="ctr"/>
            <a:r>
              <a:rPr lang="bn-IN" dirty="0" smtClean="0"/>
              <a:t>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61" y="2246811"/>
            <a:ext cx="4023361" cy="2965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শ্রেণি : নবম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সময় : </a:t>
            </a:r>
            <a:r>
              <a:rPr lang="en-US" sz="2800" dirty="0" smtClean="0">
                <a:solidFill>
                  <a:schemeClr val="tx1"/>
                </a:solidFill>
              </a:rPr>
              <a:t>৪৫</a:t>
            </a:r>
            <a:r>
              <a:rPr lang="bn-IN" sz="2800" dirty="0" smtClean="0">
                <a:solidFill>
                  <a:schemeClr val="tx1"/>
                </a:solidFill>
              </a:rPr>
              <a:t> মিনিট     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তারিখ : </a:t>
            </a:r>
            <a:r>
              <a:rPr lang="en-US" sz="2800" dirty="0" smtClean="0">
                <a:solidFill>
                  <a:schemeClr val="tx1"/>
                </a:solidFill>
              </a:rPr>
              <a:t>২৬</a:t>
            </a:r>
            <a:r>
              <a:rPr lang="bn-IN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১</a:t>
            </a:r>
            <a:r>
              <a:rPr lang="bn-IN" sz="2800" dirty="0" smtClean="0">
                <a:solidFill>
                  <a:schemeClr val="tx1"/>
                </a:solidFill>
              </a:rPr>
              <a:t>-২০</a:t>
            </a:r>
            <a:r>
              <a:rPr lang="en-US" sz="2800" dirty="0" smtClean="0">
                <a:solidFill>
                  <a:schemeClr val="tx1"/>
                </a:solidFill>
              </a:rPr>
              <a:t>২০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r>
              <a:rPr lang="bn-IN" sz="2800" dirty="0" smtClean="0">
                <a:solidFill>
                  <a:schemeClr val="tx1"/>
                </a:solidFill>
              </a:rPr>
              <a:t>ইং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3759" y="992778"/>
            <a:ext cx="4994365" cy="11364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solidFill>
                  <a:schemeClr val="tx1"/>
                </a:solidFill>
              </a:rPr>
              <a:t>শিক্ষক-পরিচিতি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6127" y="1031967"/>
            <a:ext cx="4036423" cy="1267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পাঠ-পরিচিতি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55" y="863882"/>
            <a:ext cx="3235643" cy="43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968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মূল্যায়ণ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064035"/>
            <a:ext cx="9588138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</a:rPr>
              <a:t>৫,’বন-বিছুটি ‘ কথাটির অর্থ কী ?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06092"/>
            <a:ext cx="9588138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৪,বিভূতিভূষণ বন্দ্যোপাধ্যায় জন্মস্থান গ্রামের নাম কী ? 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2926081"/>
            <a:ext cx="9601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৩, স্বর্ণ গোয়ালিনী অপুদের বাড়ি এলো কেন ?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1994263"/>
            <a:ext cx="964039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২,দূর্গার রোয়াকে দাঁড়ানো অসম্ভব কেন ?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770709"/>
            <a:ext cx="9588137" cy="11800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পটলিদের ডোবার ধারের আমগাছটার গুটি কখন ঝরে অড়ে ?      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548950" y="5133703"/>
            <a:ext cx="264305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৫, বুনো গাছ।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548949" y="4071258"/>
            <a:ext cx="264305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৪,মুরারিপুর।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575075" y="2991394"/>
            <a:ext cx="2616926" cy="979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 গাই দোয়াতে।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601201" y="2024743"/>
            <a:ext cx="2468880" cy="744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২, প্রচন্ড রোদের কারণে। 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601200" y="1005840"/>
            <a:ext cx="2590800" cy="8490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১,দুপুরের রোদে।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2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6126"/>
            <a:ext cx="12192000" cy="692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850569"/>
            <a:ext cx="4715692" cy="2917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‘আম-আঁটির ভেঁপু’ গল্পে গ্রামিন জীবনচিত্রের যে রুপ চিত্রায়িত হয়েছে তা বিশ্লেষণ করো।   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663212"/>
            <a:ext cx="7502434" cy="61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2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সবাইকে ধন্যবাদ 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774"/>
            <a:ext cx="1219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\Desktop\shahsnara\rc37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8" y="846908"/>
            <a:ext cx="6888480" cy="295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C:\Users\DOEL\Desktop\shahsnara\F501P68HH2VZ918.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8033"/>
            <a:ext cx="5172891" cy="581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0" y="117831"/>
            <a:ext cx="121920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H:\HAPPPY\IMG_4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90" y="3873818"/>
            <a:ext cx="7019109" cy="254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39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914400"/>
          </a:xfrm>
          <a:prstGeom prst="fra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643154" y="1371601"/>
            <a:ext cx="5891349" cy="168510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“আম-আঁটির ভেঁপু” 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5878286" y="3244334"/>
            <a:ext cx="602197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/>
              <a:t>বিভূতিভূষণ বন্দ্যোপাধ্যায়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2" y="1681013"/>
            <a:ext cx="4164874" cy="354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126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শিখনফল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81943" y="936172"/>
            <a:ext cx="7315200" cy="3113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এই পাঠ শেষে শিক্ষার্থীরা---------</a:t>
            </a:r>
          </a:p>
          <a:p>
            <a:pPr algn="ctr"/>
            <a:endParaRPr lang="bn-IN" sz="2400" dirty="0" smtClean="0"/>
          </a:p>
          <a:p>
            <a:pPr algn="ctr"/>
            <a:r>
              <a:rPr lang="bn-IN" sz="2400" dirty="0" smtClean="0"/>
              <a:t>১,লেখক-পরিচিতি বলতে ও লিখতে পারবে।</a:t>
            </a:r>
          </a:p>
          <a:p>
            <a:pPr algn="ctr"/>
            <a:r>
              <a:rPr lang="bn-IN" sz="2400" dirty="0" smtClean="0"/>
              <a:t>২,নতুন শব্দের অর্থ বলতে ওলিখতে পারবে।</a:t>
            </a:r>
          </a:p>
          <a:p>
            <a:pPr algn="ctr"/>
            <a:r>
              <a:rPr lang="bn-IN" sz="2400" dirty="0" smtClean="0"/>
              <a:t>৩, গ্রামবাংলার প্রকৃতি ব্যাখ্যা করতে পারবে।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54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1999" cy="8752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লেখক-পরিচিতি 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22961"/>
            <a:ext cx="4545874" cy="1116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বিভূতিভূষণ বন্দ্যোপাধ্যায়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4988" y="744584"/>
            <a:ext cx="7657012" cy="21749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জন্ম পরিচয় : ১৮৯৪ সালের ১২ই সেপ্টম্বর চব্বিশ পরগনা জেলার মুরাতিপুর গ্রামে, মাতুলালয়ে জন্মগ্রহণ করেন। মাতার নাম মৃণালিনী দেবী। পিতা মহোনন্দ বন্দ্যোপাধ্যায়ের পেশা ছিল কথকথা ও পৌরোহিত্য। 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8862" y="2919549"/>
            <a:ext cx="7683138" cy="1201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শিক্ষা ও পেশা : কলকাতা বিশ্ববিদ্যালয়ে এম,এ পড়াকালে তাঁর প্রথম স্ত্রীর মৃত্যু ঘটলে শিক্ষা অসমাপ্ত থাকে। স্কুল শিখকতাসহ নানা পেশায় জীবন অতিবাহিত হয়।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5239" y="4121332"/>
            <a:ext cx="7716761" cy="8265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সাহিত্য সাধনা : ‘পথের প্যাঁচালী’,’অপারাজিতা’ উপন্যাস যেমন তাঁর শ্রেষ্ঠকীর্তি তেমনি বাংলা সাহিত্যে অমূল্য সম্পদ।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364" y="4947863"/>
            <a:ext cx="7690636" cy="18056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উল্লেখযোগ্য রচনা : উপন্যাস; ‘আরণ্যক’ ‘ইছামতি’ গল্পগ্রন্থ : ‘মেঘমল্লার’ ‘মৌরীফুল ’ । কিশোর উপন্যাস : ‘চাঁদের পাহাড়’ ‘মিসমিদের কবচ’ ‘হীরামানিক জ্বলে’।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08023"/>
            <a:ext cx="4475239" cy="1332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জীবনাবসান : ১৯৫০ সালের ১লা নভেম্বর জীবনাবসান ঘটে।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" y="1835331"/>
            <a:ext cx="4164874" cy="31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809897"/>
            <a:ext cx="6797040" cy="6048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4" y="884179"/>
            <a:ext cx="3275511" cy="2995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062549"/>
            <a:ext cx="5368834" cy="2481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১, </a:t>
            </a:r>
            <a:r>
              <a:rPr lang="en-US" sz="2800" dirty="0" err="1" smtClean="0"/>
              <a:t>উপরের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r>
              <a:rPr lang="en-US" sz="2800" dirty="0" smtClean="0"/>
              <a:t> ৫টি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। 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796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11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0627" y="104503"/>
            <a:ext cx="4480561" cy="612648"/>
          </a:xfrm>
          <a:prstGeom prst="wedgeEllipseCallout">
            <a:avLst>
              <a:gd name="adj1" fmla="val -23748"/>
              <a:gd name="adj2" fmla="val 2202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আদর্শ পাঠ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752114" y="104503"/>
            <a:ext cx="3287485" cy="612648"/>
          </a:xfrm>
          <a:prstGeom prst="wedgeEllipseCallout">
            <a:avLst>
              <a:gd name="adj1" fmla="val -28780"/>
              <a:gd name="adj2" fmla="val 2330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সরব পাঠ 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3" y="1779814"/>
            <a:ext cx="5908767" cy="5078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5108"/>
            <a:ext cx="6361612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36423" y="2146132"/>
            <a:ext cx="3784383" cy="137676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4355" y="3593260"/>
            <a:ext cx="4545874" cy="15621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836024"/>
            <a:ext cx="3448594" cy="14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‘চুপড়ি’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0" y="-1"/>
            <a:ext cx="12192000" cy="836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নতুন শব্দের অর্থ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47611" y="796834"/>
            <a:ext cx="3544389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ছোট ঝুড়ি।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0" y="5251268"/>
            <a:ext cx="3187337" cy="128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৪,’নাটাফল’  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1" y="816022"/>
            <a:ext cx="3383279" cy="13132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699863" y="2299063"/>
            <a:ext cx="3492137" cy="118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২, কচি আম।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765177" y="3500846"/>
            <a:ext cx="3287485" cy="1306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 জানালার সিক।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9035141" y="5003074"/>
            <a:ext cx="2947853" cy="1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৪, করঞ্জ ফল। 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0" y="3566161"/>
            <a:ext cx="3135086" cy="1345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৩, ‘গরাদ’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-1" y="2233749"/>
            <a:ext cx="3396343" cy="117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২, ‘আমের কুসি’</a:t>
            </a:r>
            <a:endParaRPr lang="en-US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5" y="5305425"/>
            <a:ext cx="4376057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728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75</cp:revision>
  <dcterms:created xsi:type="dcterms:W3CDTF">2020-01-23T16:42:20Z</dcterms:created>
  <dcterms:modified xsi:type="dcterms:W3CDTF">2020-01-26T12:58:07Z</dcterms:modified>
</cp:coreProperties>
</file>