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6" r:id="rId3"/>
    <p:sldId id="260" r:id="rId4"/>
    <p:sldId id="257" r:id="rId5"/>
    <p:sldId id="261" r:id="rId6"/>
    <p:sldId id="262" r:id="rId7"/>
    <p:sldId id="267" r:id="rId8"/>
    <p:sldId id="263" r:id="rId9"/>
    <p:sldId id="264" r:id="rId10"/>
    <p:sldId id="265" r:id="rId11"/>
    <p:sldId id="272" r:id="rId12"/>
    <p:sldId id="266" r:id="rId13"/>
    <p:sldId id="268" r:id="rId14"/>
    <p:sldId id="269" r:id="rId15"/>
    <p:sldId id="270" r:id="rId16"/>
    <p:sldId id="271"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7" d="100"/>
          <a:sy n="67"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2581" y="1519707"/>
            <a:ext cx="9839458" cy="2646878"/>
          </a:xfrm>
          <a:prstGeom prst="rect">
            <a:avLst/>
          </a:prstGeom>
          <a:noFill/>
          <a:effectLst>
            <a:outerShdw blurRad="50800" dist="50800" dir="5400000" algn="ctr" rotWithShape="0">
              <a:srgbClr val="000000">
                <a:alpha val="35000"/>
              </a:srgbClr>
            </a:outerShdw>
          </a:effectLst>
          <a:scene3d>
            <a:camera prst="perspectiveAbove"/>
            <a:lightRig rig="threePt" dir="t"/>
          </a:scene3d>
          <a:sp3d>
            <a:bevelT w="190500" h="95250" prst="cross"/>
            <a:bevelB w="184150" h="133350" prst="convex"/>
          </a:sp3d>
        </p:spPr>
        <p:txBody>
          <a:bodyPr wrap="square" rtlCol="0">
            <a:spAutoFit/>
          </a:bodyPr>
          <a:lstStyle/>
          <a:p>
            <a:pPr algn="ctr"/>
            <a:r>
              <a:rPr lang="en-US" sz="13800" b="1" i="1" dirty="0" smtClean="0">
                <a:ln w="22225">
                  <a:solidFill>
                    <a:sysClr val="windowText" lastClr="000000"/>
                  </a:solidFill>
                  <a:prstDash val="solid"/>
                </a:ln>
                <a:solidFill>
                  <a:srgbClr val="FF0000"/>
                </a:solidFill>
              </a:rPr>
              <a:t>  </a:t>
            </a:r>
            <a:r>
              <a:rPr lang="en-US" sz="16600" b="1" i="1" dirty="0" smtClean="0">
                <a:ln w="22225">
                  <a:solidFill>
                    <a:sysClr val="windowText" lastClr="000000"/>
                  </a:solidFill>
                  <a:prstDash val="solid"/>
                </a:ln>
                <a:solidFill>
                  <a:srgbClr val="0070C0"/>
                </a:solidFill>
              </a:rPr>
              <a:t>W</a:t>
            </a:r>
            <a:r>
              <a:rPr lang="en-US" sz="16600" b="1" i="1" dirty="0" smtClean="0">
                <a:ln w="22225">
                  <a:solidFill>
                    <a:sysClr val="windowText" lastClr="000000"/>
                  </a:solidFill>
                  <a:prstDash val="solid"/>
                </a:ln>
                <a:solidFill>
                  <a:srgbClr val="00B050"/>
                </a:solidFill>
              </a:rPr>
              <a:t>E</a:t>
            </a:r>
            <a:r>
              <a:rPr lang="en-US" sz="16600" b="1" i="1" dirty="0" smtClean="0">
                <a:ln w="22225">
                  <a:solidFill>
                    <a:sysClr val="windowText" lastClr="000000"/>
                  </a:solidFill>
                  <a:prstDash val="solid"/>
                </a:ln>
                <a:solidFill>
                  <a:schemeClr val="accent2">
                    <a:lumMod val="75000"/>
                  </a:schemeClr>
                </a:solidFill>
              </a:rPr>
              <a:t>L</a:t>
            </a:r>
            <a:r>
              <a:rPr lang="en-US" sz="16600" b="1" i="1" dirty="0" smtClean="0">
                <a:ln w="22225">
                  <a:solidFill>
                    <a:sysClr val="windowText" lastClr="000000"/>
                  </a:solidFill>
                  <a:prstDash val="solid"/>
                </a:ln>
                <a:solidFill>
                  <a:srgbClr val="FFC000"/>
                </a:solidFill>
              </a:rPr>
              <a:t>C</a:t>
            </a:r>
            <a:r>
              <a:rPr lang="en-US" sz="16600" b="1" i="1" dirty="0" smtClean="0">
                <a:ln w="22225">
                  <a:solidFill>
                    <a:sysClr val="windowText" lastClr="000000"/>
                  </a:solidFill>
                  <a:prstDash val="solid"/>
                </a:ln>
                <a:solidFill>
                  <a:srgbClr val="002060"/>
                </a:solidFill>
              </a:rPr>
              <a:t>O</a:t>
            </a:r>
            <a:r>
              <a:rPr lang="en-US" sz="16600" b="1" i="1" dirty="0" smtClean="0">
                <a:ln w="22225">
                  <a:solidFill>
                    <a:sysClr val="windowText" lastClr="000000"/>
                  </a:solidFill>
                  <a:prstDash val="solid"/>
                </a:ln>
                <a:solidFill>
                  <a:srgbClr val="FF0000"/>
                </a:solidFill>
              </a:rPr>
              <a:t>M</a:t>
            </a:r>
            <a:r>
              <a:rPr lang="en-US" sz="16600" b="1" i="1" dirty="0" smtClean="0">
                <a:ln w="22225">
                  <a:solidFill>
                    <a:sysClr val="windowText" lastClr="000000"/>
                  </a:solidFill>
                  <a:prstDash val="solid"/>
                </a:ln>
                <a:solidFill>
                  <a:srgbClr val="7030A0"/>
                </a:solidFill>
              </a:rPr>
              <a:t>E</a:t>
            </a:r>
            <a:endParaRPr lang="en-US" sz="16600" b="1" i="1" dirty="0">
              <a:ln w="22225">
                <a:solidFill>
                  <a:sysClr val="windowText" lastClr="000000"/>
                </a:solidFill>
                <a:prstDash val="solid"/>
              </a:ln>
              <a:solidFill>
                <a:srgbClr val="7030A0"/>
              </a:solidFill>
            </a:endParaRPr>
          </a:p>
        </p:txBody>
      </p:sp>
    </p:spTree>
    <p:extLst>
      <p:ext uri="{BB962C8B-B14F-4D97-AF65-F5344CB8AC3E}">
        <p14:creationId xmlns:p14="http://schemas.microsoft.com/office/powerpoint/2010/main" val="341496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0"/>
                                  </p:iterate>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1432" y="989379"/>
            <a:ext cx="6564574" cy="1569660"/>
          </a:xfrm>
          <a:prstGeom prst="rect">
            <a:avLst/>
          </a:prstGeom>
          <a:noFill/>
          <a:ln>
            <a:solidFill>
              <a:srgbClr val="002060"/>
            </a:solidFill>
          </a:ln>
        </p:spPr>
        <p:txBody>
          <a:bodyPr wrap="square" rtlCol="0">
            <a:spAutoFit/>
          </a:bodyPr>
          <a:lstStyle/>
          <a:p>
            <a:r>
              <a:rPr lang="en-US" sz="3200" dirty="0" err="1" smtClean="0"/>
              <a:t>Neighbour</a:t>
            </a:r>
            <a:r>
              <a:rPr lang="en-US" sz="3200" dirty="0" smtClean="0"/>
              <a:t>= </a:t>
            </a:r>
            <a:r>
              <a:rPr lang="en-US" sz="3200" dirty="0"/>
              <a:t>a person living next door to or very near to the speaker or person referred to</a:t>
            </a:r>
          </a:p>
        </p:txBody>
      </p:sp>
      <p:pic>
        <p:nvPicPr>
          <p:cNvPr id="4098" name="Picture 2" descr="https://img.tfd.com/wn/AB/693D7-neighb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25" y="327547"/>
            <a:ext cx="3991965" cy="28387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TextBox 2"/>
          <p:cNvSpPr txBox="1"/>
          <p:nvPr/>
        </p:nvSpPr>
        <p:spPr>
          <a:xfrm>
            <a:off x="4981432" y="4234321"/>
            <a:ext cx="6564574" cy="1077218"/>
          </a:xfrm>
          <a:prstGeom prst="rect">
            <a:avLst/>
          </a:prstGeom>
          <a:noFill/>
          <a:ln>
            <a:solidFill>
              <a:srgbClr val="002060"/>
            </a:solidFill>
          </a:ln>
        </p:spPr>
        <p:txBody>
          <a:bodyPr wrap="square" rtlCol="0">
            <a:spAutoFit/>
          </a:bodyPr>
          <a:lstStyle/>
          <a:p>
            <a:r>
              <a:rPr lang="en-US" sz="3200" dirty="0" smtClean="0"/>
              <a:t>Empty= </a:t>
            </a:r>
            <a:r>
              <a:rPr lang="en-US" sz="3200" dirty="0"/>
              <a:t>containing nothing; not filled or occupied</a:t>
            </a:r>
          </a:p>
        </p:txBody>
      </p:sp>
      <p:pic>
        <p:nvPicPr>
          <p:cNvPr id="4100" name="Picture 4" descr="https://mymiddlec.files.wordpress.com/2013/09/empty-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42" y="3623853"/>
            <a:ext cx="4217154" cy="279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56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8457" y="2786743"/>
            <a:ext cx="8766629" cy="769441"/>
          </a:xfrm>
          <a:prstGeom prst="rect">
            <a:avLst/>
          </a:prstGeom>
          <a:solidFill>
            <a:schemeClr val="accent2">
              <a:lumMod val="60000"/>
              <a:lumOff val="40000"/>
            </a:schemeClr>
          </a:solidFill>
          <a:ln>
            <a:solidFill>
              <a:srgbClr val="002060"/>
            </a:solidFill>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smtClean="0"/>
              <a:t>Let’s read and understand the text.</a:t>
            </a:r>
            <a:endParaRPr lang="en-US" sz="4400" dirty="0"/>
          </a:p>
        </p:txBody>
      </p:sp>
    </p:spTree>
    <p:extLst>
      <p:ext uri="{BB962C8B-B14F-4D97-AF65-F5344CB8AC3E}">
        <p14:creationId xmlns:p14="http://schemas.microsoft.com/office/powerpoint/2010/main" val="4148244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ata1.ibtimes.co.in/cache-img-1200-0/en/full/612729/1467881934_people-celebrate-eid-al-fitr-jama-masjid-khairuddin-mosque-amrits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5886"/>
            <a:ext cx="12192000" cy="5132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6520" y="5288340"/>
            <a:ext cx="11818962" cy="1569660"/>
          </a:xfrm>
          <a:prstGeom prst="rect">
            <a:avLst/>
          </a:prstGeom>
          <a:noFill/>
        </p:spPr>
        <p:txBody>
          <a:bodyPr wrap="square" rtlCol="0">
            <a:spAutoFit/>
          </a:bodyPr>
          <a:lstStyle/>
          <a:p>
            <a:r>
              <a:rPr lang="en-US" sz="3200" dirty="0" err="1"/>
              <a:t>Eid</a:t>
            </a:r>
            <a:r>
              <a:rPr lang="en-US" sz="3200" dirty="0"/>
              <a:t> is the main religious festival of the Muslims in </a:t>
            </a:r>
            <a:r>
              <a:rPr lang="en-US" sz="3200" dirty="0" err="1"/>
              <a:t>Bangladeh</a:t>
            </a:r>
            <a:r>
              <a:rPr lang="en-US" sz="3200" dirty="0"/>
              <a:t>. </a:t>
            </a:r>
            <a:r>
              <a:rPr lang="en-US" sz="3200" dirty="0" err="1"/>
              <a:t>Eid</a:t>
            </a:r>
            <a:r>
              <a:rPr lang="en-US" sz="3200" dirty="0"/>
              <a:t> means happiness. </a:t>
            </a:r>
            <a:r>
              <a:rPr lang="en-US" sz="3200" dirty="0" err="1"/>
              <a:t>Eveyone</a:t>
            </a:r>
            <a:r>
              <a:rPr lang="en-US" sz="3200" dirty="0"/>
              <a:t> wants to share this happiness with their near and dear ones.</a:t>
            </a:r>
          </a:p>
        </p:txBody>
      </p:sp>
    </p:spTree>
    <p:extLst>
      <p:ext uri="{BB962C8B-B14F-4D97-AF65-F5344CB8AC3E}">
        <p14:creationId xmlns:p14="http://schemas.microsoft.com/office/powerpoint/2010/main" val="1422667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592" y="155658"/>
            <a:ext cx="8796635" cy="4531057"/>
          </a:xfrm>
          <a:prstGeom prst="rect">
            <a:avLst/>
          </a:prstGeom>
        </p:spPr>
      </p:pic>
      <p:sp>
        <p:nvSpPr>
          <p:cNvPr id="3" name="TextBox 2"/>
          <p:cNvSpPr txBox="1"/>
          <p:nvPr/>
        </p:nvSpPr>
        <p:spPr>
          <a:xfrm>
            <a:off x="696036" y="682389"/>
            <a:ext cx="1760561" cy="1077218"/>
          </a:xfrm>
          <a:prstGeom prst="rect">
            <a:avLst/>
          </a:prstGeom>
          <a:solidFill>
            <a:srgbClr val="00B050"/>
          </a:solidFill>
          <a:ln>
            <a:solidFill>
              <a:srgbClr val="002060"/>
            </a:solidFill>
          </a:ln>
        </p:spPr>
        <p:txBody>
          <a:bodyPr wrap="square" rtlCol="0">
            <a:spAutoFit/>
          </a:bodyPr>
          <a:lstStyle/>
          <a:p>
            <a:r>
              <a:rPr lang="en-US" sz="3200" dirty="0" smtClean="0"/>
              <a:t>Where is the train?</a:t>
            </a:r>
            <a:endParaRPr lang="en-US" sz="3200" dirty="0"/>
          </a:p>
        </p:txBody>
      </p:sp>
      <p:sp>
        <p:nvSpPr>
          <p:cNvPr id="4" name="TextBox 3"/>
          <p:cNvSpPr txBox="1"/>
          <p:nvPr/>
        </p:nvSpPr>
        <p:spPr>
          <a:xfrm>
            <a:off x="696036" y="4686715"/>
            <a:ext cx="11232107" cy="2062103"/>
          </a:xfrm>
          <a:prstGeom prst="rect">
            <a:avLst/>
          </a:prstGeom>
          <a:noFill/>
        </p:spPr>
        <p:txBody>
          <a:bodyPr wrap="square" rtlCol="0">
            <a:spAutoFit/>
          </a:bodyPr>
          <a:lstStyle/>
          <a:p>
            <a:r>
              <a:rPr lang="en-US" sz="3200" dirty="0"/>
              <a:t>So most of the people, who are living outside their home for different reasons have a strong desire to get back home during the </a:t>
            </a:r>
            <a:r>
              <a:rPr lang="en-US" sz="3200" dirty="0" err="1"/>
              <a:t>Eid</a:t>
            </a:r>
            <a:r>
              <a:rPr lang="en-US" sz="3200" dirty="0"/>
              <a:t> vacations. As a result, there is a mad rush in the buses, trains, or launches for the home-bound people</a:t>
            </a:r>
          </a:p>
        </p:txBody>
      </p:sp>
    </p:spTree>
    <p:extLst>
      <p:ext uri="{BB962C8B-B14F-4D97-AF65-F5344CB8AC3E}">
        <p14:creationId xmlns:p14="http://schemas.microsoft.com/office/powerpoint/2010/main" val="101770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assetsds.cdnedge.bluemix.net/sites/default/files/styles/big_2/public/feature/images/road_crash_3.jpg?itok=fJ1LsIo4&amp;c=be9eadb5a3536670e10e41d1cdacf9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7" y="176212"/>
            <a:ext cx="11177517" cy="5078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9904" y="5288340"/>
            <a:ext cx="11327642" cy="1569660"/>
          </a:xfrm>
          <a:prstGeom prst="rect">
            <a:avLst/>
          </a:prstGeom>
          <a:noFill/>
        </p:spPr>
        <p:txBody>
          <a:bodyPr wrap="square" rtlCol="0">
            <a:spAutoFit/>
          </a:bodyPr>
          <a:lstStyle/>
          <a:p>
            <a:r>
              <a:rPr lang="en-US" sz="3200" dirty="0"/>
              <a:t>This often causes transport accidents that take away many lives. However, it cannot stop people’s desire to meet their family, in-laws, or friends.</a:t>
            </a:r>
          </a:p>
        </p:txBody>
      </p:sp>
    </p:spTree>
    <p:extLst>
      <p:ext uri="{BB962C8B-B14F-4D97-AF65-F5344CB8AC3E}">
        <p14:creationId xmlns:p14="http://schemas.microsoft.com/office/powerpoint/2010/main" val="1580696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3.pixers.pics/pixers/700/FO/54/13/87/80/700_FO54138780_c2c4f566140e12c4eb91272949c951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1174"/>
            <a:ext cx="12192000" cy="5076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653" y="0"/>
            <a:ext cx="11552831" cy="2554545"/>
          </a:xfrm>
          <a:prstGeom prst="rect">
            <a:avLst/>
          </a:prstGeom>
          <a:noFill/>
        </p:spPr>
        <p:txBody>
          <a:bodyPr wrap="square" rtlCol="0">
            <a:spAutoFit/>
          </a:bodyPr>
          <a:lstStyle/>
          <a:p>
            <a:r>
              <a:rPr lang="en-US" sz="3200" dirty="0"/>
              <a:t>Do human beings have roots like the trees? The answer is ‘yes’ but unlike the roots of the trees they are invisible, they lie in our minds. It’s these roots that make a bond between us and family members, </a:t>
            </a:r>
            <a:r>
              <a:rPr lang="en-US" sz="3200" dirty="0" err="1"/>
              <a:t>inlaws</a:t>
            </a:r>
            <a:r>
              <a:rPr lang="en-US" sz="3200" dirty="0"/>
              <a:t>, friends, </a:t>
            </a:r>
            <a:r>
              <a:rPr lang="en-US" sz="3200" dirty="0" err="1"/>
              <a:t>neighbours</a:t>
            </a:r>
            <a:r>
              <a:rPr lang="en-US" sz="3200" dirty="0"/>
              <a:t> or even between us and the land where we were born and grew up.</a:t>
            </a:r>
          </a:p>
        </p:txBody>
      </p:sp>
    </p:spTree>
    <p:extLst>
      <p:ext uri="{BB962C8B-B14F-4D97-AF65-F5344CB8AC3E}">
        <p14:creationId xmlns:p14="http://schemas.microsoft.com/office/powerpoint/2010/main" val="115095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d2v9y0dukr6mq2.cloudfront.net/video/thumbnail/Bg-SaAXQiono8vnu/lonely-man-graded_rlwpsurm__F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686" y="1"/>
            <a:ext cx="11814628" cy="2831544"/>
          </a:xfrm>
          <a:prstGeom prst="rect">
            <a:avLst/>
          </a:prstGeom>
          <a:noFill/>
        </p:spPr>
        <p:txBody>
          <a:bodyPr wrap="square" rtlCol="0">
            <a:spAutoFit/>
          </a:bodyPr>
          <a:lstStyle/>
          <a:p>
            <a:r>
              <a:rPr lang="en-US" sz="3200" dirty="0">
                <a:solidFill>
                  <a:srgbClr val="FFFF00"/>
                </a:solidFill>
              </a:rPr>
              <a:t>Human beings who do not have any root or contexts, are non entity. In other words, they do not have their own identity. Such persons are devoid of values, humanity, and social responsibilities. They don’t know where they are from, and/or where they are heading towards. This often makes them feel empty and lost.</a:t>
            </a:r>
          </a:p>
          <a:p>
            <a:endParaRPr lang="en-US" dirty="0"/>
          </a:p>
        </p:txBody>
      </p:sp>
    </p:spTree>
    <p:extLst>
      <p:ext uri="{BB962C8B-B14F-4D97-AF65-F5344CB8AC3E}">
        <p14:creationId xmlns:p14="http://schemas.microsoft.com/office/powerpoint/2010/main" val="1609288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2686" y="273763"/>
            <a:ext cx="2423885" cy="584775"/>
          </a:xfrm>
          <a:prstGeom prst="rect">
            <a:avLst/>
          </a:prstGeom>
          <a:solidFill>
            <a:schemeClr val="accent2">
              <a:lumMod val="60000"/>
              <a:lumOff val="40000"/>
            </a:schemeClr>
          </a:solidFill>
          <a:ln>
            <a:solidFill>
              <a:srgbClr val="002060"/>
            </a:solidFill>
          </a:ln>
          <a:effectLst>
            <a:softEdge rad="63500"/>
          </a:effectLst>
        </p:spPr>
        <p:txBody>
          <a:bodyPr wrap="square" rtlCol="0">
            <a:spAutoFit/>
          </a:bodyPr>
          <a:lstStyle/>
          <a:p>
            <a:r>
              <a:rPr lang="en-US" sz="3200" dirty="0" smtClean="0"/>
              <a:t>Group Work</a:t>
            </a:r>
            <a:endParaRPr lang="en-US" sz="3200" dirty="0"/>
          </a:p>
        </p:txBody>
      </p:sp>
      <p:sp>
        <p:nvSpPr>
          <p:cNvPr id="3" name="TextBox 2"/>
          <p:cNvSpPr txBox="1"/>
          <p:nvPr/>
        </p:nvSpPr>
        <p:spPr>
          <a:xfrm>
            <a:off x="2177142" y="1084544"/>
            <a:ext cx="6574972" cy="1354217"/>
          </a:xfrm>
          <a:prstGeom prst="rect">
            <a:avLst/>
          </a:prstGeom>
          <a:noFill/>
          <a:ln>
            <a:solidFill>
              <a:srgbClr val="002060"/>
            </a:solidFill>
          </a:ln>
        </p:spPr>
        <p:txBody>
          <a:bodyPr wrap="square" rtlCol="0">
            <a:spAutoFit/>
          </a:bodyPr>
          <a:lstStyle/>
          <a:p>
            <a:pPr marL="0" lvl="1"/>
            <a:r>
              <a:rPr lang="en-US" sz="3200" dirty="0" smtClean="0"/>
              <a:t>Group A : </a:t>
            </a:r>
            <a:r>
              <a:rPr lang="en-US" sz="3200" dirty="0"/>
              <a:t>Do you feel any attraction or pull of your roots? </a:t>
            </a:r>
          </a:p>
          <a:p>
            <a:endParaRPr lang="en-US" dirty="0"/>
          </a:p>
        </p:txBody>
      </p:sp>
      <p:sp>
        <p:nvSpPr>
          <p:cNvPr id="4" name="TextBox 3"/>
          <p:cNvSpPr txBox="1"/>
          <p:nvPr/>
        </p:nvSpPr>
        <p:spPr>
          <a:xfrm>
            <a:off x="2177143" y="2664767"/>
            <a:ext cx="6574971" cy="1354217"/>
          </a:xfrm>
          <a:prstGeom prst="rect">
            <a:avLst/>
          </a:prstGeom>
          <a:noFill/>
          <a:ln>
            <a:solidFill>
              <a:srgbClr val="002060"/>
            </a:solidFill>
          </a:ln>
        </p:spPr>
        <p:txBody>
          <a:bodyPr wrap="square" rtlCol="0">
            <a:spAutoFit/>
          </a:bodyPr>
          <a:lstStyle/>
          <a:p>
            <a:pPr marL="0" lvl="1"/>
            <a:r>
              <a:rPr lang="en-US" sz="3200" dirty="0" smtClean="0"/>
              <a:t>Group B : </a:t>
            </a:r>
            <a:r>
              <a:rPr lang="en-US" sz="3200" dirty="0"/>
              <a:t>How do you nourish your roots? </a:t>
            </a:r>
          </a:p>
          <a:p>
            <a:endParaRPr lang="en-US" dirty="0"/>
          </a:p>
        </p:txBody>
      </p:sp>
      <p:sp>
        <p:nvSpPr>
          <p:cNvPr id="5" name="TextBox 4"/>
          <p:cNvSpPr txBox="1"/>
          <p:nvPr/>
        </p:nvSpPr>
        <p:spPr>
          <a:xfrm>
            <a:off x="2140856" y="4244990"/>
            <a:ext cx="6647543" cy="1569660"/>
          </a:xfrm>
          <a:prstGeom prst="rect">
            <a:avLst/>
          </a:prstGeom>
          <a:noFill/>
          <a:ln>
            <a:solidFill>
              <a:srgbClr val="002060"/>
            </a:solidFill>
          </a:ln>
        </p:spPr>
        <p:txBody>
          <a:bodyPr wrap="square" rtlCol="0">
            <a:spAutoFit/>
          </a:bodyPr>
          <a:lstStyle/>
          <a:p>
            <a:r>
              <a:rPr lang="en-US" dirty="0" smtClean="0"/>
              <a:t> </a:t>
            </a:r>
            <a:r>
              <a:rPr lang="en-US" sz="3200" dirty="0" smtClean="0"/>
              <a:t>Group C : What</a:t>
            </a:r>
            <a:r>
              <a:rPr lang="en-US" sz="3200" dirty="0"/>
              <a:t>, according to you, are the reasons why people become rootless? </a:t>
            </a:r>
          </a:p>
        </p:txBody>
      </p:sp>
    </p:spTree>
    <p:extLst>
      <p:ext uri="{BB962C8B-B14F-4D97-AF65-F5344CB8AC3E}">
        <p14:creationId xmlns:p14="http://schemas.microsoft.com/office/powerpoint/2010/main" val="2464784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3601" y="420914"/>
            <a:ext cx="2148113" cy="584775"/>
          </a:xfrm>
          <a:prstGeom prst="rect">
            <a:avLst/>
          </a:prstGeom>
          <a:solidFill>
            <a:schemeClr val="accent2">
              <a:lumMod val="60000"/>
              <a:lumOff val="40000"/>
            </a:schemeClr>
          </a:solidFill>
          <a:ln>
            <a:solidFill>
              <a:srgbClr val="002060"/>
            </a:solidFill>
          </a:ln>
          <a:effectLst>
            <a:glow rad="101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ln w="0"/>
                <a:solidFill>
                  <a:schemeClr val="tx1"/>
                </a:solidFill>
                <a:effectLst>
                  <a:outerShdw blurRad="38100" dist="19050" dir="2700000" algn="tl" rotWithShape="0">
                    <a:schemeClr val="dk1">
                      <a:alpha val="40000"/>
                    </a:schemeClr>
                  </a:outerShdw>
                </a:effectLst>
              </a:rPr>
              <a:t> Evaluation</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1915885" y="1741714"/>
            <a:ext cx="7663543" cy="3046988"/>
          </a:xfrm>
          <a:prstGeom prst="rect">
            <a:avLst/>
          </a:prstGeom>
          <a:noFill/>
          <a:ln>
            <a:solidFill>
              <a:srgbClr val="002060"/>
            </a:solidFill>
          </a:ln>
          <a:scene3d>
            <a:camera prst="perspectiveRight"/>
            <a:lightRig rig="threePt" dir="t"/>
          </a:scene3d>
        </p:spPr>
        <p:txBody>
          <a:bodyPr wrap="square" rtlCol="0">
            <a:spAutoFit/>
          </a:bodyPr>
          <a:lstStyle/>
          <a:p>
            <a:pPr marL="342900" indent="-342900" algn="just">
              <a:buAutoNum type="alphaLcParenR"/>
            </a:pPr>
            <a:r>
              <a:rPr lang="en-US" sz="3200" dirty="0" smtClean="0"/>
              <a:t>Why do people have strong desire to go home?</a:t>
            </a:r>
          </a:p>
          <a:p>
            <a:pPr marL="342900" indent="-342900" algn="just">
              <a:buAutoNum type="alphaLcParenR"/>
            </a:pPr>
            <a:r>
              <a:rPr lang="en-US" sz="3200" dirty="0" smtClean="0"/>
              <a:t>Why do the accidents happen on roads?</a:t>
            </a:r>
          </a:p>
          <a:p>
            <a:pPr marL="342900" indent="-342900" algn="just">
              <a:buAutoNum type="alphaLcParenR"/>
            </a:pPr>
            <a:r>
              <a:rPr lang="en-US" sz="3200" dirty="0"/>
              <a:t>What makes people rush for their homes in spite of serious hazards? </a:t>
            </a:r>
            <a:endParaRPr lang="en-US" sz="3200" dirty="0" smtClean="0"/>
          </a:p>
          <a:p>
            <a:pPr marL="342900" indent="-342900" algn="just">
              <a:buAutoNum type="alphaLcParenR"/>
            </a:pPr>
            <a:r>
              <a:rPr lang="en-US" sz="3200" dirty="0"/>
              <a:t>Do human beings have roots like the trees? </a:t>
            </a:r>
          </a:p>
        </p:txBody>
      </p:sp>
    </p:spTree>
    <p:extLst>
      <p:ext uri="{BB962C8B-B14F-4D97-AF65-F5344CB8AC3E}">
        <p14:creationId xmlns:p14="http://schemas.microsoft.com/office/powerpoint/2010/main" val="3878998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77" y="668740"/>
            <a:ext cx="3916907" cy="75062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0"/>
                <a:solidFill>
                  <a:schemeClr val="tx1"/>
                </a:solidFill>
                <a:effectLst>
                  <a:outerShdw blurRad="38100" dist="19050" dir="2700000" algn="tl" rotWithShape="0">
                    <a:schemeClr val="dk1">
                      <a:alpha val="40000"/>
                    </a:schemeClr>
                  </a:outerShdw>
                </a:effectLst>
              </a:rPr>
              <a:t>Home Work</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1364777" y="2894944"/>
            <a:ext cx="7779223" cy="1787605"/>
          </a:xfrm>
          <a:prstGeom prst="rect">
            <a:avLst/>
          </a:prstGeom>
          <a:ln>
            <a:solidFill>
              <a:srgbClr val="0070C0"/>
            </a:solidFill>
          </a:ln>
        </p:spPr>
        <p:txBody>
          <a:bodyPr wrap="square">
            <a:spAutoFit/>
          </a:bodyPr>
          <a:lstStyle/>
          <a:p>
            <a:pPr marR="0" lvl="0" algn="just" fontAlgn="base">
              <a:lnSpc>
                <a:spcPct val="102000"/>
              </a:lnSpc>
              <a:spcBef>
                <a:spcPts val="0"/>
              </a:spcBef>
              <a:spcAft>
                <a:spcPts val="1010"/>
              </a:spcAft>
              <a:buClr>
                <a:srgbClr val="231F20"/>
              </a:buClr>
              <a:buSzPts val="1300"/>
            </a:pPr>
            <a:r>
              <a:rPr lang="en-US" sz="36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Make a classroom survey and present in a graph or chart the types of </a:t>
            </a:r>
            <a:r>
              <a:rPr lang="en-US" sz="3600" b="1" dirty="0" smtClean="0">
                <a:solidFill>
                  <a:srgbClr val="231F20"/>
                </a:solidFill>
                <a:latin typeface="Times New Roman" panose="02020603050405020304" pitchFamily="18" charset="0"/>
                <a:ea typeface="Times New Roman" panose="02020603050405020304" pitchFamily="18" charset="0"/>
              </a:rPr>
              <a:t>roots </a:t>
            </a:r>
            <a:r>
              <a:rPr lang="en-US" sz="3600" b="1" dirty="0">
                <a:solidFill>
                  <a:srgbClr val="231F20"/>
                </a:solidFill>
                <a:latin typeface="Times New Roman" panose="02020603050405020304" pitchFamily="18" charset="0"/>
                <a:ea typeface="Times New Roman" panose="02020603050405020304" pitchFamily="18" charset="0"/>
              </a:rPr>
              <a:t>your classmates have.  </a:t>
            </a:r>
            <a:endParaRPr lang="en-US" sz="3600" dirty="0">
              <a:solidFill>
                <a:srgbClr val="231F2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9448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6991" y="132081"/>
            <a:ext cx="4958366" cy="769441"/>
          </a:xfrm>
          <a:prstGeom prst="rect">
            <a:avLst/>
          </a:prstGeom>
          <a:noFill/>
          <a:ln>
            <a:solidFill>
              <a:srgbClr val="002060"/>
            </a:solidFill>
          </a:ln>
        </p:spPr>
        <p:txBody>
          <a:bodyPr wrap="square" rtlCol="0">
            <a:spAutoFit/>
          </a:bodyPr>
          <a:lstStyle/>
          <a:p>
            <a:pPr algn="ctr"/>
            <a:r>
              <a:rPr lang="en-US" sz="4400" dirty="0" smtClean="0">
                <a:solidFill>
                  <a:srgbClr val="7030A0"/>
                </a:solidFill>
              </a:rPr>
              <a:t>Introduction</a:t>
            </a:r>
            <a:endParaRPr lang="en-US" sz="4400" dirty="0">
              <a:solidFill>
                <a:srgbClr val="7030A0"/>
              </a:solidFill>
            </a:endParaRPr>
          </a:p>
        </p:txBody>
      </p:sp>
      <p:sp>
        <p:nvSpPr>
          <p:cNvPr id="5" name="TextBox 4"/>
          <p:cNvSpPr txBox="1"/>
          <p:nvPr/>
        </p:nvSpPr>
        <p:spPr>
          <a:xfrm>
            <a:off x="4503762" y="1258839"/>
            <a:ext cx="6719918" cy="3477875"/>
          </a:xfrm>
          <a:prstGeom prst="rect">
            <a:avLst/>
          </a:prstGeom>
          <a:noFill/>
          <a:ln>
            <a:solidFill>
              <a:srgbClr val="00B0F0"/>
            </a:solidFill>
          </a:ln>
        </p:spPr>
        <p:txBody>
          <a:bodyPr wrap="square" rtlCol="0">
            <a:spAutoFit/>
          </a:bodyPr>
          <a:lstStyle/>
          <a:p>
            <a:r>
              <a:rPr lang="en-US" sz="3200" b="1" i="1" dirty="0" smtClean="0">
                <a:solidFill>
                  <a:srgbClr val="7030A0"/>
                </a:solidFill>
                <a:effectLst>
                  <a:outerShdw blurRad="38100" dist="38100" dir="2700000" algn="tl">
                    <a:srgbClr val="000000">
                      <a:alpha val="43137"/>
                    </a:srgbClr>
                  </a:outerShdw>
                </a:effectLst>
              </a:rPr>
              <a:t>MD. ANWAR </a:t>
            </a:r>
            <a:r>
              <a:rPr lang="en-US" sz="3200" b="1" i="1" dirty="0">
                <a:solidFill>
                  <a:srgbClr val="7030A0"/>
                </a:solidFill>
                <a:effectLst>
                  <a:outerShdw blurRad="38100" dist="38100" dir="2700000" algn="tl">
                    <a:srgbClr val="000000">
                      <a:alpha val="43137"/>
                    </a:srgbClr>
                  </a:outerShdw>
                </a:effectLst>
              </a:rPr>
              <a:t>PARVEZ</a:t>
            </a:r>
          </a:p>
          <a:p>
            <a:r>
              <a:rPr lang="en-US" sz="3200" dirty="0">
                <a:solidFill>
                  <a:srgbClr val="7B0320"/>
                </a:solidFill>
              </a:rPr>
              <a:t>Assistant Teacher (English)</a:t>
            </a:r>
          </a:p>
          <a:p>
            <a:r>
              <a:rPr lang="en-US" sz="3200" dirty="0" err="1" smtClean="0">
                <a:solidFill>
                  <a:schemeClr val="accent5">
                    <a:lumMod val="50000"/>
                  </a:schemeClr>
                </a:solidFill>
              </a:rPr>
              <a:t>Rajar</a:t>
            </a:r>
            <a:r>
              <a:rPr lang="en-US" sz="3200" dirty="0" smtClean="0">
                <a:solidFill>
                  <a:schemeClr val="accent5">
                    <a:lumMod val="50000"/>
                  </a:schemeClr>
                </a:solidFill>
              </a:rPr>
              <a:t> Bazar </a:t>
            </a:r>
            <a:r>
              <a:rPr lang="en-US" sz="3200" dirty="0">
                <a:solidFill>
                  <a:schemeClr val="accent5">
                    <a:lumMod val="50000"/>
                  </a:schemeClr>
                </a:solidFill>
              </a:rPr>
              <a:t>Govt. High School</a:t>
            </a:r>
          </a:p>
          <a:p>
            <a:r>
              <a:rPr lang="en-US" sz="3200" dirty="0" err="1">
                <a:solidFill>
                  <a:schemeClr val="tx1">
                    <a:lumMod val="95000"/>
                    <a:lumOff val="5000"/>
                  </a:schemeClr>
                </a:solidFill>
              </a:rPr>
              <a:t>Chunarughat</a:t>
            </a:r>
            <a:r>
              <a:rPr lang="en-US" sz="3200" dirty="0">
                <a:solidFill>
                  <a:schemeClr val="tx1">
                    <a:lumMod val="95000"/>
                    <a:lumOff val="5000"/>
                  </a:schemeClr>
                </a:solidFill>
              </a:rPr>
              <a:t>, </a:t>
            </a:r>
            <a:r>
              <a:rPr lang="en-US" sz="3200" dirty="0" err="1" smtClean="0">
                <a:solidFill>
                  <a:schemeClr val="tx1">
                    <a:lumMod val="95000"/>
                    <a:lumOff val="5000"/>
                  </a:schemeClr>
                </a:solidFill>
              </a:rPr>
              <a:t>Habiganj</a:t>
            </a:r>
            <a:endParaRPr lang="en-US" sz="3200" dirty="0" smtClean="0">
              <a:solidFill>
                <a:schemeClr val="tx1">
                  <a:lumMod val="95000"/>
                  <a:lumOff val="5000"/>
                </a:schemeClr>
              </a:solidFill>
            </a:endParaRPr>
          </a:p>
          <a:p>
            <a:r>
              <a:rPr lang="en-US" sz="3200" dirty="0" smtClean="0">
                <a:solidFill>
                  <a:schemeClr val="tx1">
                    <a:lumMod val="95000"/>
                    <a:lumOff val="5000"/>
                  </a:schemeClr>
                </a:solidFill>
              </a:rPr>
              <a:t>Mobile: 01737714340</a:t>
            </a:r>
          </a:p>
          <a:p>
            <a:r>
              <a:rPr lang="en-US" sz="3200" dirty="0" smtClean="0">
                <a:solidFill>
                  <a:schemeClr val="tx1">
                    <a:lumMod val="95000"/>
                    <a:lumOff val="5000"/>
                  </a:schemeClr>
                </a:solidFill>
              </a:rPr>
              <a:t>E-mail: parvez.at@gmail.com</a:t>
            </a:r>
            <a:endParaRPr lang="en-US" sz="3200" dirty="0">
              <a:solidFill>
                <a:schemeClr val="tx1">
                  <a:lumMod val="95000"/>
                  <a:lumOff val="5000"/>
                </a:schemeClr>
              </a:solidFill>
            </a:endParaRPr>
          </a:p>
          <a:p>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79" y="3940934"/>
            <a:ext cx="2369712" cy="2685245"/>
          </a:xfrm>
          <a:prstGeom prst="rect">
            <a:avLst/>
          </a:prstGeom>
        </p:spPr>
      </p:pic>
      <p:sp>
        <p:nvSpPr>
          <p:cNvPr id="7" name="TextBox 6"/>
          <p:cNvSpPr txBox="1"/>
          <p:nvPr/>
        </p:nvSpPr>
        <p:spPr>
          <a:xfrm>
            <a:off x="4503762" y="5013085"/>
            <a:ext cx="6739495" cy="1077218"/>
          </a:xfrm>
          <a:prstGeom prst="rect">
            <a:avLst/>
          </a:prstGeom>
          <a:noFill/>
          <a:ln>
            <a:solidFill>
              <a:srgbClr val="0070C0"/>
            </a:solidFill>
          </a:ln>
        </p:spPr>
        <p:txBody>
          <a:bodyPr wrap="square" rtlCol="0">
            <a:spAutoFit/>
          </a:bodyPr>
          <a:lstStyle/>
          <a:p>
            <a:r>
              <a:rPr lang="en-US" sz="3200" dirty="0" smtClean="0"/>
              <a:t>Class: IX-X</a:t>
            </a:r>
          </a:p>
          <a:p>
            <a:r>
              <a:rPr lang="en-US" sz="3200" dirty="0" smtClean="0"/>
              <a:t>Subject: English 1</a:t>
            </a:r>
            <a:r>
              <a:rPr lang="en-US" sz="3200" baseline="30000" dirty="0" smtClean="0"/>
              <a:t>st</a:t>
            </a:r>
            <a:r>
              <a:rPr lang="en-US" sz="3200" dirty="0" smtClean="0"/>
              <a:t> Paper</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79" y="901522"/>
            <a:ext cx="2369712" cy="2757282"/>
          </a:xfrm>
          <a:prstGeom prst="rect">
            <a:avLst/>
          </a:prstGeom>
        </p:spPr>
      </p:pic>
    </p:spTree>
    <p:extLst>
      <p:ext uri="{BB962C8B-B14F-4D97-AF65-F5344CB8AC3E}">
        <p14:creationId xmlns:p14="http://schemas.microsoft.com/office/powerpoint/2010/main" val="1143986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1500"/>
                                        <p:tgtEl>
                                          <p:spTgt spid="5"/>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500" fill="hold"/>
                                        <p:tgtEl>
                                          <p:spTgt spid="8"/>
                                        </p:tgtEl>
                                        <p:attrNameLst>
                                          <p:attrName>ppt_w</p:attrName>
                                        </p:attrNameLst>
                                      </p:cBhvr>
                                      <p:tavLst>
                                        <p:tav tm="0">
                                          <p:val>
                                            <p:fltVal val="0"/>
                                          </p:val>
                                        </p:tav>
                                        <p:tav tm="100000">
                                          <p:val>
                                            <p:strVal val="#ppt_w"/>
                                          </p:val>
                                        </p:tav>
                                      </p:tavLst>
                                    </p:anim>
                                    <p:anim calcmode="lin" valueType="num">
                                      <p:cBhvr>
                                        <p:cTn id="29" dur="1500" fill="hold"/>
                                        <p:tgtEl>
                                          <p:spTgt spid="8"/>
                                        </p:tgtEl>
                                        <p:attrNameLst>
                                          <p:attrName>ppt_h</p:attrName>
                                        </p:attrNameLst>
                                      </p:cBhvr>
                                      <p:tavLst>
                                        <p:tav tm="0">
                                          <p:val>
                                            <p:fltVal val="0"/>
                                          </p:val>
                                        </p:tav>
                                        <p:tav tm="100000">
                                          <p:val>
                                            <p:strVal val="#ppt_h"/>
                                          </p:val>
                                        </p:tav>
                                      </p:tavLst>
                                    </p:anim>
                                    <p:animEffect transition="in" filter="fade">
                                      <p:cBhvr>
                                        <p:cTn id="30" dur="1500"/>
                                        <p:tgtEl>
                                          <p:spTgt spid="8"/>
                                        </p:tgtEl>
                                      </p:cBhvr>
                                    </p:animEffect>
                                  </p:childTnLst>
                                </p:cTn>
                              </p:par>
                            </p:childTnLst>
                          </p:cTn>
                        </p:par>
                        <p:par>
                          <p:cTn id="31" fill="hold">
                            <p:stCondLst>
                              <p:cond delay="5000"/>
                            </p:stCondLst>
                            <p:childTnLst>
                              <p:par>
                                <p:cTn id="32" presetID="2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1500"/>
                                        <p:tgtEl>
                                          <p:spTgt spid="7"/>
                                        </p:tgtEl>
                                      </p:cBhvr>
                                    </p:animEffect>
                                  </p:childTnLst>
                                </p:cTn>
                              </p:par>
                            </p:childTnLst>
                          </p:cTn>
                        </p:par>
                        <p:par>
                          <p:cTn id="35" fill="hold">
                            <p:stCondLst>
                              <p:cond delay="6500"/>
                            </p:stCondLst>
                            <p:childTnLst>
                              <p:par>
                                <p:cTn id="36" presetID="53" presetClass="entr" presetSubtype="16"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500" fill="hold"/>
                                        <p:tgtEl>
                                          <p:spTgt spid="6"/>
                                        </p:tgtEl>
                                        <p:attrNameLst>
                                          <p:attrName>ppt_w</p:attrName>
                                        </p:attrNameLst>
                                      </p:cBhvr>
                                      <p:tavLst>
                                        <p:tav tm="0">
                                          <p:val>
                                            <p:fltVal val="0"/>
                                          </p:val>
                                        </p:tav>
                                        <p:tav tm="100000">
                                          <p:val>
                                            <p:strVal val="#ppt_w"/>
                                          </p:val>
                                        </p:tav>
                                      </p:tavLst>
                                    </p:anim>
                                    <p:anim calcmode="lin" valueType="num">
                                      <p:cBhvr>
                                        <p:cTn id="39" dur="1500" fill="hold"/>
                                        <p:tgtEl>
                                          <p:spTgt spid="6"/>
                                        </p:tgtEl>
                                        <p:attrNameLst>
                                          <p:attrName>ppt_h</p:attrName>
                                        </p:attrNameLst>
                                      </p:cBhvr>
                                      <p:tavLst>
                                        <p:tav tm="0">
                                          <p:val>
                                            <p:fltVal val="0"/>
                                          </p:val>
                                        </p:tav>
                                        <p:tav tm="100000">
                                          <p:val>
                                            <p:strVal val="#ppt_h"/>
                                          </p:val>
                                        </p:tav>
                                      </p:tavLst>
                                    </p:anim>
                                    <p:animEffect transition="in" filter="fade">
                                      <p:cBhvr>
                                        <p:cTn id="4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241945" y="1665027"/>
            <a:ext cx="8816454" cy="3398292"/>
          </a:xfrm>
          <a:prstGeom prst="frame">
            <a:avLst/>
          </a:prstGeom>
          <a:solidFill>
            <a:srgbClr val="00B05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210937" y="2326999"/>
            <a:ext cx="6878469" cy="186204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11500" b="1" dirty="0" smtClean="0">
                <a:ln>
                  <a:solidFill>
                    <a:srgbClr val="002060"/>
                  </a:solidFill>
                </a:ln>
                <a:solidFill>
                  <a:schemeClr val="bg2">
                    <a:lumMod val="50000"/>
                  </a:schemeClr>
                </a:solidFill>
              </a:rPr>
              <a:t>Thank You</a:t>
            </a:r>
            <a:endParaRPr lang="en-US" sz="11500" b="1" dirty="0">
              <a:ln>
                <a:solidFill>
                  <a:srgbClr val="002060"/>
                </a:solidFill>
              </a:ln>
              <a:solidFill>
                <a:schemeClr val="bg2">
                  <a:lumMod val="50000"/>
                </a:schemeClr>
              </a:solidFill>
            </a:endParaRPr>
          </a:p>
        </p:txBody>
      </p:sp>
    </p:spTree>
    <p:extLst>
      <p:ext uri="{BB962C8B-B14F-4D97-AF65-F5344CB8AC3E}">
        <p14:creationId xmlns:p14="http://schemas.microsoft.com/office/powerpoint/2010/main" val="180936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32" y="361622"/>
            <a:ext cx="2778858" cy="2673020"/>
          </a:xfrm>
          <a:prstGeom prst="rect">
            <a:avLst/>
          </a:prstGeom>
        </p:spPr>
      </p:pic>
      <p:sp>
        <p:nvSpPr>
          <p:cNvPr id="4" name="TextBox 3"/>
          <p:cNvSpPr txBox="1"/>
          <p:nvPr/>
        </p:nvSpPr>
        <p:spPr>
          <a:xfrm>
            <a:off x="3278874" y="497715"/>
            <a:ext cx="1528549" cy="2062103"/>
          </a:xfrm>
          <a:prstGeom prst="rect">
            <a:avLst/>
          </a:prstGeom>
          <a:noFill/>
        </p:spPr>
        <p:txBody>
          <a:bodyPr wrap="square" rtlCol="0">
            <a:spAutoFit/>
          </a:bodyPr>
          <a:lstStyle/>
          <a:p>
            <a:r>
              <a:rPr lang="en-US" sz="3200" dirty="0" smtClean="0"/>
              <a:t>I work in a school in a city. </a:t>
            </a:r>
            <a:endParaRPr lang="en-US" sz="3200" dirty="0"/>
          </a:p>
        </p:txBody>
      </p:sp>
      <p:pic>
        <p:nvPicPr>
          <p:cNvPr id="1026" name="Picture 2" descr="http://st.hzcdn.com/fimgs/5ce15506002d4624_8342-w500-h666-b0-p0--eclectic-po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11" y="3234520"/>
            <a:ext cx="2827979" cy="2615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0524" y="3408610"/>
            <a:ext cx="1965278" cy="2062103"/>
          </a:xfrm>
          <a:prstGeom prst="rect">
            <a:avLst/>
          </a:prstGeom>
          <a:noFill/>
        </p:spPr>
        <p:txBody>
          <a:bodyPr wrap="square" rtlCol="0">
            <a:spAutoFit/>
          </a:bodyPr>
          <a:lstStyle/>
          <a:p>
            <a:r>
              <a:rPr lang="en-US" sz="3200" dirty="0" smtClean="0"/>
              <a:t>My parents live in a village.</a:t>
            </a:r>
            <a:endParaRPr lang="en-US" sz="3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894" y="367432"/>
            <a:ext cx="2770497" cy="2867088"/>
          </a:xfrm>
          <a:prstGeom prst="rect">
            <a:avLst/>
          </a:prstGeom>
        </p:spPr>
      </p:pic>
      <p:sp>
        <p:nvSpPr>
          <p:cNvPr id="6" name="TextBox 5"/>
          <p:cNvSpPr txBox="1"/>
          <p:nvPr/>
        </p:nvSpPr>
        <p:spPr>
          <a:xfrm>
            <a:off x="10051575" y="361622"/>
            <a:ext cx="2060812" cy="3046988"/>
          </a:xfrm>
          <a:prstGeom prst="rect">
            <a:avLst/>
          </a:prstGeom>
          <a:noFill/>
        </p:spPr>
        <p:txBody>
          <a:bodyPr wrap="square" rtlCol="0">
            <a:spAutoFit/>
          </a:bodyPr>
          <a:lstStyle/>
          <a:p>
            <a:r>
              <a:rPr lang="en-US" sz="3200" dirty="0" smtClean="0"/>
              <a:t>I go to my village to celebrate this occasion with them.</a:t>
            </a:r>
            <a:endParaRPr lang="en-US" sz="3200" dirty="0"/>
          </a:p>
        </p:txBody>
      </p:sp>
      <p:pic>
        <p:nvPicPr>
          <p:cNvPr id="10" name="Picture 9"/>
          <p:cNvPicPr/>
          <p:nvPr/>
        </p:nvPicPr>
        <p:blipFill>
          <a:blip r:embed="rId5"/>
          <a:stretch>
            <a:fillRect/>
          </a:stretch>
        </p:blipFill>
        <p:spPr>
          <a:xfrm>
            <a:off x="7113894" y="3533181"/>
            <a:ext cx="2780733" cy="2785731"/>
          </a:xfrm>
          <a:prstGeom prst="rect">
            <a:avLst/>
          </a:prstGeom>
        </p:spPr>
      </p:pic>
      <p:sp>
        <p:nvSpPr>
          <p:cNvPr id="9" name="TextBox 8"/>
          <p:cNvSpPr txBox="1"/>
          <p:nvPr/>
        </p:nvSpPr>
        <p:spPr>
          <a:xfrm>
            <a:off x="10051575" y="4141216"/>
            <a:ext cx="1849273" cy="1569660"/>
          </a:xfrm>
          <a:prstGeom prst="rect">
            <a:avLst/>
          </a:prstGeom>
          <a:noFill/>
        </p:spPr>
        <p:txBody>
          <a:bodyPr wrap="square" rtlCol="0">
            <a:spAutoFit/>
          </a:bodyPr>
          <a:lstStyle/>
          <a:p>
            <a:r>
              <a:rPr lang="en-US" sz="3200" dirty="0" smtClean="0"/>
              <a:t>Because this is my root.</a:t>
            </a:r>
            <a:endParaRPr lang="en-US" sz="3200" dirty="0"/>
          </a:p>
        </p:txBody>
      </p:sp>
      <p:sp>
        <p:nvSpPr>
          <p:cNvPr id="13" name="Down Arrow 12"/>
          <p:cNvSpPr/>
          <p:nvPr/>
        </p:nvSpPr>
        <p:spPr>
          <a:xfrm rot="5400000">
            <a:off x="5162265" y="3723928"/>
            <a:ext cx="1098644" cy="1636715"/>
          </a:xfrm>
          <a:prstGeom prst="down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889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1000" fill="hold"/>
                                        <p:tgtEl>
                                          <p:spTgt spid="1026"/>
                                        </p:tgtEl>
                                        <p:attrNameLst>
                                          <p:attrName>ppt_w</p:attrName>
                                        </p:attrNameLst>
                                      </p:cBhvr>
                                      <p:tavLst>
                                        <p:tav tm="0">
                                          <p:val>
                                            <p:fltVal val="0"/>
                                          </p:val>
                                        </p:tav>
                                        <p:tav tm="100000">
                                          <p:val>
                                            <p:strVal val="#ppt_w"/>
                                          </p:val>
                                        </p:tav>
                                      </p:tavLst>
                                    </p:anim>
                                    <p:anim calcmode="lin" valueType="num">
                                      <p:cBhvr>
                                        <p:cTn id="19" dur="1000" fill="hold"/>
                                        <p:tgtEl>
                                          <p:spTgt spid="1026"/>
                                        </p:tgtEl>
                                        <p:attrNameLst>
                                          <p:attrName>ppt_h</p:attrName>
                                        </p:attrNameLst>
                                      </p:cBhvr>
                                      <p:tavLst>
                                        <p:tav tm="0">
                                          <p:val>
                                            <p:fltVal val="0"/>
                                          </p:val>
                                        </p:tav>
                                        <p:tav tm="100000">
                                          <p:val>
                                            <p:strVal val="#ppt_h"/>
                                          </p:val>
                                        </p:tav>
                                      </p:tavLst>
                                    </p:anim>
                                    <p:animEffect transition="in" filter="fade">
                                      <p:cBhvr>
                                        <p:cTn id="20" dur="1000"/>
                                        <p:tgtEl>
                                          <p:spTgt spid="102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1000"/>
                                        <p:tgtEl>
                                          <p:spTgt spid="9"/>
                                        </p:tgtEl>
                                      </p:cBhvr>
                                    </p:animEffect>
                                  </p:childTnLst>
                                </p:cTn>
                              </p:par>
                              <p:par>
                                <p:cTn id="47" presetID="22" presetClass="entr" presetSubtype="2" repeatCount="indefinite" fill="hold" grpId="0" nodeType="withEffect">
                                  <p:stCondLst>
                                    <p:cond delay="0"/>
                                  </p:stCondLst>
                                  <p:endCondLst>
                                    <p:cond evt="onNext" delay="0">
                                      <p:tgtEl>
                                        <p:sldTgt/>
                                      </p:tgtEl>
                                    </p:cond>
                                  </p:end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348" y="342105"/>
            <a:ext cx="5372460" cy="303484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26" y="3698544"/>
            <a:ext cx="5342883" cy="292119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348" y="3698544"/>
            <a:ext cx="5372460" cy="2921198"/>
          </a:xfrm>
          <a:prstGeom prst="rect">
            <a:avLst/>
          </a:prstGeom>
        </p:spPr>
      </p:pic>
      <p:sp>
        <p:nvSpPr>
          <p:cNvPr id="15" name="Notched Right Arrow 14"/>
          <p:cNvSpPr/>
          <p:nvPr/>
        </p:nvSpPr>
        <p:spPr>
          <a:xfrm>
            <a:off x="504126" y="1056826"/>
            <a:ext cx="4462818" cy="1173708"/>
          </a:xfrm>
          <a:prstGeom prst="notched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Look at these pictures</a:t>
            </a:r>
            <a:endParaRPr lang="en-US" sz="3200" dirty="0"/>
          </a:p>
        </p:txBody>
      </p:sp>
    </p:spTree>
    <p:extLst>
      <p:ext uri="{BB962C8B-B14F-4D97-AF65-F5344CB8AC3E}">
        <p14:creationId xmlns:p14="http://schemas.microsoft.com/office/powerpoint/2010/main" val="262855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khaleejtimes.com/storyimage/KT/20160706/ARTICLE/160709700/AR/0/AR-160709700.jpg&amp;MaxW=780&amp;imageVersion=16by9&amp;NCS_modified=20160706130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54" y="1250451"/>
            <a:ext cx="9881912" cy="47818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838" y="341195"/>
            <a:ext cx="6994944" cy="584775"/>
          </a:xfrm>
          <a:prstGeom prst="rect">
            <a:avLst/>
          </a:prstGeom>
          <a:solidFill>
            <a:srgbClr val="00B0F0"/>
          </a:solidFill>
          <a:ln>
            <a:solidFill>
              <a:srgbClr val="002060"/>
            </a:solidFill>
          </a:ln>
          <a:effectLst>
            <a:outerShdw blurRad="50800" dist="38100" dir="16200000" rotWithShape="0">
              <a:prstClr val="black">
                <a:alpha val="40000"/>
              </a:prstClr>
            </a:outerShdw>
          </a:effectLst>
        </p:spPr>
        <p:txBody>
          <a:bodyPr wrap="square" rtlCol="0">
            <a:spAutoFit/>
          </a:bodyPr>
          <a:lstStyle/>
          <a:p>
            <a:r>
              <a:rPr lang="en-US" sz="3200" dirty="0" smtClean="0"/>
              <a:t>Can you tell what is our today’s topic</a:t>
            </a:r>
            <a:r>
              <a:rPr lang="en-US" sz="3200" dirty="0" smtClean="0">
                <a:latin typeface="Calibri" panose="020F0502020204030204" pitchFamily="34" charset="0"/>
                <a:cs typeface="Calibri" panose="020F0502020204030204" pitchFamily="34" charset="0"/>
              </a:rPr>
              <a:t>?</a:t>
            </a:r>
            <a:endParaRPr lang="en-US" sz="3200" dirty="0"/>
          </a:p>
        </p:txBody>
      </p:sp>
      <p:sp>
        <p:nvSpPr>
          <p:cNvPr id="3" name="TextBox 2"/>
          <p:cNvSpPr txBox="1"/>
          <p:nvPr/>
        </p:nvSpPr>
        <p:spPr>
          <a:xfrm>
            <a:off x="1603399" y="1769518"/>
            <a:ext cx="3138985" cy="1754326"/>
          </a:xfrm>
          <a:prstGeom prst="rect">
            <a:avLst/>
          </a:prstGeom>
          <a:noFill/>
        </p:spPr>
        <p:txBody>
          <a:bodyPr wrap="square" rtlCol="0">
            <a:spAutoFit/>
          </a:bodyPr>
          <a:lstStyle/>
          <a:p>
            <a:r>
              <a:rPr lang="en-US" sz="3600" b="1" i="1" dirty="0" smtClean="0">
                <a:solidFill>
                  <a:schemeClr val="bg1"/>
                </a:solidFill>
              </a:rPr>
              <a:t>My Roots</a:t>
            </a:r>
          </a:p>
          <a:p>
            <a:r>
              <a:rPr lang="en-US" sz="3600" dirty="0" smtClean="0">
                <a:solidFill>
                  <a:schemeClr val="bg1"/>
                </a:solidFill>
              </a:rPr>
              <a:t>Unit-12</a:t>
            </a:r>
          </a:p>
          <a:p>
            <a:r>
              <a:rPr lang="en-US" sz="3600" dirty="0" smtClean="0">
                <a:solidFill>
                  <a:schemeClr val="bg1"/>
                </a:solidFill>
              </a:rPr>
              <a:t>Lesson- 1</a:t>
            </a:r>
            <a:endParaRPr lang="en-US" sz="3600" dirty="0">
              <a:solidFill>
                <a:schemeClr val="bg1"/>
              </a:solidFill>
            </a:endParaRPr>
          </a:p>
        </p:txBody>
      </p:sp>
    </p:spTree>
    <p:extLst>
      <p:ext uri="{BB962C8B-B14F-4D97-AF65-F5344CB8AC3E}">
        <p14:creationId xmlns:p14="http://schemas.microsoft.com/office/powerpoint/2010/main" val="688620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1000"/>
                                        <p:tgtEl>
                                          <p:spTgt spid="3">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043451" y="573206"/>
            <a:ext cx="5117910" cy="1269242"/>
          </a:xfrm>
          <a:prstGeom prst="horizont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Learning Outcomes</a:t>
            </a:r>
            <a:endParaRPr lang="en-US" sz="3600" dirty="0"/>
          </a:p>
        </p:txBody>
      </p:sp>
      <p:sp>
        <p:nvSpPr>
          <p:cNvPr id="3" name="Rectangle 2"/>
          <p:cNvSpPr/>
          <p:nvPr/>
        </p:nvSpPr>
        <p:spPr>
          <a:xfrm>
            <a:off x="600500" y="1948434"/>
            <a:ext cx="10617959" cy="4795928"/>
          </a:xfrm>
          <a:prstGeom prst="rect">
            <a:avLst/>
          </a:prstGeom>
        </p:spPr>
        <p:txBody>
          <a:bodyPr wrap="square">
            <a:spAutoFit/>
          </a:bodyPr>
          <a:lstStyle/>
          <a:p>
            <a:pPr marL="86360" marR="0" indent="-5715" algn="just">
              <a:lnSpc>
                <a:spcPct val="101000"/>
              </a:lnSpc>
              <a:spcBef>
                <a:spcPts val="0"/>
              </a:spcBef>
              <a:spcAft>
                <a:spcPts val="2080"/>
              </a:spcAft>
            </a:pPr>
            <a:r>
              <a:rPr lang="en-US" sz="3600" dirty="0">
                <a:solidFill>
                  <a:srgbClr val="231F20"/>
                </a:solidFill>
                <a:latin typeface="Times New Roman" panose="02020603050405020304" pitchFamily="18" charset="0"/>
                <a:ea typeface="Times New Roman" panose="02020603050405020304" pitchFamily="18" charset="0"/>
              </a:rPr>
              <a:t>After we have studied the unit, we will able </a:t>
            </a:r>
            <a:r>
              <a:rPr lang="en-US" sz="3600" dirty="0" smtClean="0">
                <a:solidFill>
                  <a:srgbClr val="231F20"/>
                </a:solidFill>
                <a:latin typeface="Times New Roman" panose="02020603050405020304" pitchFamily="18" charset="0"/>
                <a:ea typeface="Times New Roman" panose="02020603050405020304" pitchFamily="18" charset="0"/>
              </a:rPr>
              <a:t>to- </a:t>
            </a:r>
          </a:p>
          <a:p>
            <a:pPr marL="86360" marR="0" indent="-5715" algn="just">
              <a:lnSpc>
                <a:spcPct val="101000"/>
              </a:lnSpc>
              <a:spcBef>
                <a:spcPts val="0"/>
              </a:spcBef>
              <a:spcAft>
                <a:spcPts val="2080"/>
              </a:spcAft>
            </a:pPr>
            <a:r>
              <a:rPr lang="en-US" sz="3600" dirty="0" smtClean="0">
                <a:solidFill>
                  <a:srgbClr val="231F20"/>
                </a:solidFill>
                <a:latin typeface="Times New Roman" panose="02020603050405020304" pitchFamily="18" charset="0"/>
                <a:ea typeface="Times New Roman" panose="02020603050405020304" pitchFamily="18" charset="0"/>
              </a:rPr>
              <a:t>► participate </a:t>
            </a:r>
            <a:r>
              <a:rPr lang="en-US" sz="3600" dirty="0">
                <a:solidFill>
                  <a:srgbClr val="231F20"/>
                </a:solidFill>
                <a:latin typeface="Times New Roman" panose="02020603050405020304" pitchFamily="18" charset="0"/>
                <a:ea typeface="Times New Roman" panose="02020603050405020304" pitchFamily="18" charset="0"/>
              </a:rPr>
              <a:t>in </a:t>
            </a:r>
            <a:r>
              <a:rPr lang="en-US" sz="3600" dirty="0" smtClean="0">
                <a:solidFill>
                  <a:srgbClr val="231F20"/>
                </a:solidFill>
                <a:latin typeface="Times New Roman" panose="02020603050405020304" pitchFamily="18" charset="0"/>
                <a:ea typeface="Times New Roman" panose="02020603050405020304" pitchFamily="18" charset="0"/>
              </a:rPr>
              <a:t>conversations. </a:t>
            </a:r>
          </a:p>
          <a:p>
            <a:pPr marL="86360" marR="0" indent="-5715" algn="just">
              <a:lnSpc>
                <a:spcPct val="101000"/>
              </a:lnSpc>
              <a:spcBef>
                <a:spcPts val="0"/>
              </a:spcBef>
              <a:spcAft>
                <a:spcPts val="2080"/>
              </a:spcAft>
            </a:pPr>
            <a:r>
              <a:rPr lang="en-US" sz="3600" dirty="0" smtClean="0">
                <a:solidFill>
                  <a:srgbClr val="231F20"/>
                </a:solidFill>
                <a:latin typeface="Times New Roman" panose="02020603050405020304" pitchFamily="18" charset="0"/>
                <a:ea typeface="Times New Roman" panose="02020603050405020304" pitchFamily="18" charset="0"/>
              </a:rPr>
              <a:t>►</a:t>
            </a:r>
            <a:r>
              <a:rPr lang="en-US" sz="3600" dirty="0" smtClean="0">
                <a:solidFill>
                  <a:srgbClr val="231F2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sz="3600" dirty="0">
                <a:solidFill>
                  <a:srgbClr val="231F20"/>
                </a:solidFill>
                <a:latin typeface="Times New Roman" panose="02020603050405020304" pitchFamily="18" charset="0"/>
                <a:ea typeface="Times New Roman" panose="02020603050405020304" pitchFamily="18" charset="0"/>
              </a:rPr>
              <a:t>exchange personal information. </a:t>
            </a:r>
            <a:endParaRPr lang="en-US" sz="3600" dirty="0" smtClean="0">
              <a:solidFill>
                <a:srgbClr val="231F20"/>
              </a:solidFill>
              <a:latin typeface="Times New Roman" panose="02020603050405020304" pitchFamily="18" charset="0"/>
              <a:ea typeface="Times New Roman" panose="02020603050405020304" pitchFamily="18" charset="0"/>
            </a:endParaRPr>
          </a:p>
          <a:p>
            <a:pPr marL="86360" marR="0" indent="-5715" algn="just">
              <a:lnSpc>
                <a:spcPct val="101000"/>
              </a:lnSpc>
              <a:spcBef>
                <a:spcPts val="0"/>
              </a:spcBef>
              <a:spcAft>
                <a:spcPts val="2080"/>
              </a:spcAft>
            </a:pPr>
            <a:r>
              <a:rPr lang="en-US" sz="3600" dirty="0" smtClean="0">
                <a:solidFill>
                  <a:srgbClr val="231F20"/>
                </a:solidFill>
                <a:latin typeface="Times New Roman" panose="02020603050405020304" pitchFamily="18" charset="0"/>
                <a:ea typeface="Times New Roman" panose="02020603050405020304" pitchFamily="18" charset="0"/>
              </a:rPr>
              <a:t>►</a:t>
            </a:r>
            <a:r>
              <a:rPr lang="en-US" sz="3600" dirty="0" smtClean="0">
                <a:solidFill>
                  <a:srgbClr val="231F2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sz="3600" dirty="0" smtClean="0">
                <a:solidFill>
                  <a:srgbClr val="231F20"/>
                </a:solidFill>
                <a:latin typeface="Times New Roman" panose="02020603050405020304" pitchFamily="18" charset="0"/>
                <a:ea typeface="Times New Roman" panose="02020603050405020304" pitchFamily="18" charset="0"/>
              </a:rPr>
              <a:t>understand the text through silent reading. </a:t>
            </a:r>
          </a:p>
          <a:p>
            <a:pPr marL="86360" marR="0" indent="-5715" algn="just">
              <a:lnSpc>
                <a:spcPct val="101000"/>
              </a:lnSpc>
              <a:spcBef>
                <a:spcPts val="0"/>
              </a:spcBef>
              <a:spcAft>
                <a:spcPts val="2080"/>
              </a:spcAft>
            </a:pPr>
            <a:r>
              <a:rPr lang="en-US" sz="3600" dirty="0" smtClean="0">
                <a:solidFill>
                  <a:srgbClr val="231F20"/>
                </a:solidFill>
                <a:latin typeface="Times New Roman" panose="02020603050405020304" pitchFamily="18" charset="0"/>
                <a:ea typeface="Times New Roman" panose="02020603050405020304" pitchFamily="18" charset="0"/>
              </a:rPr>
              <a:t>►</a:t>
            </a:r>
            <a:r>
              <a:rPr lang="en-US" sz="3600" dirty="0" smtClean="0">
                <a:solidFill>
                  <a:srgbClr val="231F2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sz="3600" dirty="0">
                <a:solidFill>
                  <a:srgbClr val="231F20"/>
                </a:solidFill>
                <a:latin typeface="Times New Roman" panose="02020603050405020304" pitchFamily="18" charset="0"/>
                <a:ea typeface="Times New Roman" panose="02020603050405020304" pitchFamily="18" charset="0"/>
              </a:rPr>
              <a:t>present own ideas, give and ask for information. </a:t>
            </a:r>
          </a:p>
          <a:p>
            <a:pPr marL="324485" marR="0" indent="-5715" algn="just">
              <a:lnSpc>
                <a:spcPct val="101000"/>
              </a:lnSpc>
              <a:spcBef>
                <a:spcPts val="0"/>
              </a:spcBef>
              <a:spcAft>
                <a:spcPts val="1025"/>
              </a:spcAft>
            </a:pPr>
            <a:r>
              <a:rPr lang="en-US" sz="3600" dirty="0">
                <a:solidFill>
                  <a:srgbClr val="231F20"/>
                </a:solidFill>
                <a:latin typeface="Segoe UI Symbol" panose="020B0502040204020203" pitchFamily="34" charset="0"/>
                <a:ea typeface="Segoe UI Symbol" panose="020B0502040204020203" pitchFamily="34" charset="0"/>
                <a:cs typeface="Segoe UI Symbol" panose="020B0502040204020203" pitchFamily="34" charset="0"/>
              </a:rPr>
              <a:t> </a:t>
            </a:r>
            <a:endParaRPr lang="en-US" sz="3600" dirty="0">
              <a:solidFill>
                <a:srgbClr val="231F2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5514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750" fill="hold"/>
                                        <p:tgtEl>
                                          <p:spTgt spid="3"/>
                                        </p:tgtEl>
                                        <p:attrNameLst>
                                          <p:attrName>ppt_w</p:attrName>
                                        </p:attrNameLst>
                                      </p:cBhvr>
                                      <p:tavLst>
                                        <p:tav tm="0">
                                          <p:val>
                                            <p:fltVal val="0"/>
                                          </p:val>
                                        </p:tav>
                                        <p:tav tm="100000">
                                          <p:val>
                                            <p:strVal val="#ppt_w"/>
                                          </p:val>
                                        </p:tav>
                                      </p:tavLst>
                                    </p:anim>
                                    <p:anim calcmode="lin" valueType="num">
                                      <p:cBhvr>
                                        <p:cTn id="14" dur="1750" fill="hold"/>
                                        <p:tgtEl>
                                          <p:spTgt spid="3"/>
                                        </p:tgtEl>
                                        <p:attrNameLst>
                                          <p:attrName>ppt_h</p:attrName>
                                        </p:attrNameLst>
                                      </p:cBhvr>
                                      <p:tavLst>
                                        <p:tav tm="0">
                                          <p:val>
                                            <p:fltVal val="0"/>
                                          </p:val>
                                        </p:tav>
                                        <p:tav tm="100000">
                                          <p:val>
                                            <p:strVal val="#ppt_h"/>
                                          </p:val>
                                        </p:tav>
                                      </p:tavLst>
                                    </p:anim>
                                    <p:anim calcmode="lin" valueType="num">
                                      <p:cBhvr>
                                        <p:cTn id="15" dur="1750" fill="hold"/>
                                        <p:tgtEl>
                                          <p:spTgt spid="3"/>
                                        </p:tgtEl>
                                        <p:attrNameLst>
                                          <p:attrName>style.rotation</p:attrName>
                                        </p:attrNameLst>
                                      </p:cBhvr>
                                      <p:tavLst>
                                        <p:tav tm="0">
                                          <p:val>
                                            <p:fltVal val="90"/>
                                          </p:val>
                                        </p:tav>
                                        <p:tav tm="100000">
                                          <p:val>
                                            <p:fltVal val="0"/>
                                          </p:val>
                                        </p:tav>
                                      </p:tavLst>
                                    </p:anim>
                                    <p:animEffect transition="in" filter="fade">
                                      <p:cBhvr>
                                        <p:cTn id="16"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69" y="327546"/>
            <a:ext cx="11737074" cy="1569660"/>
          </a:xfrm>
          <a:prstGeom prst="rect">
            <a:avLst/>
          </a:prstGeom>
          <a:solidFill>
            <a:srgbClr val="00B0F0"/>
          </a:solidFill>
          <a:ln>
            <a:solidFill>
              <a:srgbClr val="002060"/>
            </a:solidFill>
          </a:ln>
          <a:scene3d>
            <a:camera prst="orthographicFront"/>
            <a:lightRig rig="threePt" dir="t"/>
          </a:scene3d>
          <a:sp3d>
            <a:bevelT/>
          </a:sp3d>
        </p:spPr>
        <p:txBody>
          <a:bodyPr wrap="square" rtlCol="0">
            <a:spAutoFit/>
          </a:bodyPr>
          <a:lstStyle/>
          <a:p>
            <a:pPr algn="ctr"/>
            <a:r>
              <a:rPr lang="en-US" sz="3200" dirty="0" smtClean="0"/>
              <a:t>Pair Work</a:t>
            </a:r>
          </a:p>
          <a:p>
            <a:pPr lvl="0" fontAlgn="base"/>
            <a:r>
              <a:rPr lang="en-US" sz="3200" dirty="0"/>
              <a:t>Read the text in the speech bubbles. Make questions for them and then </a:t>
            </a:r>
            <a:r>
              <a:rPr lang="en-US" sz="3200" dirty="0" smtClean="0"/>
              <a:t>compare </a:t>
            </a:r>
            <a:r>
              <a:rPr lang="en-US" sz="3200" dirty="0"/>
              <a:t>in pairs. </a:t>
            </a:r>
          </a:p>
        </p:txBody>
      </p:sp>
      <p:sp>
        <p:nvSpPr>
          <p:cNvPr id="99" name="Cloud Callout 98"/>
          <p:cNvSpPr/>
          <p:nvPr/>
        </p:nvSpPr>
        <p:spPr>
          <a:xfrm>
            <a:off x="477672" y="2613629"/>
            <a:ext cx="4026088" cy="2661147"/>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smtClean="0"/>
          </a:p>
          <a:p>
            <a:pPr algn="ctr"/>
            <a:r>
              <a:rPr lang="en-US" sz="3200" dirty="0" err="1" smtClean="0">
                <a:solidFill>
                  <a:srgbClr val="002060"/>
                </a:solidFill>
              </a:rPr>
              <a:t>Eid</a:t>
            </a:r>
            <a:r>
              <a:rPr lang="en-US" sz="3200" dirty="0" smtClean="0">
                <a:solidFill>
                  <a:srgbClr val="002060"/>
                </a:solidFill>
              </a:rPr>
              <a:t> </a:t>
            </a:r>
            <a:r>
              <a:rPr lang="en-US" sz="3200" dirty="0">
                <a:solidFill>
                  <a:srgbClr val="002060"/>
                </a:solidFill>
              </a:rPr>
              <a:t>is the main religious festival in Bangladesh</a:t>
            </a:r>
            <a:r>
              <a:rPr lang="en-US" dirty="0">
                <a:solidFill>
                  <a:srgbClr val="002060"/>
                </a:solidFill>
              </a:rPr>
              <a:t>.</a:t>
            </a:r>
          </a:p>
          <a:p>
            <a:pPr algn="ctr"/>
            <a:endParaRPr lang="en-US" dirty="0"/>
          </a:p>
        </p:txBody>
      </p:sp>
      <p:sp>
        <p:nvSpPr>
          <p:cNvPr id="100" name="Cloud Callout 99"/>
          <p:cNvSpPr/>
          <p:nvPr/>
        </p:nvSpPr>
        <p:spPr>
          <a:xfrm>
            <a:off x="4879074" y="2006220"/>
            <a:ext cx="3684895" cy="193798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smtClean="0">
                <a:solidFill>
                  <a:srgbClr val="002060"/>
                </a:solidFill>
              </a:rPr>
              <a:t>Eid</a:t>
            </a:r>
            <a:r>
              <a:rPr lang="en-US" sz="3200" dirty="0" smtClean="0">
                <a:solidFill>
                  <a:srgbClr val="002060"/>
                </a:solidFill>
              </a:rPr>
              <a:t> means happiness</a:t>
            </a:r>
            <a:endParaRPr lang="en-US" sz="3200" dirty="0">
              <a:solidFill>
                <a:srgbClr val="002060"/>
              </a:solidFill>
            </a:endParaRPr>
          </a:p>
        </p:txBody>
      </p:sp>
      <p:sp>
        <p:nvSpPr>
          <p:cNvPr id="101" name="Cloud Callout 100"/>
          <p:cNvSpPr/>
          <p:nvPr/>
        </p:nvSpPr>
        <p:spPr>
          <a:xfrm>
            <a:off x="5868536" y="3725840"/>
            <a:ext cx="5390865" cy="2661312"/>
          </a:xfrm>
          <a:prstGeom prst="cloud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It’s our roots that develop our identity making us what we are.</a:t>
            </a:r>
          </a:p>
        </p:txBody>
      </p:sp>
    </p:spTree>
    <p:extLst>
      <p:ext uri="{BB962C8B-B14F-4D97-AF65-F5344CB8AC3E}">
        <p14:creationId xmlns:p14="http://schemas.microsoft.com/office/powerpoint/2010/main" val="2578785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circle(out)">
                                      <p:cBhvr>
                                        <p:cTn id="7" dur="1500"/>
                                        <p:tgtEl>
                                          <p:spTgt spid="99"/>
                                        </p:tgtEl>
                                      </p:cBhvr>
                                    </p:animEffect>
                                  </p:childTnLst>
                                </p:cTn>
                              </p:par>
                            </p:childTnLst>
                          </p:cTn>
                        </p:par>
                        <p:par>
                          <p:cTn id="8" fill="hold">
                            <p:stCondLst>
                              <p:cond delay="1500"/>
                            </p:stCondLst>
                            <p:childTnLst>
                              <p:par>
                                <p:cTn id="9" presetID="6" presetClass="entr" presetSubtype="32"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circle(out)">
                                      <p:cBhvr>
                                        <p:cTn id="11" dur="1500"/>
                                        <p:tgtEl>
                                          <p:spTgt spid="100"/>
                                        </p:tgtEl>
                                      </p:cBhvr>
                                    </p:animEffect>
                                  </p:childTnLst>
                                </p:cTn>
                              </p:par>
                            </p:childTnLst>
                          </p:cTn>
                        </p:par>
                        <p:par>
                          <p:cTn id="12" fill="hold">
                            <p:stCondLst>
                              <p:cond delay="3000"/>
                            </p:stCondLst>
                            <p:childTnLst>
                              <p:par>
                                <p:cTn id="13" presetID="6" presetClass="entr" presetSubtype="32"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circle(out)">
                                      <p:cBhvr>
                                        <p:cTn id="15" dur="1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6723" y="286602"/>
            <a:ext cx="6550925" cy="584775"/>
          </a:xfrm>
          <a:prstGeom prst="rect">
            <a:avLst/>
          </a:prstGeom>
          <a:solidFill>
            <a:srgbClr val="92D050"/>
          </a:solidFill>
          <a:ln>
            <a:solidFill>
              <a:srgbClr val="7030A0"/>
            </a:solidFill>
          </a:ln>
          <a:scene3d>
            <a:camera prst="orthographicFront"/>
            <a:lightRig rig="threePt" dir="t"/>
          </a:scene3d>
          <a:sp3d>
            <a:bevelT w="152400" h="50800" prst="softRound"/>
          </a:sp3d>
        </p:spPr>
        <p:txBody>
          <a:bodyPr wrap="square" rtlCol="0">
            <a:spAutoFit/>
          </a:bodyPr>
          <a:lstStyle/>
          <a:p>
            <a:r>
              <a:rPr lang="en-US" sz="3200" dirty="0" smtClean="0"/>
              <a:t>Let us know some key words of the text</a:t>
            </a:r>
            <a:endParaRPr lang="en-US" sz="3200" dirty="0"/>
          </a:p>
        </p:txBody>
      </p:sp>
      <p:sp>
        <p:nvSpPr>
          <p:cNvPr id="3" name="TextBox 2"/>
          <p:cNvSpPr txBox="1"/>
          <p:nvPr/>
        </p:nvSpPr>
        <p:spPr>
          <a:xfrm>
            <a:off x="4421875" y="1446664"/>
            <a:ext cx="7287904" cy="1077218"/>
          </a:xfrm>
          <a:prstGeom prst="rect">
            <a:avLst/>
          </a:prstGeom>
          <a:noFill/>
          <a:ln>
            <a:solidFill>
              <a:srgbClr val="002060"/>
            </a:solidFill>
          </a:ln>
        </p:spPr>
        <p:txBody>
          <a:bodyPr wrap="square" rtlCol="0">
            <a:spAutoFit/>
          </a:bodyPr>
          <a:lstStyle/>
          <a:p>
            <a:r>
              <a:rPr lang="en-US" sz="3200" dirty="0" smtClean="0"/>
              <a:t>Festival = </a:t>
            </a:r>
            <a:r>
              <a:rPr lang="en-US" sz="3200" dirty="0"/>
              <a:t>a day or period of celebration, typically a religious commemoration:</a:t>
            </a:r>
            <a:r>
              <a:rPr lang="en-US" sz="3200" dirty="0" smtClean="0"/>
              <a:t>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55" y="1047868"/>
            <a:ext cx="3555318" cy="2433068"/>
          </a:xfrm>
          <a:prstGeom prst="rect">
            <a:avLst/>
          </a:prstGeom>
        </p:spPr>
      </p:pic>
      <p:sp>
        <p:nvSpPr>
          <p:cNvPr id="5" name="TextBox 4"/>
          <p:cNvSpPr txBox="1"/>
          <p:nvPr/>
        </p:nvSpPr>
        <p:spPr>
          <a:xfrm>
            <a:off x="4551528" y="4230805"/>
            <a:ext cx="7158251" cy="1569660"/>
          </a:xfrm>
          <a:prstGeom prst="rect">
            <a:avLst/>
          </a:prstGeom>
          <a:noFill/>
          <a:ln>
            <a:solidFill>
              <a:srgbClr val="002060"/>
            </a:solidFill>
          </a:ln>
        </p:spPr>
        <p:txBody>
          <a:bodyPr wrap="square" rtlCol="0">
            <a:spAutoFit/>
          </a:bodyPr>
          <a:lstStyle/>
          <a:p>
            <a:r>
              <a:rPr lang="en-US" sz="3200" dirty="0" smtClean="0"/>
              <a:t>Vacation =</a:t>
            </a:r>
            <a:r>
              <a:rPr lang="en-US" sz="3200" dirty="0"/>
              <a:t>an extended period of leisure and recreation, especially one spent away from home or in traveling.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08" y="3916907"/>
            <a:ext cx="3524765" cy="2557270"/>
          </a:xfrm>
          <a:prstGeom prst="rect">
            <a:avLst/>
          </a:prstGeom>
        </p:spPr>
      </p:pic>
    </p:spTree>
    <p:extLst>
      <p:ext uri="{BB962C8B-B14F-4D97-AF65-F5344CB8AC3E}">
        <p14:creationId xmlns:p14="http://schemas.microsoft.com/office/powerpoint/2010/main" val="321969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9046" y="1364157"/>
            <a:ext cx="5991367" cy="584775"/>
          </a:xfrm>
          <a:prstGeom prst="rect">
            <a:avLst/>
          </a:prstGeom>
          <a:noFill/>
          <a:ln>
            <a:solidFill>
              <a:srgbClr val="002060"/>
            </a:solidFill>
          </a:ln>
        </p:spPr>
        <p:txBody>
          <a:bodyPr wrap="square" rtlCol="0">
            <a:spAutoFit/>
          </a:bodyPr>
          <a:lstStyle/>
          <a:p>
            <a:r>
              <a:rPr lang="en-US" sz="3200" dirty="0" smtClean="0">
                <a:ln w="0"/>
                <a:effectLst>
                  <a:outerShdw blurRad="38100" dist="19050" dir="2700000" algn="tl" rotWithShape="0">
                    <a:schemeClr val="dk1">
                      <a:alpha val="40000"/>
                    </a:schemeClr>
                  </a:outerShdw>
                </a:effectLst>
              </a:rPr>
              <a:t> Rush = </a:t>
            </a:r>
            <a:r>
              <a:rPr lang="en-US" sz="3200" dirty="0">
                <a:ln w="0"/>
                <a:effectLst>
                  <a:outerShdw blurRad="38100" dist="19050" dir="2700000" algn="tl" rotWithShape="0">
                    <a:schemeClr val="dk1">
                      <a:alpha val="40000"/>
                    </a:schemeClr>
                  </a:outerShdw>
                </a:effectLst>
              </a:rPr>
              <a:t>move with urgent haste</a:t>
            </a:r>
          </a:p>
        </p:txBody>
      </p:sp>
      <p:pic>
        <p:nvPicPr>
          <p:cNvPr id="3074" name="Picture 2" descr="http://img.tfd.com/wn/80/5FE5B-rus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65" y="594130"/>
            <a:ext cx="2792341" cy="27096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TextBox 2"/>
          <p:cNvSpPr txBox="1"/>
          <p:nvPr/>
        </p:nvSpPr>
        <p:spPr>
          <a:xfrm>
            <a:off x="4299046" y="4844839"/>
            <a:ext cx="5991367" cy="584775"/>
          </a:xfrm>
          <a:prstGeom prst="rect">
            <a:avLst/>
          </a:prstGeom>
          <a:noFill/>
          <a:ln>
            <a:solidFill>
              <a:srgbClr val="002060"/>
            </a:solidFill>
          </a:ln>
        </p:spPr>
        <p:txBody>
          <a:bodyPr wrap="square" rtlCol="0">
            <a:spAutoFit/>
          </a:bodyPr>
          <a:lstStyle/>
          <a:p>
            <a:r>
              <a:rPr lang="en-US" sz="3200" dirty="0" smtClean="0"/>
              <a:t>Hazard = </a:t>
            </a:r>
            <a:r>
              <a:rPr lang="en-US" sz="3200" dirty="0"/>
              <a:t>a danger or </a:t>
            </a:r>
            <a:r>
              <a:rPr lang="en-US" sz="3200" dirty="0" smtClean="0"/>
              <a:t>risk.</a:t>
            </a:r>
            <a:endParaRPr lang="en-US" sz="3200" dirty="0"/>
          </a:p>
        </p:txBody>
      </p:sp>
      <p:pic>
        <p:nvPicPr>
          <p:cNvPr id="3076" name="Picture 4" descr="https://media.dhakatribune.com/uploads/2018/08/rajibdhar-2-1534533064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32" y="3873655"/>
            <a:ext cx="3016156" cy="252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973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223</TotalTime>
  <Words>615</Words>
  <Application>Microsoft Office PowerPoint</Application>
  <PresentationFormat>Widescreen</PresentationFormat>
  <Paragraphs>58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Segoe UI Symbol</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Anwar Parvez</cp:lastModifiedBy>
  <cp:revision>27</cp:revision>
  <dcterms:created xsi:type="dcterms:W3CDTF">2019-08-04T14:45:21Z</dcterms:created>
  <dcterms:modified xsi:type="dcterms:W3CDTF">2020-01-26T14:28:19Z</dcterms:modified>
</cp:coreProperties>
</file>