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20" r:id="rId1"/>
    <p:sldMasterId id="2147485032" r:id="rId2"/>
    <p:sldMasterId id="2147485044" r:id="rId3"/>
  </p:sldMasterIdLst>
  <p:notesMasterIdLst>
    <p:notesMasterId r:id="rId24"/>
  </p:notesMasterIdLst>
  <p:handoutMasterIdLst>
    <p:handoutMasterId r:id="rId25"/>
  </p:handoutMasterIdLst>
  <p:sldIdLst>
    <p:sldId id="291" r:id="rId4"/>
    <p:sldId id="273" r:id="rId5"/>
    <p:sldId id="292" r:id="rId6"/>
    <p:sldId id="293" r:id="rId7"/>
    <p:sldId id="294" r:id="rId8"/>
    <p:sldId id="299" r:id="rId9"/>
    <p:sldId id="300" r:id="rId10"/>
    <p:sldId id="301" r:id="rId11"/>
    <p:sldId id="302" r:id="rId12"/>
    <p:sldId id="303" r:id="rId13"/>
    <p:sldId id="312" r:id="rId14"/>
    <p:sldId id="305" r:id="rId15"/>
    <p:sldId id="306" r:id="rId16"/>
    <p:sldId id="310" r:id="rId17"/>
    <p:sldId id="309" r:id="rId18"/>
    <p:sldId id="307" r:id="rId19"/>
    <p:sldId id="308" r:id="rId20"/>
    <p:sldId id="297" r:id="rId21"/>
    <p:sldId id="311" r:id="rId22"/>
    <p:sldId id="29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4729C9"/>
    <a:srgbClr val="3366FF"/>
    <a:srgbClr val="3C1A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1" autoAdjust="0"/>
    <p:restoredTop sz="79713" autoAdjust="0"/>
  </p:normalViewPr>
  <p:slideViewPr>
    <p:cSldViewPr>
      <p:cViewPr varScale="1">
        <p:scale>
          <a:sx n="54" d="100"/>
          <a:sy n="54" d="100"/>
        </p:scale>
        <p:origin x="-1776" y="-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8A7A-B2B1-4B83-9D30-6FB1F072133F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9CCB5-1797-41EA-8A05-9868E7F962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26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13E12-C801-4FF4-815A-5516596B2283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FAFAB-8661-48EA-8968-98D1C422D8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174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EFAFAB-8661-48EA-8968-98D1C422D88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0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A6B328-1B75-4079-885C-D1008DA57A4A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22ABFE-8D8D-4109-AC9A-CF2128BAE56D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62F5E9-F08C-44E1-B7EC-9CC9FFB61968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6B328-1B75-4079-885C-D1008DA57A4A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20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0619-ED37-42DF-B3C0-5EC055D4C908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4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FD51-A0D4-439B-9940-AC48631BE871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1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38D3-B935-4F81-A698-424945D12985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71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752-0A9C-4566-AEA1-E63508E61970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6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FC41-FBC0-4A18-99DE-CA56A5CEF08B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8401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ADD-8DFD-4595-AFC2-04756A2DB756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53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057A-F26A-4B9A-BA69-DEC857F7F755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9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330619-ED37-42DF-B3C0-5EC055D4C908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8C9D-F828-45F5-83E2-4B555B2028D6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81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ABFE-8D8D-4109-AC9A-CF2128BAE56D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60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5E9-F08C-44E1-B7EC-9CC9FFB61968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80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0A6B328-1B75-4079-885C-D1008DA57A4A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29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30619-ED37-42DF-B3C0-5EC055D4C908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4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FD51-A0D4-439B-9940-AC48631BE871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53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38D3-B935-4F81-A698-424945D12985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152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6D752-0A9C-4566-AEA1-E63508E61970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499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BFC41-FBC0-4A18-99DE-CA56A5CEF08B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239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FADD-8DFD-4595-AFC2-04756A2DB756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4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08FD51-A0D4-439B-9940-AC48631BE871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F057A-F26A-4B9A-BA69-DEC857F7F755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69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8C9D-F828-45F5-83E2-4B555B2028D6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489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8328-2E42-48C1-8647-3CECC7BEDA6D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08753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8328-2E42-48C1-8647-3CECC7BEDA6D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03199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8328-2E42-48C1-8647-3CECC7BEDA6D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01511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8328-2E42-48C1-8647-3CECC7BEDA6D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21942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8328-2E42-48C1-8647-3CECC7BEDA6D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04166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8328-2E42-48C1-8647-3CECC7BEDA6D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54698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2ABFE-8D8D-4109-AC9A-CF2128BAE56D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8801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2F5E9-F08C-44E1-B7EC-9CC9FFB61968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2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AC38D3-B935-4F81-A698-424945D12985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6D752-0A9C-4566-AEA1-E63508E61970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0BFC41-FBC0-4A18-99DE-CA56A5CEF08B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67FADD-8DFD-4595-AFC2-04756A2DB756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0F057A-F26A-4B9A-BA69-DEC857F7F755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0D8C9D-F828-45F5-83E2-4B555B2028D6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EF38328-2E42-48C1-8647-3CECC7BEDA6D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2" r:id="rId2"/>
    <p:sldLayoutId id="2147485023" r:id="rId3"/>
    <p:sldLayoutId id="2147485024" r:id="rId4"/>
    <p:sldLayoutId id="2147485025" r:id="rId5"/>
    <p:sldLayoutId id="2147485026" r:id="rId6"/>
    <p:sldLayoutId id="2147485027" r:id="rId7"/>
    <p:sldLayoutId id="2147485028" r:id="rId8"/>
    <p:sldLayoutId id="2147485029" r:id="rId9"/>
    <p:sldLayoutId id="2147485030" r:id="rId10"/>
    <p:sldLayoutId id="21474850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38328-2E42-48C1-8647-3CECC7BEDA6D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4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F38328-2E42-48C1-8647-3CECC7BEDA6D}" type="datetime1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6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5" r:id="rId1"/>
    <p:sldLayoutId id="2147485046" r:id="rId2"/>
    <p:sldLayoutId id="2147485047" r:id="rId3"/>
    <p:sldLayoutId id="2147485048" r:id="rId4"/>
    <p:sldLayoutId id="2147485049" r:id="rId5"/>
    <p:sldLayoutId id="2147485050" r:id="rId6"/>
    <p:sldLayoutId id="2147485051" r:id="rId7"/>
    <p:sldLayoutId id="2147485052" r:id="rId8"/>
    <p:sldLayoutId id="2147485053" r:id="rId9"/>
    <p:sldLayoutId id="2147485054" r:id="rId10"/>
    <p:sldLayoutId id="2147485055" r:id="rId11"/>
    <p:sldLayoutId id="2147485056" r:id="rId12"/>
    <p:sldLayoutId id="2147485057" r:id="rId13"/>
    <p:sldLayoutId id="2147485058" r:id="rId14"/>
    <p:sldLayoutId id="2147485059" r:id="rId15"/>
    <p:sldLayoutId id="2147485060" r:id="rId16"/>
    <p:sldLayoutId id="214748506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Welcome</a:t>
            </a:r>
            <a:endParaRPr lang="en-US" dirty="0"/>
          </a:p>
        </p:txBody>
      </p:sp>
      <p:pic>
        <p:nvPicPr>
          <p:cNvPr id="4" name="Content Placeholder 3" descr="Pic:A bunch of flowers in a vase in a round shape. Press once for welcome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4876800" cy="4187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920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0"/>
            <a:ext cx="8915400" cy="990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How much carrots do you want ?</a:t>
            </a:r>
            <a:br>
              <a:rPr lang="en-US" sz="4000" b="1" dirty="0">
                <a:solidFill>
                  <a:srgbClr val="0070C0"/>
                </a:solidFill>
              </a:rPr>
            </a:b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6267450" cy="43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72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767" y="1143000"/>
            <a:ext cx="5709811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066800" y="123780"/>
            <a:ext cx="7894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Make questions using how much / how many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24434" y="5410200"/>
            <a:ext cx="71705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/>
              <a:t>How many eggs do you want?</a:t>
            </a:r>
          </a:p>
        </p:txBody>
      </p:sp>
    </p:spTree>
    <p:extLst>
      <p:ext uri="{BB962C8B-B14F-4D97-AF65-F5344CB8AC3E}">
        <p14:creationId xmlns:p14="http://schemas.microsoft.com/office/powerpoint/2010/main" val="14403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2853"/>
            <a:ext cx="8514160" cy="838200"/>
          </a:xfrm>
        </p:spPr>
        <p:txBody>
          <a:bodyPr>
            <a:noAutofit/>
          </a:bodyPr>
          <a:lstStyle/>
          <a:p>
            <a:r>
              <a:rPr lang="en-US" sz="3600" b="1" dirty="0"/>
              <a:t>Make questions using how much / how many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702089"/>
            <a:ext cx="6781800" cy="68738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5100" b="1" dirty="0"/>
              <a:t>How </a:t>
            </a:r>
            <a:r>
              <a:rPr lang="en-US" sz="5100" b="1" dirty="0" smtClean="0"/>
              <a:t>much milk </a:t>
            </a:r>
            <a:r>
              <a:rPr lang="en-US" sz="5100" b="1" dirty="0"/>
              <a:t>do you want?</a:t>
            </a:r>
          </a:p>
          <a:p>
            <a:pPr algn="ctr"/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4850027" cy="3286648"/>
          </a:xfrm>
        </p:spPr>
      </p:pic>
    </p:spTree>
    <p:extLst>
      <p:ext uri="{BB962C8B-B14F-4D97-AF65-F5344CB8AC3E}">
        <p14:creationId xmlns:p14="http://schemas.microsoft.com/office/powerpoint/2010/main" val="41097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838200"/>
          </a:xfrm>
        </p:spPr>
        <p:txBody>
          <a:bodyPr>
            <a:noAutofit/>
          </a:bodyPr>
          <a:lstStyle/>
          <a:p>
            <a:r>
              <a:rPr lang="en-US" sz="3600" b="1" dirty="0"/>
              <a:t>Make questions using how much / how many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5791200"/>
            <a:ext cx="7543800" cy="83978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4600" b="1" dirty="0"/>
              <a:t>How much </a:t>
            </a:r>
            <a:r>
              <a:rPr lang="en-US" sz="4600" b="1" dirty="0" smtClean="0"/>
              <a:t>potatoes </a:t>
            </a:r>
            <a:r>
              <a:rPr lang="en-US" sz="4600" b="1" dirty="0"/>
              <a:t>do you want?</a:t>
            </a:r>
          </a:p>
          <a:p>
            <a:pPr algn="ctr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5638800" cy="4229099"/>
          </a:xfrm>
        </p:spPr>
      </p:pic>
    </p:spTree>
    <p:extLst>
      <p:ext uri="{BB962C8B-B14F-4D97-AF65-F5344CB8AC3E}">
        <p14:creationId xmlns:p14="http://schemas.microsoft.com/office/powerpoint/2010/main" val="27070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ress twice for structure and example.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848600" cy="2824163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u="sng" dirty="0">
                <a:ln/>
                <a:solidFill>
                  <a:srgbClr val="0070C0"/>
                </a:solidFill>
              </a:rPr>
              <a:t>Use of ‘How much’ </a:t>
            </a:r>
            <a:r>
              <a:rPr lang="en-US" sz="3600" b="1" u="sng" dirty="0" smtClean="0">
                <a:ln/>
                <a:solidFill>
                  <a:srgbClr val="0070C0"/>
                </a:solidFill>
              </a:rPr>
              <a:t/>
            </a:r>
            <a:br>
              <a:rPr lang="en-US" sz="3600" b="1" u="sng" dirty="0" smtClean="0">
                <a:ln/>
                <a:solidFill>
                  <a:srgbClr val="0070C0"/>
                </a:solidFill>
              </a:rPr>
            </a:br>
            <a:r>
              <a:rPr lang="en-US" sz="3600" b="1" u="sng" dirty="0" smtClean="0">
                <a:ln/>
                <a:solidFill>
                  <a:srgbClr val="0070C0"/>
                </a:solidFill>
              </a:rPr>
              <a:t> </a:t>
            </a:r>
            <a:r>
              <a:rPr lang="en-US" sz="3600" b="1" u="sng" dirty="0">
                <a:ln/>
                <a:solidFill>
                  <a:srgbClr val="0070C0"/>
                </a:solidFill>
              </a:rPr>
              <a:t/>
            </a:r>
            <a:br>
              <a:rPr lang="en-US" sz="3600" b="1" u="sng" dirty="0">
                <a:ln/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How much uses for uncountable noun : </a:t>
            </a:r>
            <a:br>
              <a:rPr lang="en-US" sz="36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Uncountable noun : That’s we can’t </a:t>
            </a:r>
            <a:r>
              <a:rPr lang="en-US" sz="3600" b="1" dirty="0">
                <a:solidFill>
                  <a:srgbClr val="0070C0"/>
                </a:solidFill>
              </a:rPr>
              <a:t>count : Such as – water, milk, sugar, oil, Gold etc.</a:t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038600"/>
            <a:ext cx="89916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Structure :</a:t>
            </a:r>
            <a:r>
              <a:rPr lang="en-US" sz="2800" b="1" dirty="0">
                <a:solidFill>
                  <a:srgbClr val="002060"/>
                </a:solidFill>
              </a:rPr>
              <a:t>  How much + noun + auxiliary verb + subject + main verb + </a:t>
            </a:r>
            <a:r>
              <a:rPr lang="en-US" sz="2800" b="1" dirty="0" err="1">
                <a:solidFill>
                  <a:srgbClr val="002060"/>
                </a:solidFill>
              </a:rPr>
              <a:t>ext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How much sugar do you want 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80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ress twice for structure and example.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001000" cy="2895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u="sng" dirty="0">
                <a:ln/>
                <a:solidFill>
                  <a:srgbClr val="002060"/>
                </a:solidFill>
              </a:rPr>
              <a:t>Use of ‘How many</a:t>
            </a:r>
            <a:r>
              <a:rPr lang="en-US" sz="4800" b="1" u="sng" dirty="0" smtClean="0">
                <a:ln/>
                <a:solidFill>
                  <a:srgbClr val="002060"/>
                </a:solidFill>
              </a:rPr>
              <a:t>’</a:t>
            </a:r>
            <a:br>
              <a:rPr lang="en-US" sz="4800" b="1" u="sng" dirty="0" smtClean="0">
                <a:ln/>
                <a:solidFill>
                  <a:srgbClr val="002060"/>
                </a:solidFill>
              </a:rPr>
            </a:br>
            <a:r>
              <a:rPr lang="en-US" sz="4800" b="1" u="sng" dirty="0">
                <a:ln/>
                <a:solidFill>
                  <a:srgbClr val="002060"/>
                </a:solidFill>
              </a:rPr>
              <a:t/>
            </a:r>
            <a:br>
              <a:rPr lang="en-US" sz="4800" b="1" u="sng" dirty="0">
                <a:ln/>
                <a:solidFill>
                  <a:srgbClr val="00206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How many </a:t>
            </a:r>
            <a:r>
              <a:rPr lang="en-US" sz="3200" b="1" dirty="0" smtClean="0">
                <a:solidFill>
                  <a:srgbClr val="0070C0"/>
                </a:solidFill>
              </a:rPr>
              <a:t> is used </a:t>
            </a:r>
            <a:r>
              <a:rPr lang="en-US" sz="3200" b="1" dirty="0">
                <a:solidFill>
                  <a:srgbClr val="0070C0"/>
                </a:solidFill>
              </a:rPr>
              <a:t>for countable noun : 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Countable noun : That’s we can count : Such as – Pen, book, Egg, Chair, Table etc.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89916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Structure :  How many +noun + auxiliary verb + subject + main verb + </a:t>
            </a:r>
            <a:r>
              <a:rPr lang="en-US" sz="2800" b="1" dirty="0" err="1">
                <a:solidFill>
                  <a:srgbClr val="002060"/>
                </a:solidFill>
              </a:rPr>
              <a:t>ext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How many pen do you want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49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6629400" cy="7620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rgbClr val="002060"/>
                </a:solidFill>
              </a:rPr>
              <a:t>Silent reading (Pair </a:t>
            </a:r>
            <a:r>
              <a:rPr lang="en-US" b="1" u="sng" dirty="0" smtClean="0">
                <a:solidFill>
                  <a:srgbClr val="002060"/>
                </a:solidFill>
              </a:rPr>
              <a:t>work)</a:t>
            </a:r>
            <a:r>
              <a:rPr lang="en-US" b="1" u="sng" dirty="0">
                <a:solidFill>
                  <a:srgbClr val="002060"/>
                </a:solidFill>
              </a:rPr>
              <a:t/>
            </a:r>
            <a:br>
              <a:rPr lang="en-US" b="1" u="sng" dirty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5" name="Content Placeholder 4" descr="Pic:  A teacher is in the class and the students are busy with pair work. Press for instruction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371600"/>
            <a:ext cx="3276600" cy="38343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7720" y="5638800"/>
            <a:ext cx="7239000" cy="992188"/>
          </a:xfrm>
        </p:spPr>
        <p:txBody>
          <a:bodyPr/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Go to section ‘B’ and read the dialogues then discuss the questions in pairs that have given in section ‘B1’.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1340069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Make pair </a:t>
            </a:r>
            <a:r>
              <a:rPr lang="en-US" sz="4000" b="1" dirty="0">
                <a:solidFill>
                  <a:srgbClr val="0070C0"/>
                </a:solidFill>
              </a:rPr>
              <a:t>with your friend beside </a:t>
            </a:r>
            <a:r>
              <a:rPr lang="en-US" sz="4000" b="1" dirty="0" smtClean="0">
                <a:solidFill>
                  <a:srgbClr val="0070C0"/>
                </a:solidFill>
              </a:rPr>
              <a:t>you and practice </a:t>
            </a:r>
            <a:r>
              <a:rPr lang="en-US" sz="4000" b="1" dirty="0">
                <a:solidFill>
                  <a:srgbClr val="0070C0"/>
                </a:solidFill>
              </a:rPr>
              <a:t>the conversation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dirty="0"/>
          </a:p>
        </p:txBody>
      </p:sp>
      <p:pic>
        <p:nvPicPr>
          <p:cNvPr id="5" name="Content Placeholder 4" descr="Pic: A boy is asking something to buy from a bearded person in a shop. Press eight times for viewing the whole conversation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129" y="1547648"/>
            <a:ext cx="4074729" cy="426878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8600" y="1524000"/>
            <a:ext cx="4876800" cy="5029200"/>
          </a:xfrm>
        </p:spPr>
        <p:txBody>
          <a:bodyPr/>
          <a:lstStyle/>
          <a:p>
            <a:r>
              <a:rPr lang="en-US" sz="3200" dirty="0" smtClean="0"/>
              <a:t>A: </a:t>
            </a:r>
            <a:r>
              <a:rPr lang="en-US" sz="3200" b="1" dirty="0">
                <a:solidFill>
                  <a:srgbClr val="7030A0"/>
                </a:solidFill>
              </a:rPr>
              <a:t>Excuse me </a:t>
            </a:r>
            <a:r>
              <a:rPr lang="en-US" sz="3200" b="1" dirty="0" smtClean="0">
                <a:solidFill>
                  <a:srgbClr val="7030A0"/>
                </a:solidFill>
              </a:rPr>
              <a:t>!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B: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Yes, how can I help you ?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A: </a:t>
            </a:r>
            <a:r>
              <a:rPr lang="en-US" sz="3200" b="1" dirty="0">
                <a:solidFill>
                  <a:srgbClr val="7030A0"/>
                </a:solidFill>
              </a:rPr>
              <a:t>I want to buy a pen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B: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Sure ! There you go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A: </a:t>
            </a:r>
            <a:r>
              <a:rPr lang="en-US" sz="3200" b="1" dirty="0">
                <a:solidFill>
                  <a:srgbClr val="7030A0"/>
                </a:solidFill>
              </a:rPr>
              <a:t>How much is it </a:t>
            </a:r>
            <a:r>
              <a:rPr lang="en-US" sz="32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B: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1o taka only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A:</a:t>
            </a:r>
            <a:r>
              <a:rPr lang="en-US" sz="3200" b="1" dirty="0">
                <a:solidFill>
                  <a:srgbClr val="7030A0"/>
                </a:solidFill>
              </a:rPr>
              <a:t>Here you are </a:t>
            </a:r>
            <a:r>
              <a:rPr lang="en-US" sz="3200" b="1" dirty="0" smtClean="0">
                <a:solidFill>
                  <a:srgbClr val="7030A0"/>
                </a:solidFill>
              </a:rPr>
              <a:t>!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B: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Thank you !</a:t>
            </a: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4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5638800" cy="682083"/>
          </a:xfrm>
        </p:spPr>
        <p:txBody>
          <a:bodyPr>
            <a:noAutofit/>
          </a:bodyPr>
          <a:lstStyle/>
          <a:p>
            <a:pPr algn="ctr"/>
            <a:r>
              <a:rPr lang="en-US" sz="3600" u="sng" dirty="0">
                <a:solidFill>
                  <a:srgbClr val="0070C0"/>
                </a:solidFill>
                <a:latin typeface="Calibri" panose="020F0502020204030204" pitchFamily="34" charset="0"/>
              </a:rPr>
              <a:t>Compare with your answer</a:t>
            </a:r>
            <a:r>
              <a:rPr lang="en-US" sz="3600" u="sng" dirty="0" smtClean="0">
                <a:solidFill>
                  <a:srgbClr val="0070C0"/>
                </a:solidFill>
                <a:latin typeface="Calibri" panose="020F0502020204030204" pitchFamily="34" charset="0"/>
              </a:rPr>
              <a:t>.</a:t>
            </a:r>
            <a:endParaRPr lang="en-US" sz="3600" dirty="0"/>
          </a:p>
        </p:txBody>
      </p:sp>
      <p:pic>
        <p:nvPicPr>
          <p:cNvPr id="5" name="Content Placeholder 4" descr="Pic: A girl in the shop of ice cream. The shopkeeper is holding the ice cream. Press once for con versation.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828800"/>
            <a:ext cx="3072650" cy="30726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301250" y="1447802"/>
            <a:ext cx="5842750" cy="541019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The girl: Excuse me.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7030A0"/>
                </a:solidFill>
              </a:rPr>
              <a:t>The salesman: Yes, how can I help you?</a:t>
            </a:r>
          </a:p>
          <a:p>
            <a:pPr marL="342900" indent="-342900">
              <a:buAutoNum type="arabicPeriod"/>
            </a:pPr>
            <a:r>
              <a:rPr lang="en-US" sz="2800" b="1" dirty="0"/>
              <a:t>The girl: I want to buy an ice-cream.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7030A0"/>
                </a:solidFill>
              </a:rPr>
              <a:t>The Salesman: Sure! There you go.</a:t>
            </a:r>
          </a:p>
          <a:p>
            <a:pPr marL="342900" indent="-342900">
              <a:buAutoNum type="arabicPeriod"/>
            </a:pPr>
            <a:r>
              <a:rPr lang="en-US" sz="2800" b="1" dirty="0"/>
              <a:t>The girl: How much is it?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7030A0"/>
                </a:solidFill>
              </a:rPr>
              <a:t>The salesman: 20 taka.</a:t>
            </a:r>
          </a:p>
          <a:p>
            <a:pPr marL="342900" indent="-342900">
              <a:buAutoNum type="arabicPeriod"/>
            </a:pPr>
            <a:r>
              <a:rPr lang="en-US" sz="2800" b="1" dirty="0"/>
              <a:t>The girl: Here you are.</a:t>
            </a:r>
          </a:p>
          <a:p>
            <a:pPr marL="342900" indent="-342900">
              <a:buAutoNum type="arabicPeriod"/>
            </a:pPr>
            <a:r>
              <a:rPr lang="en-US" sz="2800" b="1" dirty="0">
                <a:solidFill>
                  <a:srgbClr val="7030A0"/>
                </a:solidFill>
              </a:rPr>
              <a:t>The salesman: Thank you.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76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6482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5488" indent="-457200">
              <a:buFont typeface="Wingdings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imaginary shopping list with quantity for grocer’s, baker’s and stationer`s.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457200"/>
            <a:ext cx="3065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/>
              </a:rPr>
              <a:t>Home works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925" y="1509930"/>
            <a:ext cx="4585811" cy="290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5105400"/>
            <a:ext cx="5486400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English For Today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Class : Six.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Lesson 8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858" y="132351"/>
            <a:ext cx="41148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7030A0"/>
                </a:solidFill>
              </a:rPr>
              <a:t>Identity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7300" y="29718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Molena</a:t>
            </a: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Begum</a:t>
            </a:r>
          </a:p>
          <a:p>
            <a:pPr lvl="0">
              <a:defRPr/>
            </a:pPr>
            <a:r>
              <a:rPr lang="en-US" sz="28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  <a:endParaRPr lang="en-US" sz="20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Manullar</a:t>
            </a:r>
            <a:r>
              <a:rPr lang="en-US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char haji </a:t>
            </a:r>
            <a:r>
              <a:rPr lang="en-US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bari</a:t>
            </a:r>
            <a:r>
              <a:rPr lang="en-US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model high school</a:t>
            </a:r>
            <a:endParaRPr lang="en-US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Pakundia</a:t>
            </a:r>
            <a:r>
              <a:rPr lang="en-US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Khishorgonj</a:t>
            </a:r>
            <a:r>
              <a:rPr lang="en-US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95400"/>
            <a:ext cx="1828800" cy="1828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737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ic 1: A oval shape written good bye&#10;Pic2: Three oval shapes written three words See,You,Again. 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5000" y="838200"/>
            <a:ext cx="5204947" cy="407028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8574" y="3962400"/>
            <a:ext cx="6997798" cy="234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561" y="152400"/>
            <a:ext cx="8763199" cy="98742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Look at the pictures and guess What  they are doing.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endParaRPr lang="en-US" sz="3200" dirty="0"/>
          </a:p>
        </p:txBody>
      </p:sp>
      <p:pic>
        <p:nvPicPr>
          <p:cNvPr id="9" name="Content Placeholder 8" descr="Pic left: A boy is buying something in a departmental store from a bearded man.&#10;Pic middle: A woman  with her baby girl is buying cloth in a cloth super shop the shopkeeper is a woman.&#10;Pic right: An gray bearded man is buying vegetables from another bearded vegetable shopkeeper. Press once for caption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468590"/>
            <a:ext cx="8059738" cy="414624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5614835"/>
            <a:ext cx="6306740" cy="110675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They are shopping.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6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6" y="0"/>
            <a:ext cx="7138984" cy="14478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n/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Today`s topic</a:t>
            </a:r>
            <a:br>
              <a:rPr lang="en-US" sz="4000" dirty="0">
                <a:ln/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</a:br>
            <a:endParaRPr lang="en-US" sz="3600" dirty="0"/>
          </a:p>
        </p:txBody>
      </p:sp>
      <p:pic>
        <p:nvPicPr>
          <p:cNvPr id="5" name="Content Placeholder 4" descr="Pic: A woman wearing sari is reading a long list . It seems it is a shopping list. Press twice for lesson title.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1447800"/>
            <a:ext cx="4239322" cy="504527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114800" y="2532681"/>
            <a:ext cx="4850576" cy="16764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800" b="1" dirty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Grocery Shopping</a:t>
            </a:r>
          </a:p>
          <a:p>
            <a:pPr algn="ctr"/>
            <a:r>
              <a:rPr lang="en-US" sz="3600" b="1" dirty="0">
                <a:ln/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Lesson: 8(1)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667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press six times for five learning outcomes."/>
          <p:cNvSpPr>
            <a:spLocks noGrp="1"/>
          </p:cNvSpPr>
          <p:nvPr>
            <p:ph type="ctrTitle"/>
          </p:nvPr>
        </p:nvSpPr>
        <p:spPr>
          <a:xfrm>
            <a:off x="1143000" y="152401"/>
            <a:ext cx="6858000" cy="14477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/>
                <a:solidFill>
                  <a:srgbClr val="7030A0"/>
                </a:solidFill>
              </a:rPr>
              <a:t>Learning outcomes</a:t>
            </a:r>
            <a:br>
              <a:rPr lang="en-US" sz="4800" b="1" dirty="0" smtClean="0">
                <a:ln/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81200"/>
            <a:ext cx="7924800" cy="4191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2060"/>
                </a:solidFill>
                <a:latin typeface="Corbel" panose="020B0503020204020204" pitchFamily="34" charset="0"/>
                <a:cs typeface="Times New Roman" pitchFamily="18" charset="0"/>
              </a:rPr>
              <a:t>After completing the lesson students will be able to…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use word stress on words in sentences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Participate in short dialogues and conversations on familiar topics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    read and understand texts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    ask and answer questions</a:t>
            </a:r>
          </a:p>
          <a:p>
            <a:pPr algn="l">
              <a:buFont typeface="Wingdings" pitchFamily="2" charset="2"/>
              <a:buChar char="Ø"/>
            </a:pPr>
            <a:r>
              <a:rPr lang="en-US" sz="2800" b="1" dirty="0" smtClean="0">
                <a:latin typeface="Calibri" panose="020F0502020204030204" pitchFamily="34" charset="0"/>
                <a:cs typeface="Times New Roman" pitchFamily="18" charset="0"/>
              </a:rPr>
              <a:t>    use `some’ and `any’ in sentence.</a:t>
            </a:r>
          </a:p>
          <a:p>
            <a:pPr algn="l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77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305800" cy="1600200"/>
          </a:xfrm>
        </p:spPr>
        <p:txBody>
          <a:bodyPr/>
          <a:lstStyle/>
          <a:p>
            <a:r>
              <a:rPr lang="en-US" sz="4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Model Reading (Pair works)</a:t>
            </a:r>
            <a:br>
              <a:rPr lang="en-US" sz="48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783080"/>
            <a:ext cx="6858000" cy="1655762"/>
          </a:xfrm>
        </p:spPr>
        <p:txBody>
          <a:bodyPr/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Listen the conversation between Imran and his mother then practice it in pair.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7030A0"/>
                </a:solidFill>
              </a:rPr>
              <a:t>Look at the </a:t>
            </a:r>
            <a:r>
              <a:rPr lang="en-US" sz="3600" b="1" dirty="0" smtClean="0">
                <a:solidFill>
                  <a:srgbClr val="7030A0"/>
                </a:solidFill>
              </a:rPr>
              <a:t>pictures </a:t>
            </a:r>
            <a:r>
              <a:rPr lang="en-US" sz="3600" b="1" dirty="0">
                <a:solidFill>
                  <a:srgbClr val="7030A0"/>
                </a:solidFill>
              </a:rPr>
              <a:t>of vegetables below </a:t>
            </a:r>
            <a:r>
              <a:rPr lang="en-US" sz="3600" b="1" dirty="0" smtClean="0">
                <a:solidFill>
                  <a:srgbClr val="7030A0"/>
                </a:solidFill>
              </a:rPr>
              <a:t>and </a:t>
            </a:r>
            <a:r>
              <a:rPr lang="en-US" sz="3600" b="1" dirty="0">
                <a:solidFill>
                  <a:srgbClr val="7030A0"/>
                </a:solidFill>
              </a:rPr>
              <a:t>say theirs name.</a:t>
            </a:r>
          </a:p>
        </p:txBody>
      </p:sp>
      <p:pic>
        <p:nvPicPr>
          <p:cNvPr id="8" name="Content Placeholder 7" descr="Pic Left: Bringle/ Eggplant&#10;Pic middle: Cucumber&#10;Pic right: Carrot 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410" y="2667000"/>
            <a:ext cx="769239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5337"/>
            <a:ext cx="7772400" cy="130386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Look at the pictures </a:t>
            </a:r>
            <a:r>
              <a:rPr lang="en-US" b="1" dirty="0" smtClean="0">
                <a:solidFill>
                  <a:srgbClr val="7030A0"/>
                </a:solidFill>
              </a:rPr>
              <a:t>of the </a:t>
            </a:r>
            <a:r>
              <a:rPr lang="en-US" b="1" dirty="0">
                <a:solidFill>
                  <a:srgbClr val="7030A0"/>
                </a:solidFill>
              </a:rPr>
              <a:t>vegetables below and say theirs name.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421868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5"/>
                </a:solidFill>
              </a:rPr>
              <a:t>Bean</a:t>
            </a:r>
            <a:endParaRPr lang="en-US" sz="5400" b="1" dirty="0">
              <a:solidFill>
                <a:schemeClr val="accent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7031" y="5496001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/>
                </a:solidFill>
              </a:rPr>
              <a:t>Onion</a:t>
            </a:r>
            <a:endParaRPr lang="en-US" sz="48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8662" y="5637312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Cauliflower</a:t>
            </a:r>
            <a:endParaRPr lang="en-US" sz="4000" b="1" dirty="0">
              <a:solidFill>
                <a:schemeClr val="accent5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" y="3276600"/>
            <a:ext cx="2614613" cy="2145268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662" y="3237002"/>
            <a:ext cx="2444262" cy="2161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6" y="3242863"/>
            <a:ext cx="2473569" cy="21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00" y="184071"/>
            <a:ext cx="5847159" cy="1600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Imagine you are shopkeeper. What will you ask to your customers about below item`s  quantity ? (using how much / how many.) </a:t>
            </a:r>
            <a:r>
              <a:rPr lang="en-US" b="1" u="sng" dirty="0">
                <a:solidFill>
                  <a:srgbClr val="7030A0"/>
                </a:solidFill>
              </a:rPr>
              <a:t>one is done for you.  </a:t>
            </a:r>
            <a:br>
              <a:rPr lang="en-US" b="1" u="sng" dirty="0">
                <a:solidFill>
                  <a:srgbClr val="7030A0"/>
                </a:solidFill>
              </a:rPr>
            </a:br>
            <a:endParaRPr lang="en-US" dirty="0"/>
          </a:p>
        </p:txBody>
      </p:sp>
      <p:pic>
        <p:nvPicPr>
          <p:cNvPr id="8" name="Content Placeholder 7" descr="pic: Three pen.Press for question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524000"/>
            <a:ext cx="2743200" cy="42672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828800" y="5867400"/>
            <a:ext cx="5000363" cy="762000"/>
          </a:xfrm>
        </p:spPr>
        <p:txBody>
          <a:bodyPr>
            <a:normAutofit fontScale="85000" lnSpcReduction="10000"/>
          </a:bodyPr>
          <a:lstStyle/>
          <a:p>
            <a:r>
              <a:rPr lang="en-US" sz="3500" b="1" dirty="0">
                <a:solidFill>
                  <a:srgbClr val="0070C0"/>
                </a:solidFill>
              </a:rPr>
              <a:t>How many pen do you want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3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2815</TotalTime>
  <Words>477</Words>
  <Application>Microsoft Office PowerPoint</Application>
  <PresentationFormat>On-screen Show (4:3)</PresentationFormat>
  <Paragraphs>74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Aspect</vt:lpstr>
      <vt:lpstr>Office Theme</vt:lpstr>
      <vt:lpstr>Organic</vt:lpstr>
      <vt:lpstr>Welcome</vt:lpstr>
      <vt:lpstr>PowerPoint Presentation</vt:lpstr>
      <vt:lpstr>Look at the pictures and guess What  they are doing. </vt:lpstr>
      <vt:lpstr>Today`s topic </vt:lpstr>
      <vt:lpstr>Learning outcomes </vt:lpstr>
      <vt:lpstr>Model Reading (Pair works) </vt:lpstr>
      <vt:lpstr>Look at the pictures of vegetables below and say theirs name.</vt:lpstr>
      <vt:lpstr>Look at the pictures of the vegetables below and say theirs name.</vt:lpstr>
      <vt:lpstr>Imagine you are shopkeeper. What will you ask to your customers about below item`s  quantity ? (using how much / how many.) one is done for you.   </vt:lpstr>
      <vt:lpstr>How much carrots do you want ? </vt:lpstr>
      <vt:lpstr>PowerPoint Presentation</vt:lpstr>
      <vt:lpstr>Make questions using how much / how many</vt:lpstr>
      <vt:lpstr>Make questions using how much / how many</vt:lpstr>
      <vt:lpstr>Use of ‘How much’    How much uses for uncountable noun :  Uncountable noun : That’s we can’t count : Such as – water, milk, sugar, oil, Gold etc. </vt:lpstr>
      <vt:lpstr>Use of ‘How many’  How many  is used for countable noun :  Countable noun : That’s we can count : Such as – Pen, book, Egg, Chair, Table etc. </vt:lpstr>
      <vt:lpstr>Silent reading (Pair work) </vt:lpstr>
      <vt:lpstr> Make pair with your friend beside you and practice the conversation </vt:lpstr>
      <vt:lpstr>Compare with your answer.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acer-9</dc:creator>
  <cp:lastModifiedBy>sharif</cp:lastModifiedBy>
  <cp:revision>365</cp:revision>
  <dcterms:created xsi:type="dcterms:W3CDTF">2006-08-16T00:00:00Z</dcterms:created>
  <dcterms:modified xsi:type="dcterms:W3CDTF">2020-01-26T17:03:42Z</dcterms:modified>
</cp:coreProperties>
</file>