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1" r:id="rId2"/>
    <p:sldId id="303" r:id="rId3"/>
    <p:sldId id="289" r:id="rId4"/>
    <p:sldId id="302" r:id="rId5"/>
    <p:sldId id="262" r:id="rId6"/>
    <p:sldId id="285" r:id="rId7"/>
    <p:sldId id="265" r:id="rId8"/>
    <p:sldId id="281" r:id="rId9"/>
    <p:sldId id="299" r:id="rId10"/>
    <p:sldId id="295" r:id="rId11"/>
    <p:sldId id="283" r:id="rId12"/>
    <p:sldId id="284" r:id="rId13"/>
    <p:sldId id="286" r:id="rId14"/>
    <p:sldId id="272" r:id="rId15"/>
    <p:sldId id="273" r:id="rId16"/>
    <p:sldId id="275" r:id="rId17"/>
    <p:sldId id="276" r:id="rId18"/>
    <p:sldId id="294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2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7DC01-44C1-4CE0-B249-16C049C2B00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61359-7883-480D-90A4-92D470CA7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3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61359-7883-480D-90A4-92D470CA7E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1437-76B9-4D1E-8CD1-898589B23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E437-A6A7-4991-9BA6-EACB7DA7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1437-76B9-4D1E-8CD1-898589B23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E437-A6A7-4991-9BA6-EACB7DA7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1437-76B9-4D1E-8CD1-898589B23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E437-A6A7-4991-9BA6-EACB7DA7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0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1437-76B9-4D1E-8CD1-898589B23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E437-A6A7-4991-9BA6-EACB7DA7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9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1437-76B9-4D1E-8CD1-898589B23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E437-A6A7-4991-9BA6-EACB7DA7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1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1437-76B9-4D1E-8CD1-898589B23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E437-A6A7-4991-9BA6-EACB7DA7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1437-76B9-4D1E-8CD1-898589B23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E437-A6A7-4991-9BA6-EACB7DA7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1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1437-76B9-4D1E-8CD1-898589B23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E437-A6A7-4991-9BA6-EACB7DA7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6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1437-76B9-4D1E-8CD1-898589B23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E437-A6A7-4991-9BA6-EACB7DA7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3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1437-76B9-4D1E-8CD1-898589B23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E437-A6A7-4991-9BA6-EACB7DA7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1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1437-76B9-4D1E-8CD1-898589B231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E437-A6A7-4991-9BA6-EACB7DA7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2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294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07831" y="6570436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err="1" smtClean="0">
                <a:effectLst/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800" b="0" dirty="0" smtClean="0">
                <a:effectLst/>
                <a:latin typeface="NikoshBAN" pitchFamily="2" charset="0"/>
                <a:cs typeface="NikoshBAN" pitchFamily="2" charset="0"/>
              </a:rPr>
              <a:t>: </a:t>
            </a:r>
            <a:r>
              <a:rPr lang="en-US" sz="1800" b="0" dirty="0" err="1" smtClean="0">
                <a:effectLst/>
                <a:latin typeface="NikoshBAN" pitchFamily="2" charset="0"/>
                <a:cs typeface="NikoshBAN" pitchFamily="2" charset="0"/>
              </a:rPr>
              <a:t>আতাউর</a:t>
            </a:r>
            <a:r>
              <a:rPr lang="en-US" sz="18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dirty="0" err="1" smtClean="0">
                <a:effectLst/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800" b="0" dirty="0" smtClean="0"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b="0" dirty="0" err="1" smtClean="0">
                <a:effectLst/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8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dirty="0" err="1" smtClean="0">
                <a:effectLst/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800" b="0" dirty="0" smtClean="0">
                <a:effectLst/>
                <a:latin typeface="NikoshBAN" pitchFamily="2" charset="0"/>
                <a:cs typeface="NikoshBAN" pitchFamily="2" charset="0"/>
              </a:rPr>
              <a:t>: </a:t>
            </a:r>
            <a:r>
              <a:rPr lang="en-US" sz="1800" b="0" dirty="0" err="1" smtClean="0">
                <a:effectLst/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8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dirty="0" err="1" smtClean="0">
                <a:effectLst/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18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dirty="0" err="1" smtClean="0">
                <a:effectLst/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8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dirty="0" err="1" smtClean="0">
                <a:effectLst/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8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dirty="0" err="1" smtClean="0">
                <a:effectLst/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800" b="0" dirty="0" smtClean="0"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b="0" dirty="0" err="1" smtClean="0">
                <a:effectLst/>
                <a:latin typeface="NikoshBAN" pitchFamily="2" charset="0"/>
                <a:cs typeface="NikoshBAN" pitchFamily="2" charset="0"/>
              </a:rPr>
              <a:t>সৈয়দপুর</a:t>
            </a:r>
            <a:r>
              <a:rPr lang="en-US" sz="1800" b="0" dirty="0" smtClean="0"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b="0" dirty="0" err="1" smtClean="0">
                <a:effectLst/>
                <a:latin typeface="NikoshBAN" pitchFamily="2" charset="0"/>
                <a:cs typeface="NikoshBAN" pitchFamily="2" charset="0"/>
              </a:rPr>
              <a:t>নিলফামারী</a:t>
            </a:r>
            <a:r>
              <a:rPr lang="en-US" sz="1800" b="0" dirty="0" smtClean="0">
                <a:effectLst/>
                <a:latin typeface="NikoshBAN" pitchFamily="2" charset="0"/>
                <a:cs typeface="NikoshBAN" pitchFamily="2" charset="0"/>
              </a:rPr>
              <a:t>,</a:t>
            </a:r>
            <a:r>
              <a:rPr lang="en-US" sz="18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dirty="0" err="1" smtClean="0">
                <a:effectLst/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800" b="0" dirty="0" smtClean="0">
                <a:effectLst/>
                <a:latin typeface="NikoshBAN" pitchFamily="2" charset="0"/>
                <a:cs typeface="NikoshBAN" pitchFamily="2" charset="0"/>
              </a:rPr>
              <a:t> ০১৭৪৬৯৬৩৭৬0</a:t>
            </a:r>
          </a:p>
        </p:txBody>
      </p:sp>
    </p:spTree>
    <p:extLst>
      <p:ext uri="{BB962C8B-B14F-4D97-AF65-F5344CB8AC3E}">
        <p14:creationId xmlns:p14="http://schemas.microsoft.com/office/powerpoint/2010/main" val="114651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4312"/>
            <a:ext cx="8615363" cy="6415087"/>
          </a:xfr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2901" y="239889"/>
            <a:ext cx="8801099" cy="1331736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2382" tIns="51190" rIns="102382" bIns="511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স্বাগত জানিয়ে </a:t>
            </a:r>
          </a:p>
          <a:p>
            <a:r>
              <a:rPr lang="bn-IN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শুরু করছি।</a:t>
            </a:r>
            <a:endParaRPr lang="bn-IN" sz="4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tse2.mm.bing.net/th?id=OIP.Ccf7Xumzl03UcSHlLFR7DAEsDA&amp;pid=15.1&amp;P=0&amp;w=281&amp;h=181"/>
          <p:cNvSpPr>
            <a:spLocks noChangeAspect="1" noChangeArrowheads="1"/>
          </p:cNvSpPr>
          <p:nvPr/>
        </p:nvSpPr>
        <p:spPr bwMode="auto">
          <a:xfrm>
            <a:off x="-897433" y="-138900"/>
            <a:ext cx="285750" cy="29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endParaRPr lang="en-US" sz="1688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71738" y="154164"/>
            <a:ext cx="4132267" cy="56388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2382" tIns="51190" rIns="102382" bIns="511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375" b="1" u="sng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প্রস্বেদনের প্রকারভেদ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75" b="1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407886" y="5449843"/>
            <a:ext cx="3127829" cy="68849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2382" tIns="51190" rIns="102382" bIns="511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375" b="1" u="sng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75" b="1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flipV="1">
            <a:off x="420915" y="1219200"/>
            <a:ext cx="2862613" cy="470555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2382" tIns="51190" rIns="102382" bIns="511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75" b="1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524000" y="2888344"/>
            <a:ext cx="3077029" cy="1859381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2382" tIns="51190" rIns="102382" bIns="511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n-IN" sz="3375" b="1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37282" y="1524297"/>
            <a:ext cx="3070646" cy="623158"/>
          </a:xfrm>
          <a:custGeom>
            <a:avLst/>
            <a:gdLst>
              <a:gd name="connsiteX0" fmla="*/ 0 w 3070646"/>
              <a:gd name="connsiteY0" fmla="*/ 165943 h 995637"/>
              <a:gd name="connsiteX1" fmla="*/ 165943 w 3070646"/>
              <a:gd name="connsiteY1" fmla="*/ 0 h 995637"/>
              <a:gd name="connsiteX2" fmla="*/ 2904703 w 3070646"/>
              <a:gd name="connsiteY2" fmla="*/ 0 h 995637"/>
              <a:gd name="connsiteX3" fmla="*/ 3070646 w 3070646"/>
              <a:gd name="connsiteY3" fmla="*/ 165943 h 995637"/>
              <a:gd name="connsiteX4" fmla="*/ 3070646 w 3070646"/>
              <a:gd name="connsiteY4" fmla="*/ 829694 h 995637"/>
              <a:gd name="connsiteX5" fmla="*/ 2904703 w 3070646"/>
              <a:gd name="connsiteY5" fmla="*/ 995637 h 995637"/>
              <a:gd name="connsiteX6" fmla="*/ 165943 w 3070646"/>
              <a:gd name="connsiteY6" fmla="*/ 995637 h 995637"/>
              <a:gd name="connsiteX7" fmla="*/ 0 w 3070646"/>
              <a:gd name="connsiteY7" fmla="*/ 829694 h 995637"/>
              <a:gd name="connsiteX8" fmla="*/ 0 w 3070646"/>
              <a:gd name="connsiteY8" fmla="*/ 165943 h 9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0646" h="995637">
                <a:moveTo>
                  <a:pt x="0" y="165943"/>
                </a:moveTo>
                <a:cubicBezTo>
                  <a:pt x="0" y="74295"/>
                  <a:pt x="74295" y="0"/>
                  <a:pt x="165943" y="0"/>
                </a:cubicBezTo>
                <a:lnTo>
                  <a:pt x="2904703" y="0"/>
                </a:lnTo>
                <a:cubicBezTo>
                  <a:pt x="2996351" y="0"/>
                  <a:pt x="3070646" y="74295"/>
                  <a:pt x="3070646" y="165943"/>
                </a:cubicBezTo>
                <a:lnTo>
                  <a:pt x="3070646" y="829694"/>
                </a:lnTo>
                <a:cubicBezTo>
                  <a:pt x="3070646" y="921342"/>
                  <a:pt x="2996351" y="995637"/>
                  <a:pt x="2904703" y="995637"/>
                </a:cubicBezTo>
                <a:lnTo>
                  <a:pt x="165943" y="995637"/>
                </a:lnTo>
                <a:cubicBezTo>
                  <a:pt x="74295" y="995637"/>
                  <a:pt x="0" y="921342"/>
                  <a:pt x="0" y="829694"/>
                </a:cubicBezTo>
                <a:lnTo>
                  <a:pt x="0" y="165943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043" tIns="140043" rIns="140043" bIns="140043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পত্ররন্দ্রীয় প্রস্বেদন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943600" y="5902618"/>
            <a:ext cx="3025794" cy="622874"/>
          </a:xfrm>
          <a:custGeom>
            <a:avLst/>
            <a:gdLst>
              <a:gd name="connsiteX0" fmla="*/ 0 w 2311812"/>
              <a:gd name="connsiteY0" fmla="*/ 170781 h 1024663"/>
              <a:gd name="connsiteX1" fmla="*/ 170781 w 2311812"/>
              <a:gd name="connsiteY1" fmla="*/ 0 h 1024663"/>
              <a:gd name="connsiteX2" fmla="*/ 2141031 w 2311812"/>
              <a:gd name="connsiteY2" fmla="*/ 0 h 1024663"/>
              <a:gd name="connsiteX3" fmla="*/ 2311812 w 2311812"/>
              <a:gd name="connsiteY3" fmla="*/ 170781 h 1024663"/>
              <a:gd name="connsiteX4" fmla="*/ 2311812 w 2311812"/>
              <a:gd name="connsiteY4" fmla="*/ 853882 h 1024663"/>
              <a:gd name="connsiteX5" fmla="*/ 2141031 w 2311812"/>
              <a:gd name="connsiteY5" fmla="*/ 1024663 h 1024663"/>
              <a:gd name="connsiteX6" fmla="*/ 170781 w 2311812"/>
              <a:gd name="connsiteY6" fmla="*/ 1024663 h 1024663"/>
              <a:gd name="connsiteX7" fmla="*/ 0 w 2311812"/>
              <a:gd name="connsiteY7" fmla="*/ 853882 h 1024663"/>
              <a:gd name="connsiteX8" fmla="*/ 0 w 2311812"/>
              <a:gd name="connsiteY8" fmla="*/ 170781 h 102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812" h="1024663">
                <a:moveTo>
                  <a:pt x="0" y="170781"/>
                </a:moveTo>
                <a:cubicBezTo>
                  <a:pt x="0" y="76461"/>
                  <a:pt x="76461" y="0"/>
                  <a:pt x="170781" y="0"/>
                </a:cubicBezTo>
                <a:lnTo>
                  <a:pt x="2141031" y="0"/>
                </a:lnTo>
                <a:cubicBezTo>
                  <a:pt x="2235351" y="0"/>
                  <a:pt x="2311812" y="76461"/>
                  <a:pt x="2311812" y="170781"/>
                </a:cubicBezTo>
                <a:lnTo>
                  <a:pt x="2311812" y="853882"/>
                </a:lnTo>
                <a:cubicBezTo>
                  <a:pt x="2311812" y="948202"/>
                  <a:pt x="2235351" y="1024663"/>
                  <a:pt x="2141031" y="1024663"/>
                </a:cubicBezTo>
                <a:lnTo>
                  <a:pt x="170781" y="1024663"/>
                </a:lnTo>
                <a:cubicBezTo>
                  <a:pt x="76461" y="1024663"/>
                  <a:pt x="0" y="948202"/>
                  <a:pt x="0" y="853882"/>
                </a:cubicBezTo>
                <a:lnTo>
                  <a:pt x="0" y="170781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300" tIns="131300" rIns="131300" bIns="13130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কিউটিকুলার প্রস্বেদন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30022" y="5971308"/>
            <a:ext cx="2901105" cy="627991"/>
          </a:xfrm>
          <a:custGeom>
            <a:avLst/>
            <a:gdLst>
              <a:gd name="connsiteX0" fmla="*/ 0 w 3134252"/>
              <a:gd name="connsiteY0" fmla="*/ 181529 h 1089152"/>
              <a:gd name="connsiteX1" fmla="*/ 181529 w 3134252"/>
              <a:gd name="connsiteY1" fmla="*/ 0 h 1089152"/>
              <a:gd name="connsiteX2" fmla="*/ 2952723 w 3134252"/>
              <a:gd name="connsiteY2" fmla="*/ 0 h 1089152"/>
              <a:gd name="connsiteX3" fmla="*/ 3134252 w 3134252"/>
              <a:gd name="connsiteY3" fmla="*/ 181529 h 1089152"/>
              <a:gd name="connsiteX4" fmla="*/ 3134252 w 3134252"/>
              <a:gd name="connsiteY4" fmla="*/ 907623 h 1089152"/>
              <a:gd name="connsiteX5" fmla="*/ 2952723 w 3134252"/>
              <a:gd name="connsiteY5" fmla="*/ 1089152 h 1089152"/>
              <a:gd name="connsiteX6" fmla="*/ 181529 w 3134252"/>
              <a:gd name="connsiteY6" fmla="*/ 1089152 h 1089152"/>
              <a:gd name="connsiteX7" fmla="*/ 0 w 3134252"/>
              <a:gd name="connsiteY7" fmla="*/ 907623 h 1089152"/>
              <a:gd name="connsiteX8" fmla="*/ 0 w 3134252"/>
              <a:gd name="connsiteY8" fmla="*/ 181529 h 108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4252" h="1089152">
                <a:moveTo>
                  <a:pt x="0" y="181529"/>
                </a:moveTo>
                <a:cubicBezTo>
                  <a:pt x="0" y="81273"/>
                  <a:pt x="81273" y="0"/>
                  <a:pt x="181529" y="0"/>
                </a:cubicBezTo>
                <a:lnTo>
                  <a:pt x="2952723" y="0"/>
                </a:lnTo>
                <a:cubicBezTo>
                  <a:pt x="3052979" y="0"/>
                  <a:pt x="3134252" y="81273"/>
                  <a:pt x="3134252" y="181529"/>
                </a:cubicBezTo>
                <a:lnTo>
                  <a:pt x="3134252" y="907623"/>
                </a:lnTo>
                <a:cubicBezTo>
                  <a:pt x="3134252" y="1007879"/>
                  <a:pt x="3052979" y="1089152"/>
                  <a:pt x="2952723" y="1089152"/>
                </a:cubicBezTo>
                <a:lnTo>
                  <a:pt x="181529" y="1089152"/>
                </a:lnTo>
                <a:cubicBezTo>
                  <a:pt x="81273" y="1089152"/>
                  <a:pt x="0" y="1007879"/>
                  <a:pt x="0" y="907623"/>
                </a:cubicBezTo>
                <a:lnTo>
                  <a:pt x="0" y="181529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528" tIns="139528" rIns="139528" bIns="139528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লেন্টিকুলার </a:t>
            </a:r>
            <a:r>
              <a:rPr lang="bn-IN" sz="34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 </a:t>
            </a:r>
            <a:endParaRPr lang="en-US" sz="3400" dirty="0">
              <a:solidFill>
                <a:srgbClr val="7030A0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7475" r="16052" b="9696"/>
          <a:stretch/>
        </p:blipFill>
        <p:spPr>
          <a:xfrm>
            <a:off x="3241964" y="2563090"/>
            <a:ext cx="2092036" cy="16071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32" y="2563090"/>
            <a:ext cx="2106323" cy="1568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6"/>
          <a:stretch/>
        </p:blipFill>
        <p:spPr>
          <a:xfrm>
            <a:off x="3241964" y="2549236"/>
            <a:ext cx="2119745" cy="1676399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3214254" y="2590800"/>
            <a:ext cx="2147455" cy="1634839"/>
          </a:xfrm>
          <a:custGeom>
            <a:avLst/>
            <a:gdLst>
              <a:gd name="connsiteX0" fmla="*/ 0 w 2299655"/>
              <a:gd name="connsiteY0" fmla="*/ 184377 h 1106237"/>
              <a:gd name="connsiteX1" fmla="*/ 184377 w 2299655"/>
              <a:gd name="connsiteY1" fmla="*/ 0 h 1106237"/>
              <a:gd name="connsiteX2" fmla="*/ 2115278 w 2299655"/>
              <a:gd name="connsiteY2" fmla="*/ 0 h 1106237"/>
              <a:gd name="connsiteX3" fmla="*/ 2299655 w 2299655"/>
              <a:gd name="connsiteY3" fmla="*/ 184377 h 1106237"/>
              <a:gd name="connsiteX4" fmla="*/ 2299655 w 2299655"/>
              <a:gd name="connsiteY4" fmla="*/ 921860 h 1106237"/>
              <a:gd name="connsiteX5" fmla="*/ 2115278 w 2299655"/>
              <a:gd name="connsiteY5" fmla="*/ 1106237 h 1106237"/>
              <a:gd name="connsiteX6" fmla="*/ 184377 w 2299655"/>
              <a:gd name="connsiteY6" fmla="*/ 1106237 h 1106237"/>
              <a:gd name="connsiteX7" fmla="*/ 0 w 2299655"/>
              <a:gd name="connsiteY7" fmla="*/ 921860 h 1106237"/>
              <a:gd name="connsiteX8" fmla="*/ 0 w 2299655"/>
              <a:gd name="connsiteY8" fmla="*/ 184377 h 110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655" h="1106237">
                <a:moveTo>
                  <a:pt x="0" y="184377"/>
                </a:moveTo>
                <a:cubicBezTo>
                  <a:pt x="0" y="82548"/>
                  <a:pt x="82548" y="0"/>
                  <a:pt x="184377" y="0"/>
                </a:cubicBezTo>
                <a:lnTo>
                  <a:pt x="2115278" y="0"/>
                </a:lnTo>
                <a:cubicBezTo>
                  <a:pt x="2217107" y="0"/>
                  <a:pt x="2299655" y="82548"/>
                  <a:pt x="2299655" y="184377"/>
                </a:cubicBezTo>
                <a:lnTo>
                  <a:pt x="2299655" y="921860"/>
                </a:lnTo>
                <a:cubicBezTo>
                  <a:pt x="2299655" y="1023689"/>
                  <a:pt x="2217107" y="1106237"/>
                  <a:pt x="2115278" y="1106237"/>
                </a:cubicBezTo>
                <a:lnTo>
                  <a:pt x="184377" y="1106237"/>
                </a:lnTo>
                <a:cubicBezTo>
                  <a:pt x="82548" y="1106237"/>
                  <a:pt x="0" y="1023689"/>
                  <a:pt x="0" y="921860"/>
                </a:cubicBezTo>
                <a:lnTo>
                  <a:pt x="0" y="18437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162" tIns="191162" rIns="191162" bIns="19116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34097 0.26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27951 0.263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662034" y="3862230"/>
            <a:ext cx="1283846" cy="6335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85164" y="387462"/>
            <a:ext cx="3549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পত্ররন্দ্রীয় প্রস্বেদন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654" y="5274073"/>
            <a:ext cx="8354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পাতায়, কচি কান্ডে,  ফুলের বৃতি ও পাপড়িতে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ছিদ্র বা রন্দ্র থাকে।একে পত্ররন্দ্র বলে।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2074" y="3350274"/>
            <a:ext cx="3034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পত্ররন্দ্র খোলা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বাষ্পাকারে বের হচ্ছে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7598" y="3366899"/>
            <a:ext cx="2607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পত্ররন্দ্র বন্ধ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 বাষ্প হচ্ছে না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t="19258" b="18957"/>
          <a:stretch/>
        </p:blipFill>
        <p:spPr>
          <a:xfrm>
            <a:off x="595745" y="1066799"/>
            <a:ext cx="2272146" cy="23275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1052946"/>
            <a:ext cx="2189019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13" y="1094508"/>
            <a:ext cx="1876425" cy="22037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2510" y="3655074"/>
            <a:ext cx="303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 পত্ররন্দ্র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1261" y="522946"/>
            <a:ext cx="3686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000" b="1" u="sng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কিউটিকুলার প্রস্বেদন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092900"/>
            <a:ext cx="8562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বহিঃত্বকে  বিশেষ করে  পাতার উপরে এবং নিচে কিউটিনের আবরন থাকে।এ আবরনকে কিউটিকল বলে।  এই কিউটিকল ভেদ করে কিছু পানি বাষ্পাকারে বাইরে বেরিয়ে যায়। এই প্রক্রিয়াকে কিউটিকুলার প্রস্বেদন বলে।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9"/>
          <a:stretch/>
        </p:blipFill>
        <p:spPr>
          <a:xfrm>
            <a:off x="5001491" y="1343890"/>
            <a:ext cx="3581349" cy="258741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1177636"/>
            <a:ext cx="3761943" cy="2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2" y="1704110"/>
            <a:ext cx="1524001" cy="2964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15998" y="384364"/>
            <a:ext cx="11335657" cy="751709"/>
          </a:xfrm>
          <a:noFill/>
        </p:spPr>
        <p:txBody>
          <a:bodyPr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লেন্টিকুলার প্রস্বেদন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5" t="15924" r="18149" b="15966"/>
          <a:stretch/>
        </p:blipFill>
        <p:spPr>
          <a:xfrm>
            <a:off x="4003965" y="1814946"/>
            <a:ext cx="3089563" cy="3228109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2468753" y="2671952"/>
            <a:ext cx="2491174" cy="486884"/>
          </a:xfrm>
          <a:prstGeom prst="curvedDownArrow">
            <a:avLst>
              <a:gd name="adj1" fmla="val 25000"/>
              <a:gd name="adj2" fmla="val 50000"/>
              <a:gd name="adj3" fmla="val 2198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38255" y="1343889"/>
            <a:ext cx="2743200" cy="5541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লেন্টিসেল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597236" y="1745673"/>
            <a:ext cx="13855" cy="69272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0" y="5029200"/>
            <a:ext cx="9282544" cy="12053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গৌন বৃদ্ধি হলে কান্ডের বাকল ফেটে লেন্টিসেল নামক ছিদ্র তৈরি  হয়। এই ছিদ্র দিয়ে কিছু পরিমান পানি বের হয়ে আসে। একে বলা হয়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31272" y="4979951"/>
            <a:ext cx="1051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পত্ররন্দ্রীয় প্রস্বেদন ও লেন্টিসেল প্রস্বেদন পার্থক্য নির্ণয় কর।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4" y="2034251"/>
            <a:ext cx="2055782" cy="196759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921163" y="288307"/>
            <a:ext cx="3846286" cy="14691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4265" y="652003"/>
            <a:ext cx="33092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জোড়ায়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96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11086" y="355374"/>
            <a:ext cx="6720114" cy="10089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প্রস্বেদনের </a:t>
            </a:r>
            <a:r>
              <a:rPr lang="bn-IN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375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0946" y="5195453"/>
            <a:ext cx="8686799" cy="12159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তার জৈবিক কার্যাবলি সম্পন্নের পর অতিরিক্ত পানি  প্রস্বেদন প্রক্রিয়ায় বাষ্পাকারে বের করে দেয়। 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0" y="1634836"/>
            <a:ext cx="3739862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oup 4"/>
          <p:cNvGrpSpPr/>
          <p:nvPr/>
        </p:nvGrpSpPr>
        <p:grpSpPr>
          <a:xfrm>
            <a:off x="221673" y="1634836"/>
            <a:ext cx="8686799" cy="4624119"/>
            <a:chOff x="207818" y="1634836"/>
            <a:chExt cx="8686799" cy="4624119"/>
          </a:xfrm>
        </p:grpSpPr>
        <p:sp>
          <p:nvSpPr>
            <p:cNvPr id="13" name="Rounded Rectangle 12"/>
            <p:cNvSpPr/>
            <p:nvPr/>
          </p:nvSpPr>
          <p:spPr>
            <a:xfrm>
              <a:off x="207818" y="5043052"/>
              <a:ext cx="8686799" cy="12159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প্রস্বেদনের ফলে কোষরসের ঘনত্ব বৃদ্ধি পায়। কোস রসের ঘনত্ব বৃদ্ধির কারনে উদ্ভিদ মাটি থেকে মুলরোমের সাহায্যে পানি ও খনিজ লবন শোষন করে। </a:t>
              </a:r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746" y="1634836"/>
              <a:ext cx="3699164" cy="30341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249383" y="1620981"/>
            <a:ext cx="8465127" cy="5091220"/>
            <a:chOff x="374073" y="1260763"/>
            <a:chExt cx="8465127" cy="5091220"/>
          </a:xfrm>
        </p:grpSpPr>
        <p:sp>
          <p:nvSpPr>
            <p:cNvPr id="14" name="Rounded Rectangle 13"/>
            <p:cNvSpPr/>
            <p:nvPr/>
          </p:nvSpPr>
          <p:spPr>
            <a:xfrm>
              <a:off x="374073" y="4516582"/>
              <a:ext cx="8465127" cy="18354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প্রস্বেদনের কারনে উদ্ভিদ দেহকে ঠান্ডা রাখে ও পাতার আদ্রতা বজায় রাখে। </a:t>
              </a:r>
            </a:p>
            <a:p>
              <a:pPr algn="ctr"/>
              <a:endParaRPr lang="en-US" sz="37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163" y="1260763"/>
              <a:ext cx="3782291" cy="30895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876794" y="1690255"/>
            <a:ext cx="8156368" cy="5063510"/>
            <a:chOff x="2179122" y="2562657"/>
            <a:chExt cx="8156368" cy="4844237"/>
          </a:xfrm>
        </p:grpSpPr>
        <p:sp>
          <p:nvSpPr>
            <p:cNvPr id="15" name="Rounded Rectangle 14"/>
            <p:cNvSpPr/>
            <p:nvPr/>
          </p:nvSpPr>
          <p:spPr>
            <a:xfrm>
              <a:off x="2179122" y="5557639"/>
              <a:ext cx="8156368" cy="1849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প্রস্বেদনের কারনে জাইলেম বাহিকায় পানির যে টান সৃষ্টি হয় তা মুলরোম কতৃক পানি শোষনে উদ্ভিদের শীর্ষে পরিবহনে সাহায্য করে।  </a:t>
              </a:r>
              <a:endParaRPr lang="en-US" sz="37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videoplayback (1)[2]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3006436" y="2562657"/>
              <a:ext cx="6179127" cy="2632364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67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20695" y="5174855"/>
            <a:ext cx="9558209" cy="867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জন্য প্রস্বেদনের গুরুত্ব বর্ণনা কর।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2270652" y="682390"/>
            <a:ext cx="4485023" cy="140964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75" y="2469622"/>
            <a:ext cx="2189553" cy="2214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692" y="553117"/>
            <a:ext cx="3000375" cy="82153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IN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মুল্যায়ণ 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384" y="1879194"/>
            <a:ext cx="8653034" cy="642938"/>
          </a:xfrm>
        </p:spPr>
        <p:txBody>
          <a:bodyPr/>
          <a:lstStyle/>
          <a:p>
            <a:pPr algn="l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প্রস্বেদন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কাকে বলে ? </a:t>
            </a:r>
          </a:p>
          <a:p>
            <a:pPr algn="l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8821" y="2510441"/>
            <a:ext cx="5966669" cy="6429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প্রস্বেদন কোন কোন অংগের মাধ্যমে ঘটে? </a:t>
            </a:r>
          </a:p>
          <a:p>
            <a:pPr algn="l"/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17256" y="3220951"/>
            <a:ext cx="9857720" cy="6429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কিউটিকল কী ? 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321834" y="4617847"/>
            <a:ext cx="7861400" cy="6429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17256" y="3898175"/>
            <a:ext cx="8885263" cy="6429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প্রস্বেদন প্রক্রিয়াটি কী কী প্রভাবকের উপর নির্ভরশীল? </a:t>
            </a:r>
          </a:p>
          <a:p>
            <a:pPr algn="l"/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61838" y="4607079"/>
            <a:ext cx="9479689" cy="6072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bn-IN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অঙ্গের মাধ্যমে পানি বাষ্পাকারে বেশী বের হয়? </a:t>
            </a:r>
            <a:endParaRPr lang="bn-IN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-321834" y="4617847"/>
            <a:ext cx="7861400" cy="6429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507673" y="480950"/>
            <a:ext cx="4733641" cy="10430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812800" y="3193144"/>
            <a:ext cx="9114971" cy="24964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3" y="1841995"/>
            <a:ext cx="4599708" cy="328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ounded Rectangle 15"/>
          <p:cNvSpPr/>
          <p:nvPr/>
        </p:nvSpPr>
        <p:spPr>
          <a:xfrm>
            <a:off x="346364" y="5515434"/>
            <a:ext cx="8465127" cy="972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 যদি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 ঘটতো তা হলে মানব জীবনে কি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 পড়তো?বিশ্লেষণ কর।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5"/>
          <a:stretch/>
        </p:blipFill>
        <p:spPr>
          <a:xfrm>
            <a:off x="277091" y="374072"/>
            <a:ext cx="8631382" cy="63176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21902" y="500275"/>
            <a:ext cx="5129361" cy="1285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জানিয়ে আজকের ক্লাশ শেষ করছি । </a:t>
            </a:r>
            <a:endParaRPr lang="en-US" sz="37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94164"/>
          </a:xfrm>
          <a:prstGeom prst="frame">
            <a:avLst>
              <a:gd name="adj1" fmla="val 1927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31644" y="399744"/>
            <a:ext cx="6100550" cy="679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8982" y="350074"/>
            <a:ext cx="8476086" cy="6011037"/>
            <a:chOff x="1088075" y="49013"/>
            <a:chExt cx="9791752" cy="601103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802" y="2128191"/>
              <a:ext cx="4867025" cy="393185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0293" y="94532"/>
              <a:ext cx="2365292" cy="231117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75" y="2087690"/>
              <a:ext cx="4966782" cy="393185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349" y="49013"/>
              <a:ext cx="2365292" cy="231117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516227" y="2816847"/>
              <a:ext cx="3860173" cy="22467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বিজ্ঞান</a:t>
              </a:r>
            </a:p>
            <a:p>
              <a:pPr algn="ctr"/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3   </a:t>
              </a:r>
              <a:endPara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26/01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2020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4963" y="2666372"/>
              <a:ext cx="4093006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চঞ্চল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মিয়া</a:t>
              </a:r>
              <a:endPara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</a:t>
              </a:r>
              <a:r>
                <a:rPr lang="bn-IN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</a:p>
            <a:p>
              <a:pPr algn="ctr"/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কুতুবপুর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পাবলিক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খালিয়াজুরী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নেত্রকোণা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: ০১৭১৭৬৮৬৭৮১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62" y="1061335"/>
            <a:ext cx="1152379" cy="115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85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1814945"/>
            <a:ext cx="3810000" cy="3531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801091"/>
            <a:ext cx="4184071" cy="3532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-991406" y="441413"/>
            <a:ext cx="10827657" cy="1143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ছবিদুটি লক্ষ্য কর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866715" y="5470611"/>
            <a:ext cx="10827657" cy="1143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পলিব্যাগে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পলিব্যাগের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866715" y="5456754"/>
            <a:ext cx="10827657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পলিব্যাগের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825151" y="5470609"/>
            <a:ext cx="1075886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1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02675" y="623958"/>
            <a:ext cx="9240143" cy="2520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2382" tIns="51190" rIns="102382" bIns="511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dirty="0">
                <a:ln w="1905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b="1" dirty="0">
              <a:ln w="1905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6600" b="1" dirty="0">
                <a:ln w="1905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6600" b="1" dirty="0">
                <a:ln w="1905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905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b="1" dirty="0">
                <a:ln w="1905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905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905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68" y="2737531"/>
            <a:ext cx="6210300" cy="349363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14288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37309" y="1691433"/>
            <a:ext cx="8007927" cy="4267591"/>
          </a:xfrm>
          <a:prstGeom prst="round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</a:t>
            </a:r>
            <a:r>
              <a:rPr lang="bn-IN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প্রস্বেদন কী  তা বলতে </a:t>
            </a:r>
            <a:r>
              <a:rPr lang="bn-IN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প্রস্বেদন ব্যাখ্যা করতে পারবে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প্রস্বেদনের গুরুত্ব বিশ্লেষণ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2493429" y="273599"/>
            <a:ext cx="3776747" cy="1126957"/>
          </a:xfrm>
          <a:prstGeom prst="irregularSeal1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639784"/>
              </p:ext>
            </p:extLst>
          </p:nvPr>
        </p:nvGraphicFramePr>
        <p:xfrm>
          <a:off x="1537855" y="1849727"/>
          <a:ext cx="59436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Packager Shell Object" showAsIcon="1" r:id="rId4" imgW="1338480" imgH="491040" progId="Package">
                  <p:embed/>
                </p:oleObj>
              </mc:Choice>
              <mc:Fallback>
                <p:oleObj name="Packager Shell Object" showAsIcon="1" r:id="rId4" imgW="13384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7855" y="1849727"/>
                        <a:ext cx="5943600" cy="217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302329" y="1080658"/>
            <a:ext cx="6788727" cy="623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প্রথমে একটি ভিডিও স্লাইড দেখে নেই।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14288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02330" y="332512"/>
            <a:ext cx="6788727" cy="623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1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74" y="1363807"/>
            <a:ext cx="2986088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AutoShape 8" descr="https://tse2.mm.bing.net/th?id=OIP.Ccf7Xumzl03UcSHlLFR7DAEsDA&amp;pid=15.1&amp;P=0&amp;w=281&amp;h=181"/>
          <p:cNvSpPr>
            <a:spLocks noChangeAspect="1" noChangeArrowheads="1"/>
          </p:cNvSpPr>
          <p:nvPr/>
        </p:nvSpPr>
        <p:spPr bwMode="auto">
          <a:xfrm>
            <a:off x="-897433" y="-138900"/>
            <a:ext cx="285750" cy="29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endParaRPr lang="en-US" sz="1688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493486" y="2451755"/>
            <a:ext cx="3127829" cy="56388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2382" tIns="51190" rIns="102382" bIns="511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75" b="1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524000" y="2888344"/>
            <a:ext cx="3077029" cy="1859381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2382" tIns="51190" rIns="102382" bIns="511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n-IN" sz="3375" b="1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3" y="1027401"/>
            <a:ext cx="3618360" cy="356115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-908278" y="427559"/>
            <a:ext cx="10827657" cy="6115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ছবিদুটি লক্ষ্য কর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6368" y="4876802"/>
            <a:ext cx="6788727" cy="623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মুলরোম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শোষন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5486403"/>
            <a:ext cx="6788727" cy="471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বিপাকীয়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6585" y="5957458"/>
            <a:ext cx="6788727" cy="623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9381" y="4916424"/>
            <a:ext cx="8783782" cy="1678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 যে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 প্রক্রিয়ায় উদ্ভিদ তার দেহ অভ্যন্তর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অতিরিক্ত পানি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পাতার মাধ্যমে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বাষ্পাকারে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বের করে দেয় তাকে প্রস্বেদন বলে।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 rot="20934337">
            <a:off x="1101221" y="884202"/>
            <a:ext cx="3666419" cy="13374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372" y="4289653"/>
            <a:ext cx="527420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 বলতে কি বুঝায়?    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292092"/>
            <a:ext cx="2644239" cy="2157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2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917209" y="1655071"/>
            <a:ext cx="5302216" cy="13374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ভিডিওটি লক্ষ্য কর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865987"/>
              </p:ext>
            </p:extLst>
          </p:nvPr>
        </p:nvGraphicFramePr>
        <p:xfrm>
          <a:off x="3190298" y="3488027"/>
          <a:ext cx="278288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Packager Shell Object" showAsIcon="1" r:id="rId3" imgW="1338480" imgH="491040" progId="Package">
                  <p:embed/>
                </p:oleObj>
              </mc:Choice>
              <mc:Fallback>
                <p:oleObj name="Packager Shell Object" showAsIcon="1" r:id="rId3" imgW="13384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0298" y="3488027"/>
                        <a:ext cx="2782888" cy="106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14946" y="471054"/>
            <a:ext cx="5708072" cy="6788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প্রস্বেদনের প্রকারভেদ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2003</TotalTime>
  <Words>465</Words>
  <Application>Microsoft Office PowerPoint</Application>
  <PresentationFormat>On-screen Show (4:3)</PresentationFormat>
  <Paragraphs>81</Paragraphs>
  <Slides>19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লেন্টিকুলার প্রস্বেদন</vt:lpstr>
      <vt:lpstr>PowerPoint Presentation</vt:lpstr>
      <vt:lpstr>PowerPoint Presentation</vt:lpstr>
      <vt:lpstr>PowerPoint Presentation</vt:lpstr>
      <vt:lpstr> মুল্যায়ণ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 Rahman</dc:creator>
  <cp:lastModifiedBy>Trinayonhasan Chanchal</cp:lastModifiedBy>
  <cp:revision>332</cp:revision>
  <dcterms:created xsi:type="dcterms:W3CDTF">2017-12-30T16:14:51Z</dcterms:created>
  <dcterms:modified xsi:type="dcterms:W3CDTF">2020-01-26T09:37:08Z</dcterms:modified>
</cp:coreProperties>
</file>