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25"/>
  </p:notesMasterIdLst>
  <p:sldIdLst>
    <p:sldId id="277" r:id="rId2"/>
    <p:sldId id="257" r:id="rId3"/>
    <p:sldId id="259" r:id="rId4"/>
    <p:sldId id="258" r:id="rId5"/>
    <p:sldId id="260" r:id="rId6"/>
    <p:sldId id="261" r:id="rId7"/>
    <p:sldId id="269" r:id="rId8"/>
    <p:sldId id="273" r:id="rId9"/>
    <p:sldId id="283" r:id="rId10"/>
    <p:sldId id="274" r:id="rId11"/>
    <p:sldId id="262" r:id="rId12"/>
    <p:sldId id="265" r:id="rId13"/>
    <p:sldId id="266" r:id="rId14"/>
    <p:sldId id="275" r:id="rId15"/>
    <p:sldId id="264" r:id="rId16"/>
    <p:sldId id="270" r:id="rId17"/>
    <p:sldId id="279" r:id="rId18"/>
    <p:sldId id="280" r:id="rId19"/>
    <p:sldId id="267" r:id="rId20"/>
    <p:sldId id="268" r:id="rId21"/>
    <p:sldId id="271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F22B3-FE6C-4164-B427-EF927C47CDF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FBE0C-15BD-468E-B771-281BA407D12A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3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40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bn-I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প্রাকৃতিক সম্পদ </a:t>
          </a:r>
          <a:endParaRPr lang="en-US" sz="4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DB42A9-6782-4969-A7CF-EC6268BFD75B}" type="parTrans" cxnId="{AB2B0CF8-D7EA-49C9-A025-42DD7962FE21}">
      <dgm:prSet/>
      <dgm:spPr/>
      <dgm:t>
        <a:bodyPr/>
        <a:lstStyle/>
        <a:p>
          <a:endParaRPr lang="en-US"/>
        </a:p>
      </dgm:t>
    </dgm:pt>
    <dgm:pt modelId="{05406BC1-1442-4AD4-95BD-9E1A405A9FF8}" type="sibTrans" cxnId="{AB2B0CF8-D7EA-49C9-A025-42DD7962FE21}">
      <dgm:prSet/>
      <dgm:spPr/>
      <dgm:t>
        <a:bodyPr/>
        <a:lstStyle/>
        <a:p>
          <a:endParaRPr lang="en-US"/>
        </a:p>
      </dgm:t>
    </dgm:pt>
    <dgm:pt modelId="{6AF563D5-B0A9-4F6B-B437-984DB6073584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বনজ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/>
        </a:p>
      </dgm:t>
    </dgm:pt>
    <dgm:pt modelId="{178D5094-045D-4E31-BD10-61B6FCE2E4E9}" type="parTrans" cxnId="{F7232100-CA2F-4B5A-836F-D3011C4801D7}">
      <dgm:prSet/>
      <dgm:spPr/>
      <dgm:t>
        <a:bodyPr/>
        <a:lstStyle/>
        <a:p>
          <a:endParaRPr lang="en-US"/>
        </a:p>
      </dgm:t>
    </dgm:pt>
    <dgm:pt modelId="{5351357C-FA9E-4180-A414-D37C3027E23B}" type="sibTrans" cxnId="{F7232100-CA2F-4B5A-836F-D3011C4801D7}">
      <dgm:prSet/>
      <dgm:spPr/>
      <dgm:t>
        <a:bodyPr/>
        <a:lstStyle/>
        <a:p>
          <a:endParaRPr lang="en-US"/>
        </a:p>
      </dgm:t>
    </dgm:pt>
    <dgm:pt modelId="{CF7DE35C-7A93-416E-9A01-4DD0BB022E7A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/>
        </a:p>
      </dgm:t>
    </dgm:pt>
    <dgm:pt modelId="{5B371506-4BA9-4835-9801-B6E7622EF2AD}" type="parTrans" cxnId="{3C8151E0-78EB-45D2-A211-E7D952F185F4}">
      <dgm:prSet/>
      <dgm:spPr/>
      <dgm:t>
        <a:bodyPr/>
        <a:lstStyle/>
        <a:p>
          <a:endParaRPr lang="en-US"/>
        </a:p>
      </dgm:t>
    </dgm:pt>
    <dgm:pt modelId="{286AF091-035A-4FF2-B314-EB873B771C48}" type="sibTrans" cxnId="{3C8151E0-78EB-45D2-A211-E7D952F185F4}">
      <dgm:prSet/>
      <dgm:spPr/>
      <dgm:t>
        <a:bodyPr/>
        <a:lstStyle/>
        <a:p>
          <a:endParaRPr lang="en-US"/>
        </a:p>
      </dgm:t>
    </dgm:pt>
    <dgm:pt modelId="{B49FF40E-9D6D-42D2-89B2-8D87AEF43CB8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খনিজ সম্পদ  </a:t>
          </a:r>
          <a:endParaRPr lang="en-US" sz="4000" dirty="0"/>
        </a:p>
      </dgm:t>
    </dgm:pt>
    <dgm:pt modelId="{052746B2-0F39-481D-9041-66DE21C585D0}" type="parTrans" cxnId="{4333E7FE-40D4-4103-9837-EA26C3C2FB95}">
      <dgm:prSet/>
      <dgm:spPr/>
      <dgm:t>
        <a:bodyPr/>
        <a:lstStyle/>
        <a:p>
          <a:endParaRPr lang="en-US"/>
        </a:p>
      </dgm:t>
    </dgm:pt>
    <dgm:pt modelId="{60D1094B-1998-4869-B7F7-4612FACE23A8}" type="sibTrans" cxnId="{4333E7FE-40D4-4103-9837-EA26C3C2FB95}">
      <dgm:prSet/>
      <dgm:spPr/>
      <dgm:t>
        <a:bodyPr/>
        <a:lstStyle/>
        <a:p>
          <a:endParaRPr lang="en-US"/>
        </a:p>
      </dgm:t>
    </dgm:pt>
    <dgm:pt modelId="{770ED32C-84FF-4D36-B164-C1E9C73F187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C0A9B01F-4599-4D43-AAB5-B7F79A8A038F}" type="parTrans" cxnId="{750446BC-78B7-47AA-8EBB-DF06AAB86091}">
      <dgm:prSet/>
      <dgm:spPr/>
      <dgm:t>
        <a:bodyPr/>
        <a:lstStyle/>
        <a:p>
          <a:endParaRPr lang="en-US"/>
        </a:p>
      </dgm:t>
    </dgm:pt>
    <dgm:pt modelId="{37CCAD73-5E32-49C7-8B3E-6F338A9A1741}" type="sibTrans" cxnId="{750446BC-78B7-47AA-8EBB-DF06AAB86091}">
      <dgm:prSet/>
      <dgm:spPr/>
      <dgm:t>
        <a:bodyPr/>
        <a:lstStyle/>
        <a:p>
          <a:endParaRPr lang="en-US"/>
        </a:p>
      </dgm:t>
    </dgm:pt>
    <dgm:pt modelId="{4C524C4A-3B32-4C3D-A467-D52C939BD709}" type="pres">
      <dgm:prSet presAssocID="{260F22B3-FE6C-4164-B427-EF927C47CD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F8F5B-6B5F-4871-BC73-ACAED8F6991A}" type="pres">
      <dgm:prSet presAssocID="{870FBE0C-15BD-468E-B771-281BA407D12A}" presName="centerShape" presStyleLbl="node0" presStyleIdx="0" presStyleCnt="1" custScaleX="228276" custScaleY="163427" custLinFactNeighborY="2881"/>
      <dgm:spPr/>
      <dgm:t>
        <a:bodyPr/>
        <a:lstStyle/>
        <a:p>
          <a:endParaRPr lang="en-US"/>
        </a:p>
      </dgm:t>
    </dgm:pt>
    <dgm:pt modelId="{EDE2857B-BC76-41DB-AA21-5F6643AC7224}" type="pres">
      <dgm:prSet presAssocID="{178D5094-045D-4E31-BD10-61B6FCE2E4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FBF89F7-7B76-4833-A729-E0C6F643F170}" type="pres">
      <dgm:prSet presAssocID="{178D5094-045D-4E31-BD10-61B6FCE2E4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1E60B82-F807-4625-B540-954DA109A650}" type="pres">
      <dgm:prSet presAssocID="{6AF563D5-B0A9-4F6B-B437-984DB6073584}" presName="node" presStyleLbl="node1" presStyleIdx="0" presStyleCnt="4" custScaleX="144185" custScaleY="93892" custRadScaleRad="96627" custRadScaleInc="-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25367-A0D5-4B96-BED8-5D95156E85C8}" type="pres">
      <dgm:prSet presAssocID="{5B371506-4BA9-4835-9801-B6E7622EF2A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9F069E1-C3C6-4CEA-B4D1-3D3C73B333B9}" type="pres">
      <dgm:prSet presAssocID="{5B371506-4BA9-4835-9801-B6E7622EF2A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D54568D-FFD2-4360-9D2C-A314AC73147D}" type="pres">
      <dgm:prSet presAssocID="{CF7DE35C-7A93-416E-9A01-4DD0BB022E7A}" presName="node" presStyleLbl="node1" presStyleIdx="1" presStyleCnt="4" custScaleX="152199" custScaleY="108677" custRadScaleRad="142414" custRadScaleInc="10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8457A-15D0-4AD1-AAF1-90347B277CF5}" type="pres">
      <dgm:prSet presAssocID="{052746B2-0F39-481D-9041-66DE21C585D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B109631-5540-4B68-8D3F-1CD12E34558C}" type="pres">
      <dgm:prSet presAssocID="{052746B2-0F39-481D-9041-66DE21C585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22B5B31-CF85-4344-B392-44FCCB2D1680}" type="pres">
      <dgm:prSet presAssocID="{B49FF40E-9D6D-42D2-89B2-8D87AEF43CB8}" presName="node" presStyleLbl="node1" presStyleIdx="2" presStyleCnt="4" custScaleX="142928" custScaleY="89485" custRadScaleRad="108928" custRadScaleInc="-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1B255-4D2A-4185-88A7-17BFDF4577E4}" type="pres">
      <dgm:prSet presAssocID="{C0A9B01F-4599-4D43-AAB5-B7F79A8A038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1A09829-FBE5-4B5B-B931-E6D8C04587D8}" type="pres">
      <dgm:prSet presAssocID="{C0A9B01F-4599-4D43-AAB5-B7F79A8A038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DF41E41-4572-46FB-B689-0F6421A56C0A}" type="pres">
      <dgm:prSet presAssocID="{770ED32C-84FF-4D36-B164-C1E9C73F1870}" presName="node" presStyleLbl="node1" presStyleIdx="3" presStyleCnt="4" custScaleX="143457" custScaleY="116796" custRadScaleRad="150714" custRadScaleInc="-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25D3D-CB45-409D-B6AE-2CE8132EE395}" type="presOf" srcId="{6AF563D5-B0A9-4F6B-B437-984DB6073584}" destId="{B1E60B82-F807-4625-B540-954DA109A650}" srcOrd="0" destOrd="0" presId="urn:microsoft.com/office/officeart/2005/8/layout/radial5"/>
    <dgm:cxn modelId="{3F7AE506-0768-4BD3-B500-7C1766F7BA2A}" type="presOf" srcId="{C0A9B01F-4599-4D43-AAB5-B7F79A8A038F}" destId="{91A09829-FBE5-4B5B-B931-E6D8C04587D8}" srcOrd="1" destOrd="0" presId="urn:microsoft.com/office/officeart/2005/8/layout/radial5"/>
    <dgm:cxn modelId="{C48B2DCD-23C0-4645-957A-9909335964FB}" type="presOf" srcId="{870FBE0C-15BD-468E-B771-281BA407D12A}" destId="{775F8F5B-6B5F-4871-BC73-ACAED8F6991A}" srcOrd="0" destOrd="0" presId="urn:microsoft.com/office/officeart/2005/8/layout/radial5"/>
    <dgm:cxn modelId="{521406D2-406E-497C-9FD0-8349CC9A3675}" type="presOf" srcId="{B49FF40E-9D6D-42D2-89B2-8D87AEF43CB8}" destId="{522B5B31-CF85-4344-B392-44FCCB2D1680}" srcOrd="0" destOrd="0" presId="urn:microsoft.com/office/officeart/2005/8/layout/radial5"/>
    <dgm:cxn modelId="{1CF87651-1F02-42D7-8C35-377ED8B7B95C}" type="presOf" srcId="{052746B2-0F39-481D-9041-66DE21C585D0}" destId="{1B109631-5540-4B68-8D3F-1CD12E34558C}" srcOrd="1" destOrd="0" presId="urn:microsoft.com/office/officeart/2005/8/layout/radial5"/>
    <dgm:cxn modelId="{3C8151E0-78EB-45D2-A211-E7D952F185F4}" srcId="{870FBE0C-15BD-468E-B771-281BA407D12A}" destId="{CF7DE35C-7A93-416E-9A01-4DD0BB022E7A}" srcOrd="1" destOrd="0" parTransId="{5B371506-4BA9-4835-9801-B6E7622EF2AD}" sibTransId="{286AF091-035A-4FF2-B314-EB873B771C48}"/>
    <dgm:cxn modelId="{AE72E7A7-A047-45E8-A70D-BA5D5D1537D5}" type="presOf" srcId="{C0A9B01F-4599-4D43-AAB5-B7F79A8A038F}" destId="{52D1B255-4D2A-4185-88A7-17BFDF4577E4}" srcOrd="0" destOrd="0" presId="urn:microsoft.com/office/officeart/2005/8/layout/radial5"/>
    <dgm:cxn modelId="{6B1838F4-F2BC-427E-AB6E-97CACD6B96F1}" type="presOf" srcId="{178D5094-045D-4E31-BD10-61B6FCE2E4E9}" destId="{EDE2857B-BC76-41DB-AA21-5F6643AC7224}" srcOrd="0" destOrd="0" presId="urn:microsoft.com/office/officeart/2005/8/layout/radial5"/>
    <dgm:cxn modelId="{AB2B0CF8-D7EA-49C9-A025-42DD7962FE21}" srcId="{260F22B3-FE6C-4164-B427-EF927C47CDF2}" destId="{870FBE0C-15BD-468E-B771-281BA407D12A}" srcOrd="0" destOrd="0" parTransId="{C1DB42A9-6782-4969-A7CF-EC6268BFD75B}" sibTransId="{05406BC1-1442-4AD4-95BD-9E1A405A9FF8}"/>
    <dgm:cxn modelId="{B1BE42F8-21D9-456E-88BB-1DDB429E6427}" type="presOf" srcId="{052746B2-0F39-481D-9041-66DE21C585D0}" destId="{FAE8457A-15D0-4AD1-AAF1-90347B277CF5}" srcOrd="0" destOrd="0" presId="urn:microsoft.com/office/officeart/2005/8/layout/radial5"/>
    <dgm:cxn modelId="{4333E7FE-40D4-4103-9837-EA26C3C2FB95}" srcId="{870FBE0C-15BD-468E-B771-281BA407D12A}" destId="{B49FF40E-9D6D-42D2-89B2-8D87AEF43CB8}" srcOrd="2" destOrd="0" parTransId="{052746B2-0F39-481D-9041-66DE21C585D0}" sibTransId="{60D1094B-1998-4869-B7F7-4612FACE23A8}"/>
    <dgm:cxn modelId="{4D450F86-0D36-42E2-A6FB-0BB1779815DD}" type="presOf" srcId="{CF7DE35C-7A93-416E-9A01-4DD0BB022E7A}" destId="{CD54568D-FFD2-4360-9D2C-A314AC73147D}" srcOrd="0" destOrd="0" presId="urn:microsoft.com/office/officeart/2005/8/layout/radial5"/>
    <dgm:cxn modelId="{3735F437-DA09-4D92-BA22-402C2EEF4E44}" type="presOf" srcId="{260F22B3-FE6C-4164-B427-EF927C47CDF2}" destId="{4C524C4A-3B32-4C3D-A467-D52C939BD709}" srcOrd="0" destOrd="0" presId="urn:microsoft.com/office/officeart/2005/8/layout/radial5"/>
    <dgm:cxn modelId="{A4ED2019-DE3A-4312-A17C-23DC5DBD1561}" type="presOf" srcId="{178D5094-045D-4E31-BD10-61B6FCE2E4E9}" destId="{9FBF89F7-7B76-4833-A729-E0C6F643F170}" srcOrd="1" destOrd="0" presId="urn:microsoft.com/office/officeart/2005/8/layout/radial5"/>
    <dgm:cxn modelId="{93F1380A-522E-493C-AEB0-44269A0A9AEC}" type="presOf" srcId="{5B371506-4BA9-4835-9801-B6E7622EF2AD}" destId="{89F069E1-C3C6-4CEA-B4D1-3D3C73B333B9}" srcOrd="1" destOrd="0" presId="urn:microsoft.com/office/officeart/2005/8/layout/radial5"/>
    <dgm:cxn modelId="{750446BC-78B7-47AA-8EBB-DF06AAB86091}" srcId="{870FBE0C-15BD-468E-B771-281BA407D12A}" destId="{770ED32C-84FF-4D36-B164-C1E9C73F1870}" srcOrd="3" destOrd="0" parTransId="{C0A9B01F-4599-4D43-AAB5-B7F79A8A038F}" sibTransId="{37CCAD73-5E32-49C7-8B3E-6F338A9A1741}"/>
    <dgm:cxn modelId="{F7232100-CA2F-4B5A-836F-D3011C4801D7}" srcId="{870FBE0C-15BD-468E-B771-281BA407D12A}" destId="{6AF563D5-B0A9-4F6B-B437-984DB6073584}" srcOrd="0" destOrd="0" parTransId="{178D5094-045D-4E31-BD10-61B6FCE2E4E9}" sibTransId="{5351357C-FA9E-4180-A414-D37C3027E23B}"/>
    <dgm:cxn modelId="{9868BA5C-7E22-4917-8B66-B4134B818108}" type="presOf" srcId="{5B371506-4BA9-4835-9801-B6E7622EF2AD}" destId="{21E25367-A0D5-4B96-BED8-5D95156E85C8}" srcOrd="0" destOrd="0" presId="urn:microsoft.com/office/officeart/2005/8/layout/radial5"/>
    <dgm:cxn modelId="{BC391E82-35B9-4704-AB3E-BC3200FE526C}" type="presOf" srcId="{770ED32C-84FF-4D36-B164-C1E9C73F1870}" destId="{4DF41E41-4572-46FB-B689-0F6421A56C0A}" srcOrd="0" destOrd="0" presId="urn:microsoft.com/office/officeart/2005/8/layout/radial5"/>
    <dgm:cxn modelId="{2B210C99-1720-4B3B-A922-45D519E37A0C}" type="presParOf" srcId="{4C524C4A-3B32-4C3D-A467-D52C939BD709}" destId="{775F8F5B-6B5F-4871-BC73-ACAED8F6991A}" srcOrd="0" destOrd="0" presId="urn:microsoft.com/office/officeart/2005/8/layout/radial5"/>
    <dgm:cxn modelId="{326C30CC-FA1F-42D7-9EF7-BF36B8ECBB7A}" type="presParOf" srcId="{4C524C4A-3B32-4C3D-A467-D52C939BD709}" destId="{EDE2857B-BC76-41DB-AA21-5F6643AC7224}" srcOrd="1" destOrd="0" presId="urn:microsoft.com/office/officeart/2005/8/layout/radial5"/>
    <dgm:cxn modelId="{4714E805-4D1A-4DAA-ABCB-2022E3B40354}" type="presParOf" srcId="{EDE2857B-BC76-41DB-AA21-5F6643AC7224}" destId="{9FBF89F7-7B76-4833-A729-E0C6F643F170}" srcOrd="0" destOrd="0" presId="urn:microsoft.com/office/officeart/2005/8/layout/radial5"/>
    <dgm:cxn modelId="{2F7F7B56-72C1-43BA-85AF-2B75C8EFB374}" type="presParOf" srcId="{4C524C4A-3B32-4C3D-A467-D52C939BD709}" destId="{B1E60B82-F807-4625-B540-954DA109A650}" srcOrd="2" destOrd="0" presId="urn:microsoft.com/office/officeart/2005/8/layout/radial5"/>
    <dgm:cxn modelId="{1748AA0C-50FE-46B6-B681-C250D26A48B4}" type="presParOf" srcId="{4C524C4A-3B32-4C3D-A467-D52C939BD709}" destId="{21E25367-A0D5-4B96-BED8-5D95156E85C8}" srcOrd="3" destOrd="0" presId="urn:microsoft.com/office/officeart/2005/8/layout/radial5"/>
    <dgm:cxn modelId="{01682998-B484-4C73-9818-790B1A3F8DFE}" type="presParOf" srcId="{21E25367-A0D5-4B96-BED8-5D95156E85C8}" destId="{89F069E1-C3C6-4CEA-B4D1-3D3C73B333B9}" srcOrd="0" destOrd="0" presId="urn:microsoft.com/office/officeart/2005/8/layout/radial5"/>
    <dgm:cxn modelId="{E56C9E8E-E2C1-48A6-9116-5932ECB0A00B}" type="presParOf" srcId="{4C524C4A-3B32-4C3D-A467-D52C939BD709}" destId="{CD54568D-FFD2-4360-9D2C-A314AC73147D}" srcOrd="4" destOrd="0" presId="urn:microsoft.com/office/officeart/2005/8/layout/radial5"/>
    <dgm:cxn modelId="{78C8373A-D0CD-40FA-B233-835AB93E47C9}" type="presParOf" srcId="{4C524C4A-3B32-4C3D-A467-D52C939BD709}" destId="{FAE8457A-15D0-4AD1-AAF1-90347B277CF5}" srcOrd="5" destOrd="0" presId="urn:microsoft.com/office/officeart/2005/8/layout/radial5"/>
    <dgm:cxn modelId="{A58005A0-D372-4F24-B1A6-8BF9CA9D2D22}" type="presParOf" srcId="{FAE8457A-15D0-4AD1-AAF1-90347B277CF5}" destId="{1B109631-5540-4B68-8D3F-1CD12E34558C}" srcOrd="0" destOrd="0" presId="urn:microsoft.com/office/officeart/2005/8/layout/radial5"/>
    <dgm:cxn modelId="{E7B3219F-529F-41E5-A5DC-503F94C0C0E3}" type="presParOf" srcId="{4C524C4A-3B32-4C3D-A467-D52C939BD709}" destId="{522B5B31-CF85-4344-B392-44FCCB2D1680}" srcOrd="6" destOrd="0" presId="urn:microsoft.com/office/officeart/2005/8/layout/radial5"/>
    <dgm:cxn modelId="{05DF48DA-B3FD-4951-BB98-4044CC58C4DE}" type="presParOf" srcId="{4C524C4A-3B32-4C3D-A467-D52C939BD709}" destId="{52D1B255-4D2A-4185-88A7-17BFDF4577E4}" srcOrd="7" destOrd="0" presId="urn:microsoft.com/office/officeart/2005/8/layout/radial5"/>
    <dgm:cxn modelId="{5B649E4E-E268-4250-BC02-C940342DCB8C}" type="presParOf" srcId="{52D1B255-4D2A-4185-88A7-17BFDF4577E4}" destId="{91A09829-FBE5-4B5B-B931-E6D8C04587D8}" srcOrd="0" destOrd="0" presId="urn:microsoft.com/office/officeart/2005/8/layout/radial5"/>
    <dgm:cxn modelId="{C482F694-C987-4AA1-80CC-1577060CF3B8}" type="presParOf" srcId="{4C524C4A-3B32-4C3D-A467-D52C939BD709}" destId="{4DF41E41-4572-46FB-B689-0F6421A56C0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F8F5B-6B5F-4871-BC73-ACAED8F6991A}">
      <dsp:nvSpPr>
        <dsp:cNvPr id="0" name=""/>
        <dsp:cNvSpPr/>
      </dsp:nvSpPr>
      <dsp:spPr>
        <a:xfrm>
          <a:off x="3269331" y="2251880"/>
          <a:ext cx="3129755" cy="2240649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40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4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bn-IN" sz="4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প্রাকৃতিক সম্পদ 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27673" y="2580015"/>
        <a:ext cx="2213071" cy="1584379"/>
      </dsp:txXfrm>
    </dsp:sp>
    <dsp:sp modelId="{EDE2857B-BC76-41DB-AA21-5F6643AC7224}">
      <dsp:nvSpPr>
        <dsp:cNvPr id="0" name=""/>
        <dsp:cNvSpPr/>
      </dsp:nvSpPr>
      <dsp:spPr>
        <a:xfrm rot="16183820">
          <a:off x="4692920" y="1717589"/>
          <a:ext cx="269710" cy="574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733567" y="1873041"/>
        <a:ext cx="188797" cy="344986"/>
      </dsp:txXfrm>
    </dsp:sp>
    <dsp:sp modelId="{B1E60B82-F807-4625-B540-954DA109A650}">
      <dsp:nvSpPr>
        <dsp:cNvPr id="0" name=""/>
        <dsp:cNvSpPr/>
      </dsp:nvSpPr>
      <dsp:spPr>
        <a:xfrm>
          <a:off x="3603638" y="155188"/>
          <a:ext cx="2438332" cy="1587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বনজ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/>
        </a:p>
      </dsp:txBody>
      <dsp:txXfrm>
        <a:off x="3960723" y="387719"/>
        <a:ext cx="1724162" cy="1122758"/>
      </dsp:txXfrm>
    </dsp:sp>
    <dsp:sp modelId="{21E25367-A0D5-4B96-BED8-5D95156E85C8}">
      <dsp:nvSpPr>
        <dsp:cNvPr id="0" name=""/>
        <dsp:cNvSpPr/>
      </dsp:nvSpPr>
      <dsp:spPr>
        <a:xfrm rot="156532">
          <a:off x="6508401" y="3167187"/>
          <a:ext cx="271580" cy="574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08443" y="3280329"/>
        <a:ext cx="190106" cy="344986"/>
      </dsp:txXfrm>
    </dsp:sp>
    <dsp:sp modelId="{CD54568D-FFD2-4360-9D2C-A314AC73147D}">
      <dsp:nvSpPr>
        <dsp:cNvPr id="0" name=""/>
        <dsp:cNvSpPr/>
      </dsp:nvSpPr>
      <dsp:spPr>
        <a:xfrm>
          <a:off x="6905201" y="2606282"/>
          <a:ext cx="2573858" cy="1837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/>
        </a:p>
      </dsp:txBody>
      <dsp:txXfrm>
        <a:off x="7282134" y="2875429"/>
        <a:ext cx="1819992" cy="1299557"/>
      </dsp:txXfrm>
    </dsp:sp>
    <dsp:sp modelId="{FAE8457A-15D0-4AD1-AAF1-90347B277CF5}">
      <dsp:nvSpPr>
        <dsp:cNvPr id="0" name=""/>
        <dsp:cNvSpPr/>
      </dsp:nvSpPr>
      <dsp:spPr>
        <a:xfrm rot="5318903">
          <a:off x="4751872" y="4412867"/>
          <a:ext cx="227347" cy="574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785170" y="4493770"/>
        <a:ext cx="159143" cy="344986"/>
      </dsp:txXfrm>
    </dsp:sp>
    <dsp:sp modelId="{522B5B31-CF85-4344-B392-44FCCB2D1680}">
      <dsp:nvSpPr>
        <dsp:cNvPr id="0" name=""/>
        <dsp:cNvSpPr/>
      </dsp:nvSpPr>
      <dsp:spPr>
        <a:xfrm>
          <a:off x="3680070" y="4921126"/>
          <a:ext cx="2417075" cy="1513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খনিজ সম্পদ  </a:t>
          </a:r>
          <a:endParaRPr lang="en-US" sz="4000" kern="1200" dirty="0"/>
        </a:p>
      </dsp:txBody>
      <dsp:txXfrm>
        <a:off x="4034042" y="5142743"/>
        <a:ext cx="1709131" cy="1070059"/>
      </dsp:txXfrm>
    </dsp:sp>
    <dsp:sp modelId="{52D1B255-4D2A-4185-88A7-17BFDF4577E4}">
      <dsp:nvSpPr>
        <dsp:cNvPr id="0" name=""/>
        <dsp:cNvSpPr/>
      </dsp:nvSpPr>
      <dsp:spPr>
        <a:xfrm rot="10858435">
          <a:off x="2678138" y="3051617"/>
          <a:ext cx="418127" cy="574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803567" y="3167679"/>
        <a:ext cx="292689" cy="344986"/>
      </dsp:txXfrm>
    </dsp:sp>
    <dsp:sp modelId="{4DF41E41-4572-46FB-B689-0F6421A56C0A}">
      <dsp:nvSpPr>
        <dsp:cNvPr id="0" name=""/>
        <dsp:cNvSpPr/>
      </dsp:nvSpPr>
      <dsp:spPr>
        <a:xfrm>
          <a:off x="55210" y="2324008"/>
          <a:ext cx="2426021" cy="1975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/>
        </a:p>
      </dsp:txBody>
      <dsp:txXfrm>
        <a:off x="410493" y="2613262"/>
        <a:ext cx="1715455" cy="139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4B25-1AD1-43CD-A61F-79B7474D9A57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C962-8905-4F7C-90AC-29E58A40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7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4C962-8905-4F7C-90AC-29E58A405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4C962-8905-4F7C-90AC-29E58A4052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4C962-8905-4F7C-90AC-29E58A4052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70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77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2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4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F627-561D-47EF-ABE7-6B137957B57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EC561E-C2D7-4452-82F6-9094C900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766" y="0"/>
            <a:ext cx="11736813" cy="6858000"/>
            <a:chOff x="304440" y="444908"/>
            <a:chExt cx="11736813" cy="66681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40" y="444908"/>
              <a:ext cx="11723165" cy="64399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698543" y="504967"/>
              <a:ext cx="6182436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2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88" y="673090"/>
              <a:ext cx="11723165" cy="64399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712191" y="733149"/>
              <a:ext cx="6182436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20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83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3771" y="546266"/>
            <a:ext cx="10236529" cy="44454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তাছাড়াও  আমাদের আরও প্রাকৃতিক সম্পদ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 যেমনঃ  </a:t>
            </a:r>
            <a:endParaRPr lang="bn-IN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 প্রবাহ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77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5" y="1906940"/>
            <a:ext cx="3345752" cy="295660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84" y="1906940"/>
            <a:ext cx="3464335" cy="279758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Down Arrow Callout 4"/>
          <p:cNvSpPr/>
          <p:nvPr/>
        </p:nvSpPr>
        <p:spPr>
          <a:xfrm>
            <a:off x="2115400" y="106017"/>
            <a:ext cx="7929349" cy="18009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791" y="5251680"/>
            <a:ext cx="2799776" cy="8813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উৎপাদন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81381" y="5013909"/>
            <a:ext cx="3126736" cy="11191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ওযু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3" y="1906940"/>
            <a:ext cx="3511825" cy="295660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4626587" y="5068500"/>
            <a:ext cx="2906973" cy="10645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করা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710152" y="175015"/>
            <a:ext cx="5104262" cy="724394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5" y="1139252"/>
            <a:ext cx="6705630" cy="484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9" y="2755557"/>
            <a:ext cx="2916743" cy="125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0" y="748277"/>
            <a:ext cx="2916742" cy="15513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6673" y="2280219"/>
            <a:ext cx="2691869" cy="4544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1799" y="4039397"/>
            <a:ext cx="2691869" cy="454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 তৈরী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1799" y="6360264"/>
            <a:ext cx="2691869" cy="454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 পাই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4" y="4518924"/>
            <a:ext cx="2773252" cy="18413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85220" y="6220918"/>
            <a:ext cx="2593298" cy="43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2492" y="70532"/>
            <a:ext cx="5609230" cy="1054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সম্পদের 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910066"/>
            <a:ext cx="2797146" cy="1836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63" y="1092531"/>
            <a:ext cx="4452798" cy="4809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3269673"/>
            <a:ext cx="2908569" cy="1175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4920860"/>
            <a:ext cx="2852914" cy="1442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8419" y="5993746"/>
            <a:ext cx="3129373" cy="703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925" y="2789582"/>
            <a:ext cx="2908569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924" y="4464434"/>
            <a:ext cx="2908569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923" y="6301442"/>
            <a:ext cx="2908569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ভবন নির্মাণ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2028993" y="171161"/>
            <a:ext cx="7540832" cy="1330037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সম্পদের ব্যবহার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18" y="1725583"/>
            <a:ext cx="4390963" cy="207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18" y="3803585"/>
            <a:ext cx="4555176" cy="1987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26" y="1687096"/>
            <a:ext cx="3215162" cy="190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86" y="4185973"/>
            <a:ext cx="3348842" cy="1877058"/>
          </a:xfrm>
          <a:prstGeom prst="rect">
            <a:avLst/>
          </a:prstGeom>
        </p:spPr>
      </p:pic>
      <p:sp>
        <p:nvSpPr>
          <p:cNvPr id="7" name="Round Single Corner Rectangle 6"/>
          <p:cNvSpPr/>
          <p:nvPr/>
        </p:nvSpPr>
        <p:spPr>
          <a:xfrm>
            <a:off x="7707086" y="6163294"/>
            <a:ext cx="3893808" cy="59376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8993" y="3576166"/>
            <a:ext cx="2873828" cy="570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0041" y="6141937"/>
            <a:ext cx="3699326" cy="570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উৎপাৎদনে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5197" y="536694"/>
            <a:ext cx="6086901" cy="1410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9761" y="3211483"/>
            <a:ext cx="7451678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নাম লিখ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9761" y="4475413"/>
            <a:ext cx="7451678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পানি সম্পদ, বনজ সম্পদ, ভূমি সম্পদ, খনিজ সম্পদ।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15152" y="136478"/>
            <a:ext cx="8802806" cy="12828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48324"/>
              </p:ext>
            </p:extLst>
          </p:nvPr>
        </p:nvGraphicFramePr>
        <p:xfrm>
          <a:off x="1815152" y="2970295"/>
          <a:ext cx="9581321" cy="300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529"/>
                <a:gridCol w="4470792"/>
              </a:tblGrid>
              <a:tr h="1521995">
                <a:tc>
                  <a:txBody>
                    <a:bodyPr/>
                    <a:lstStyle/>
                    <a:p>
                      <a:pPr algn="ctr"/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0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40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0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(৩টি)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86248">
                <a:tc>
                  <a:txBody>
                    <a:bodyPr/>
                    <a:lstStyle/>
                    <a:p>
                      <a:pPr algn="ctr"/>
                      <a:endParaRPr lang="bn-IN" sz="3600" dirty="0" smtClean="0"/>
                    </a:p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ও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বনজ সম্পদ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owchart: Internal Storage 4"/>
          <p:cNvSpPr/>
          <p:nvPr/>
        </p:nvSpPr>
        <p:spPr>
          <a:xfrm>
            <a:off x="1959853" y="1584924"/>
            <a:ext cx="8761156" cy="1140031"/>
          </a:xfrm>
          <a:prstGeom prst="flowChartInternal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-ক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9542" y="4653886"/>
            <a:ext cx="421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উত্তরঃ-নির্মাণসামগ্রী, কাঠ,       আসবাবপত্র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108817" y="914400"/>
            <a:ext cx="7505205" cy="1325218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নং-খ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63985"/>
              </p:ext>
            </p:extLst>
          </p:nvPr>
        </p:nvGraphicFramePr>
        <p:xfrm>
          <a:off x="1895060" y="2743200"/>
          <a:ext cx="8030530" cy="31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755"/>
                <a:gridCol w="4202775"/>
              </a:tblGrid>
              <a:tr h="1573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৩টি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3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 সম্পদ 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68537" y="4449170"/>
            <a:ext cx="39442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উত্তরঃ-ফসল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উৎপাদন,ভবন নির্মাণ, মৃৎশিল্প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729949" y="688769"/>
            <a:ext cx="6983894" cy="1484415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12132"/>
              </p:ext>
            </p:extLst>
          </p:nvPr>
        </p:nvGraphicFramePr>
        <p:xfrm>
          <a:off x="1877851" y="2531682"/>
          <a:ext cx="8597735" cy="33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301"/>
                <a:gridCol w="4417434"/>
              </a:tblGrid>
              <a:tr h="19405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60768">
                <a:tc>
                  <a:txBody>
                    <a:bodyPr/>
                    <a:lstStyle/>
                    <a:p>
                      <a:pPr algn="ctr"/>
                      <a:endParaRPr lang="bn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77970" y="4585648"/>
            <a:ext cx="4012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উত্তরঃ-জ্বালানী,রান্না করা, বিদ্যুৎ উৎপাদন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68490" y="361624"/>
            <a:ext cx="5213644" cy="771140"/>
          </a:xfrm>
          <a:prstGeom prst="flowChartPreparation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সংযোজন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99" y="361624"/>
            <a:ext cx="5895631" cy="19790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2" y="1241944"/>
            <a:ext cx="4503761" cy="49460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52" y="2146253"/>
            <a:ext cx="6537277" cy="4711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332561"/>
            <a:ext cx="39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৪৮- ৫০ পৃষ্টা খোল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50434" y="611775"/>
            <a:ext cx="7752523" cy="2078416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941983" y="3286540"/>
            <a:ext cx="7580243" cy="3187248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জহিরুল ইসলাম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মেছেড়া সরকারী প্রাথমিক বিদ্যালয়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 ,কিশোরগঞ্জ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35624" y="197927"/>
            <a:ext cx="7438030" cy="1428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662" y="1772597"/>
            <a:ext cx="840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টেবিল তৈরী কোন সম্পদ ব্যবহার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724" y="3184672"/>
            <a:ext cx="1828800" cy="6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8547" y="2556426"/>
            <a:ext cx="32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ক)বনজ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638" y="2599546"/>
            <a:ext cx="32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খ)ভূমি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1786" y="3369376"/>
            <a:ext cx="32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গ)খনিজ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4637" y="3426495"/>
            <a:ext cx="32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ঘ)পানি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774" y="4055153"/>
            <a:ext cx="840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নিচের কোনটি খনিজ সম্পদ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1265" y="4882102"/>
            <a:ext cx="3129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প্রাকৃতিক গ্যাস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284" y="5022365"/>
            <a:ext cx="28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গাছ পালা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8546" y="5950714"/>
            <a:ext cx="28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মাটি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3283" y="5968377"/>
            <a:ext cx="28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সূর্য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37707" y="2614704"/>
            <a:ext cx="639554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07914" y="4980388"/>
            <a:ext cx="639554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11" grpId="0"/>
      <p:bldP spid="12" grpId="0"/>
      <p:bldP spid="13" grpId="0"/>
      <p:bldP spid="4" grpId="0"/>
      <p:bldP spid="14" grpId="0"/>
      <p:bldP spid="15" grpId="0"/>
      <p:bldP spid="16" grpId="0"/>
      <p:bldP spid="2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033516" y="2941983"/>
            <a:ext cx="8939284" cy="3498573"/>
          </a:xfrm>
          <a:prstGeom prst="snip2Diag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গুরুত্ব কেন ৩টি বাক্যে লিখে আনবে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2876413" y="768824"/>
            <a:ext cx="7014949" cy="1719618"/>
          </a:xfrm>
          <a:prstGeom prst="flowChartOnlineStorage">
            <a:avLst/>
          </a:prstGeom>
          <a:solidFill>
            <a:srgbClr val="00B05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0095" y="641268"/>
            <a:ext cx="5367646" cy="19119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নীতিকথা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56957" y="3040083"/>
            <a:ext cx="6293922" cy="219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আমাদের পরম বন্ধু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29444" y="403761"/>
            <a:ext cx="6662057" cy="2101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1" y="2505695"/>
            <a:ext cx="9987147" cy="40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6271" y="2603558"/>
            <a:ext cx="10822672" cy="40806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১৭.1.1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বাংলাদেশে্র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১৭.1.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১৭.1.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3,17.1.4,17.5 ভূমি ,পানি ও বনজ সম্পদের প্রয়োজনীয়তা ব্যাখ্যা করতে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১৭.2.1..........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6595" y="501803"/>
            <a:ext cx="7315200" cy="2101755"/>
            <a:chOff x="2456595" y="177422"/>
            <a:chExt cx="7315200" cy="2101755"/>
          </a:xfrm>
        </p:grpSpPr>
        <p:sp>
          <p:nvSpPr>
            <p:cNvPr id="7" name="Chevron 6"/>
            <p:cNvSpPr/>
            <p:nvPr/>
          </p:nvSpPr>
          <p:spPr>
            <a:xfrm>
              <a:off x="2456595" y="177422"/>
              <a:ext cx="7315200" cy="91440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404512" y="1091822"/>
              <a:ext cx="1392071" cy="1187355"/>
            </a:xfrm>
            <a:prstGeom prst="curvedDownArrow">
              <a:avLst>
                <a:gd name="adj1" fmla="val 25000"/>
                <a:gd name="adj2" fmla="val 48291"/>
                <a:gd name="adj3" fmla="val 25000"/>
              </a:avLst>
            </a:prstGeom>
            <a:solidFill>
              <a:srgbClr val="00B05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77047" y="216326"/>
            <a:ext cx="5773002" cy="2040252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34269" y="9144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1677" y="786686"/>
            <a:ext cx="10571439" cy="5768939"/>
            <a:chOff x="431677" y="786686"/>
            <a:chExt cx="10571439" cy="5768939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431677" y="2256578"/>
              <a:ext cx="5656996" cy="429904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 -৪র্থ</a:t>
              </a:r>
            </a:p>
            <a:p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– প্রাথমিক বিজ্ঞান</a:t>
              </a:r>
            </a:p>
            <a:p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-৭</a:t>
              </a:r>
            </a:p>
            <a:p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  -প্রাকৃতিক সম্পদ</a:t>
              </a:r>
            </a:p>
            <a:p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 –</a:t>
              </a:r>
              <a:r>
                <a:rPr lang="en-US" sz="4000" dirty="0" err="1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প্রাকৃতিক সম্পদ </a:t>
              </a:r>
            </a:p>
            <a:p>
              <a:r>
                <a:rPr lang="bn-IN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-৪০ মিনিট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425" y="786686"/>
              <a:ext cx="4591691" cy="5477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4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73805" y="232012"/>
            <a:ext cx="8570794" cy="1430742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4" y="1395084"/>
            <a:ext cx="3369543" cy="3330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05" y="1419368"/>
            <a:ext cx="3406892" cy="3408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01" y="1395084"/>
            <a:ext cx="3810000" cy="3433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7" y="4828273"/>
            <a:ext cx="3662656" cy="179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42" y="4963228"/>
            <a:ext cx="3487984" cy="165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14" y="4963228"/>
            <a:ext cx="2731073" cy="1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40580" y="368490"/>
            <a:ext cx="8024884" cy="1736406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72987" y="1808873"/>
            <a:ext cx="8104027" cy="46809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প্রাকতিক সম্পদ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1" y="2449509"/>
            <a:ext cx="3858810" cy="24906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2142699" y="98968"/>
            <a:ext cx="6455567" cy="1094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22" y="2449511"/>
            <a:ext cx="3408219" cy="2490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86" y="2449510"/>
            <a:ext cx="3038861" cy="2490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25854" y="5417284"/>
            <a:ext cx="2968831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66586" y="5262905"/>
            <a:ext cx="2778826" cy="9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25024" y="5407545"/>
            <a:ext cx="3013609" cy="850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83392" y="1193966"/>
            <a:ext cx="6764890" cy="9327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92" y="704538"/>
            <a:ext cx="4139128" cy="229903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9" y="735764"/>
            <a:ext cx="3800103" cy="223307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59" y="704538"/>
            <a:ext cx="2933205" cy="22562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Oval 5"/>
          <p:cNvSpPr/>
          <p:nvPr/>
        </p:nvSpPr>
        <p:spPr>
          <a:xfrm>
            <a:off x="3093775" y="5622737"/>
            <a:ext cx="4476257" cy="1178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4" y="3150784"/>
            <a:ext cx="4062200" cy="24373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34" y="3142750"/>
            <a:ext cx="4244727" cy="23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0732372"/>
              </p:ext>
            </p:extLst>
          </p:nvPr>
        </p:nvGraphicFramePr>
        <p:xfrm>
          <a:off x="968992" y="0"/>
          <a:ext cx="9742338" cy="643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F8F5B-6B5F-4871-BC73-ACAED8F69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75F8F5B-6B5F-4871-BC73-ACAED8F69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E2857B-BC76-41DB-AA21-5F6643AC7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DE2857B-BC76-41DB-AA21-5F6643AC7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60B82-F807-4625-B540-954DA109A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1E60B82-F807-4625-B540-954DA109A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E25367-A0D5-4B96-BED8-5D95156E8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21E25367-A0D5-4B96-BED8-5D95156E8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54568D-FFD2-4360-9D2C-A314AC731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D54568D-FFD2-4360-9D2C-A314AC731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E8457A-15D0-4AD1-AAF1-90347B277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AE8457A-15D0-4AD1-AAF1-90347B277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B5B31-CF85-4344-B392-44FCCB2D1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22B5B31-CF85-4344-B392-44FCCB2D1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1B255-4D2A-4185-88A7-17BFDF457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2D1B255-4D2A-4185-88A7-17BFDF457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41E41-4572-46FB-B689-0F6421A56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DF41E41-4572-46FB-B689-0F6421A56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315</Words>
  <Application>Microsoft Office PowerPoint</Application>
  <PresentationFormat>Widescreen</PresentationFormat>
  <Paragraphs>102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194</cp:revision>
  <dcterms:created xsi:type="dcterms:W3CDTF">2020-01-21T05:35:21Z</dcterms:created>
  <dcterms:modified xsi:type="dcterms:W3CDTF">2020-01-25T04:58:55Z</dcterms:modified>
</cp:coreProperties>
</file>