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8" r:id="rId12"/>
    <p:sldId id="276" r:id="rId13"/>
    <p:sldId id="269"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1" autoAdjust="0"/>
  </p:normalViewPr>
  <p:slideViewPr>
    <p:cSldViewPr snapToGrid="0">
      <p:cViewPr varScale="1">
        <p:scale>
          <a:sx n="81" d="100"/>
          <a:sy n="81" d="100"/>
        </p:scale>
        <p:origin x="54" y="5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DE44D5B-9600-4909-9825-C1ECEF80235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27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96CF-A5A2-4771-AB6A-BC0D3FF360A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307200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91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62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381678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58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91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94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43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404146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D96CF-A5A2-4771-AB6A-BC0D3FF360A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44D5B-9600-4909-9825-C1ECEF80235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05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D96CF-A5A2-4771-AB6A-BC0D3FF360A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190863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7D96CF-A5A2-4771-AB6A-BC0D3FF360A8}"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44D5B-9600-4909-9825-C1ECEF80235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18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7D96CF-A5A2-4771-AB6A-BC0D3FF360A8}"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44D5B-9600-4909-9825-C1ECEF80235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62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D96CF-A5A2-4771-AB6A-BC0D3FF360A8}"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239762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96CF-A5A2-4771-AB6A-BC0D3FF360A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44D5B-9600-4909-9825-C1ECEF80235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19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D96CF-A5A2-4771-AB6A-BC0D3FF360A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44D5B-9600-4909-9825-C1ECEF802350}" type="slidenum">
              <a:rPr lang="en-US" smtClean="0"/>
              <a:t>‹#›</a:t>
            </a:fld>
            <a:endParaRPr lang="en-US"/>
          </a:p>
        </p:txBody>
      </p:sp>
    </p:spTree>
    <p:extLst>
      <p:ext uri="{BB962C8B-B14F-4D97-AF65-F5344CB8AC3E}">
        <p14:creationId xmlns:p14="http://schemas.microsoft.com/office/powerpoint/2010/main" val="101663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7D96CF-A5A2-4771-AB6A-BC0D3FF360A8}" type="datetimeFigureOut">
              <a:rPr lang="en-US" smtClean="0"/>
              <a:t>1/23/2020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E44D5B-9600-4909-9825-C1ECEF802350}" type="slidenum">
              <a:rPr lang="en-US" smtClean="0"/>
              <a:t>‹#›</a:t>
            </a:fld>
            <a:endParaRPr lang="en-US"/>
          </a:p>
        </p:txBody>
      </p:sp>
    </p:spTree>
    <p:extLst>
      <p:ext uri="{BB962C8B-B14F-4D97-AF65-F5344CB8AC3E}">
        <p14:creationId xmlns:p14="http://schemas.microsoft.com/office/powerpoint/2010/main" val="35035017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4583723" y="1594338"/>
            <a:ext cx="3411415" cy="984739"/>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3355"/>
            <a:ext cx="8956431" cy="5064368"/>
          </a:xfrm>
          <a:prstGeom prst="rect">
            <a:avLst/>
          </a:prstGeom>
        </p:spPr>
      </p:pic>
      <p:sp>
        <p:nvSpPr>
          <p:cNvPr id="8" name="TextBox 7"/>
          <p:cNvSpPr txBox="1"/>
          <p:nvPr/>
        </p:nvSpPr>
        <p:spPr>
          <a:xfrm>
            <a:off x="4056186" y="2086707"/>
            <a:ext cx="3833446" cy="1569660"/>
          </a:xfrm>
          <a:prstGeom prst="rect">
            <a:avLst/>
          </a:prstGeom>
          <a:noFill/>
        </p:spPr>
        <p:txBody>
          <a:bodyPr wrap="square" rtlCol="0">
            <a:spAutoFit/>
          </a:bodyPr>
          <a:lstStyle/>
          <a:p>
            <a:r>
              <a:rPr lang="bn-BD" sz="9600" dirty="0" smtClean="0">
                <a:solidFill>
                  <a:srgbClr val="00B0F0"/>
                </a:solidFill>
                <a:latin typeface="NikoshBAN" panose="02000000000000000000" pitchFamily="2" charset="0"/>
                <a:cs typeface="NikoshBAN" panose="02000000000000000000" pitchFamily="2" charset="0"/>
              </a:rPr>
              <a:t>স্বাগতম</a:t>
            </a:r>
            <a:endParaRPr lang="en-US" sz="9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043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76" y="1090246"/>
            <a:ext cx="3950677" cy="1100628"/>
          </a:xfrm>
          <a:prstGeom prst="rect">
            <a:avLst/>
          </a:prstGeom>
          <a:solidFill>
            <a:schemeClr val="accent6">
              <a:lumMod val="60000"/>
              <a:lumOff val="40000"/>
            </a:schemeClr>
          </a:solidFill>
        </p:spPr>
        <p:txBody>
          <a:bodyPr wrap="square" rtlCol="0">
            <a:spAutoFit/>
          </a:bodyPr>
          <a:lstStyle/>
          <a:p>
            <a:endParaRPr lang="en-US" dirty="0"/>
          </a:p>
        </p:txBody>
      </p:sp>
      <p:sp>
        <p:nvSpPr>
          <p:cNvPr id="3" name="TextBox 2"/>
          <p:cNvSpPr txBox="1"/>
          <p:nvPr/>
        </p:nvSpPr>
        <p:spPr>
          <a:xfrm>
            <a:off x="4208585" y="1359877"/>
            <a:ext cx="3235569" cy="830997"/>
          </a:xfrm>
          <a:prstGeom prst="rect">
            <a:avLst/>
          </a:prstGeom>
          <a:noFill/>
        </p:spPr>
        <p:txBody>
          <a:bodyPr wrap="square" rtlCol="0">
            <a:spAutoFit/>
          </a:bodyPr>
          <a:lstStyle/>
          <a:p>
            <a:r>
              <a:rPr lang="bn-BD" sz="4800" u="sng" dirty="0" smtClean="0"/>
              <a:t>একক কাজ</a:t>
            </a:r>
            <a:endParaRPr lang="en-US" sz="4800" u="sng" dirty="0"/>
          </a:p>
        </p:txBody>
      </p:sp>
      <p:sp>
        <p:nvSpPr>
          <p:cNvPr id="6" name="Rectangle 5"/>
          <p:cNvSpPr/>
          <p:nvPr/>
        </p:nvSpPr>
        <p:spPr>
          <a:xfrm>
            <a:off x="1430215" y="3094892"/>
            <a:ext cx="2907324" cy="792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70892" y="3238472"/>
            <a:ext cx="3997571"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প্রশ্নঃ নিষিক্তকরণ কি?</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6025662" y="2965938"/>
            <a:ext cx="3505200" cy="1077218"/>
          </a:xfrm>
          <a:prstGeom prst="rect">
            <a:avLst/>
          </a:prstGeom>
          <a:noFill/>
        </p:spPr>
        <p:txBody>
          <a:bodyPr wrap="square" rtlCol="0">
            <a:spAutoFit/>
          </a:bodyPr>
          <a:lstStyle/>
          <a:p>
            <a:r>
              <a:rPr lang="bn-BD" dirty="0" smtClean="0">
                <a:latin typeface="NikoshBAN" panose="02000000000000000000" pitchFamily="2" charset="0"/>
                <a:cs typeface="NikoshBAN" panose="02000000000000000000" pitchFamily="2" charset="0"/>
              </a:rPr>
              <a:t>একটি পুং </a:t>
            </a:r>
            <a:r>
              <a:rPr lang="bn-BD" sz="2800" dirty="0" smtClean="0">
                <a:latin typeface="NikoshBAN" panose="02000000000000000000" pitchFamily="2" charset="0"/>
                <a:cs typeface="NikoshBAN" panose="02000000000000000000" pitchFamily="2" charset="0"/>
              </a:rPr>
              <a:t>গ্যামেট</a:t>
            </a:r>
            <a:r>
              <a:rPr lang="bn-BD" dirty="0" smtClean="0">
                <a:latin typeface="NikoshBAN" panose="02000000000000000000" pitchFamily="2" charset="0"/>
                <a:cs typeface="NikoshBAN" panose="02000000000000000000" pitchFamily="2" charset="0"/>
              </a:rPr>
              <a:t> অন্য একটি স্ত্রী –গ্যমেটের সাথে পরিপূর্ণভাবে মিলিত হওয়াকে নিষিক্তকরন বলে।</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955" y="2872154"/>
            <a:ext cx="1008185" cy="1575654"/>
          </a:xfrm>
          <a:prstGeom prst="rect">
            <a:avLst/>
          </a:prstGeom>
        </p:spPr>
      </p:pic>
    </p:spTree>
    <p:extLst>
      <p:ext uri="{BB962C8B-B14F-4D97-AF65-F5344CB8AC3E}">
        <p14:creationId xmlns:p14="http://schemas.microsoft.com/office/powerpoint/2010/main" val="351866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369" y="1594338"/>
            <a:ext cx="357553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400" dirty="0" smtClean="0"/>
              <a:t>মূল্যায়ন</a:t>
            </a:r>
            <a:endParaRPr lang="en-US" sz="4400" dirty="0"/>
          </a:p>
        </p:txBody>
      </p:sp>
      <p:sp>
        <p:nvSpPr>
          <p:cNvPr id="3" name="TextBox 2"/>
          <p:cNvSpPr txBox="1"/>
          <p:nvPr/>
        </p:nvSpPr>
        <p:spPr>
          <a:xfrm>
            <a:off x="1875691" y="3606298"/>
            <a:ext cx="3165231"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প্রশ্নঃ এটি কোনফল?</a:t>
            </a:r>
            <a:endParaRPr lang="en-US" sz="2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923" y="3157191"/>
            <a:ext cx="2098430" cy="1359877"/>
          </a:xfrm>
          <a:prstGeom prst="rect">
            <a:avLst/>
          </a:prstGeom>
        </p:spPr>
      </p:pic>
      <p:sp>
        <p:nvSpPr>
          <p:cNvPr id="5" name="TextBox 4"/>
          <p:cNvSpPr txBox="1"/>
          <p:nvPr/>
        </p:nvSpPr>
        <p:spPr>
          <a:xfrm>
            <a:off x="6787662" y="3606298"/>
            <a:ext cx="2262553" cy="461665"/>
          </a:xfrm>
          <a:prstGeom prst="rect">
            <a:avLst/>
          </a:prstGeom>
          <a:noFill/>
        </p:spPr>
        <p:txBody>
          <a:bodyPr wrap="square" rtlCol="0">
            <a:spAutoFit/>
          </a:bodyPr>
          <a:lstStyle/>
          <a:p>
            <a:r>
              <a:rPr lang="bn-BD" sz="2400" dirty="0" smtClean="0"/>
              <a:t>উত্তরঃ গুচ্ছফল</a:t>
            </a:r>
            <a:endParaRPr lang="en-US" sz="2400" dirty="0"/>
          </a:p>
        </p:txBody>
      </p:sp>
    </p:spTree>
    <p:extLst>
      <p:ext uri="{BB962C8B-B14F-4D97-AF65-F5344CB8AC3E}">
        <p14:creationId xmlns:p14="http://schemas.microsoft.com/office/powerpoint/2010/main" val="258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970" y="1676400"/>
            <a:ext cx="5287107" cy="1384995"/>
          </a:xfrm>
          <a:prstGeom prst="rect">
            <a:avLst/>
          </a:prstGeom>
          <a:noFill/>
        </p:spPr>
        <p:txBody>
          <a:bodyPr wrap="square" rtlCol="0">
            <a:spAutoFit/>
          </a:bodyPr>
          <a:lstStyle/>
          <a:p>
            <a:endParaRPr lang="bn-BD"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বর্ণহীন</a:t>
            </a:r>
          </a:p>
          <a:p>
            <a:pPr marL="285750" indent="-28575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গন্ধহীন</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3153508" y="2180564"/>
            <a:ext cx="3763107" cy="954107"/>
          </a:xfrm>
          <a:prstGeom prst="rect">
            <a:avLst/>
          </a:prstGeom>
          <a:noFill/>
        </p:spPr>
        <p:txBody>
          <a:bodyPr wrap="square" rtlCol="0">
            <a:spAutoFit/>
          </a:bodyPr>
          <a:lstStyle/>
          <a:p>
            <a:pPr marL="285750" indent="-285750">
              <a:buFont typeface="Wingdings" panose="05000000000000000000" pitchFamily="2" charset="2"/>
              <a:buChar char="§"/>
            </a:pPr>
            <a:r>
              <a:rPr lang="bn-BD" sz="2800" dirty="0" smtClean="0">
                <a:latin typeface="NikoshBAN" panose="02000000000000000000" pitchFamily="2" charset="0"/>
                <a:cs typeface="NikoshBAN" panose="02000000000000000000" pitchFamily="2" charset="0"/>
              </a:rPr>
              <a:t>খুব হালকা হয়</a:t>
            </a:r>
          </a:p>
          <a:p>
            <a:pPr marL="457200" indent="-457200">
              <a:buFont typeface="Wingdings" panose="05000000000000000000" pitchFamily="2" charset="2"/>
              <a:buChar char="ü"/>
            </a:pPr>
            <a:r>
              <a:rPr lang="bn-BD" sz="2800" dirty="0" smtClean="0">
                <a:latin typeface="NikoshBAN" panose="02000000000000000000" pitchFamily="2" charset="0"/>
                <a:cs typeface="NikoshBAN" panose="02000000000000000000" pitchFamily="2" charset="0"/>
              </a:rPr>
              <a:t>রঙ্গিন ও মধুগ্রন্থিযুক্ত হয়</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1101970" y="879231"/>
            <a:ext cx="5052646"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প্রশ্নঃ পতংগপরাগী ফূলের বৈশিষ্ট কোনটি?</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938" y="971345"/>
            <a:ext cx="3645877" cy="3372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016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969" y="1043355"/>
            <a:ext cx="2995979" cy="3376246"/>
          </a:xfrm>
          <a:prstGeom prst="rect">
            <a:avLst/>
          </a:prstGeom>
          <a:ln w="228600" cap="sq" cmpd="thickThin">
            <a:solidFill>
              <a:srgbClr val="000000"/>
            </a:solidFill>
            <a:prstDash val="solid"/>
            <a:miter lim="800000"/>
          </a:ln>
          <a:effectLst>
            <a:innerShdw blurRad="76200">
              <a:srgbClr val="000000"/>
            </a:innerShdw>
          </a:effectLst>
        </p:spPr>
      </p:pic>
      <p:cxnSp>
        <p:nvCxnSpPr>
          <p:cNvPr id="15" name="Straight Arrow Connector 14"/>
          <p:cNvCxnSpPr/>
          <p:nvPr/>
        </p:nvCxnSpPr>
        <p:spPr>
          <a:xfrm flipV="1">
            <a:off x="8312394" y="4163643"/>
            <a:ext cx="2239108" cy="37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75631" y="1418492"/>
            <a:ext cx="304800" cy="369332"/>
          </a:xfrm>
          <a:prstGeom prst="rect">
            <a:avLst/>
          </a:prstGeom>
          <a:noFill/>
        </p:spPr>
        <p:txBody>
          <a:bodyPr wrap="square" rtlCol="0">
            <a:spAutoFit/>
          </a:bodyPr>
          <a:lstStyle/>
          <a:p>
            <a:r>
              <a:rPr lang="en-US" dirty="0" smtClean="0"/>
              <a:t>m</a:t>
            </a:r>
            <a:endParaRPr lang="en-US" dirty="0"/>
          </a:p>
        </p:txBody>
      </p:sp>
      <p:sp>
        <p:nvSpPr>
          <p:cNvPr id="18" name="TextBox 17"/>
          <p:cNvSpPr txBox="1"/>
          <p:nvPr/>
        </p:nvSpPr>
        <p:spPr>
          <a:xfrm>
            <a:off x="10398370" y="2309446"/>
            <a:ext cx="375138" cy="369332"/>
          </a:xfrm>
          <a:prstGeom prst="rect">
            <a:avLst/>
          </a:prstGeom>
          <a:noFill/>
        </p:spPr>
        <p:txBody>
          <a:bodyPr wrap="square" rtlCol="0">
            <a:spAutoFit/>
          </a:bodyPr>
          <a:lstStyle/>
          <a:p>
            <a:r>
              <a:rPr lang="en-US" dirty="0" smtClean="0"/>
              <a:t>n</a:t>
            </a:r>
            <a:endParaRPr lang="en-US" dirty="0"/>
          </a:p>
        </p:txBody>
      </p:sp>
      <p:cxnSp>
        <p:nvCxnSpPr>
          <p:cNvPr id="20" name="Straight Arrow Connector 19"/>
          <p:cNvCxnSpPr/>
          <p:nvPr/>
        </p:nvCxnSpPr>
        <p:spPr>
          <a:xfrm>
            <a:off x="8305800" y="2494112"/>
            <a:ext cx="20925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192598" y="3370440"/>
            <a:ext cx="2358904" cy="117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92598" y="1603158"/>
            <a:ext cx="20306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551503" y="3171149"/>
            <a:ext cx="491636" cy="369332"/>
          </a:xfrm>
          <a:prstGeom prst="rect">
            <a:avLst/>
          </a:prstGeom>
          <a:noFill/>
        </p:spPr>
        <p:txBody>
          <a:bodyPr wrap="square" rtlCol="0">
            <a:spAutoFit/>
          </a:bodyPr>
          <a:lstStyle/>
          <a:p>
            <a:r>
              <a:rPr lang="en-US" dirty="0" smtClean="0"/>
              <a:t>o</a:t>
            </a:r>
            <a:endParaRPr lang="en-US" dirty="0"/>
          </a:p>
        </p:txBody>
      </p:sp>
      <p:sp>
        <p:nvSpPr>
          <p:cNvPr id="30" name="TextBox 29"/>
          <p:cNvSpPr txBox="1"/>
          <p:nvPr/>
        </p:nvSpPr>
        <p:spPr>
          <a:xfrm rot="21129155">
            <a:off x="10625776" y="3994986"/>
            <a:ext cx="289142" cy="369332"/>
          </a:xfrm>
          <a:prstGeom prst="rect">
            <a:avLst/>
          </a:prstGeom>
          <a:noFill/>
        </p:spPr>
        <p:txBody>
          <a:bodyPr wrap="square" rtlCol="0">
            <a:spAutoFit/>
          </a:bodyPr>
          <a:lstStyle/>
          <a:p>
            <a:r>
              <a:rPr lang="en-US" dirty="0" smtClean="0"/>
              <a:t>p</a:t>
            </a:r>
            <a:endParaRPr lang="en-US" dirty="0"/>
          </a:p>
        </p:txBody>
      </p:sp>
      <p:sp>
        <p:nvSpPr>
          <p:cNvPr id="31" name="TextBox 30"/>
          <p:cNvSpPr txBox="1"/>
          <p:nvPr/>
        </p:nvSpPr>
        <p:spPr>
          <a:xfrm>
            <a:off x="1524000" y="1418492"/>
            <a:ext cx="3945546" cy="98488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000" dirty="0" smtClean="0">
              <a:ln w="12700">
                <a:solidFill>
                  <a:schemeClr val="tx1"/>
                </a:solidFill>
              </a:ln>
              <a:latin typeface="NikoshBAN" panose="02000000000000000000" pitchFamily="2" charset="0"/>
              <a:cs typeface="NikoshBAN" panose="02000000000000000000" pitchFamily="2" charset="0"/>
            </a:endParaRPr>
          </a:p>
          <a:p>
            <a:r>
              <a:rPr lang="bn-BD" sz="2000" dirty="0" smtClean="0">
                <a:ln w="12700">
                  <a:solidFill>
                    <a:schemeClr val="tx1"/>
                  </a:solidFill>
                </a:ln>
                <a:latin typeface="NikoshBAN" panose="02000000000000000000" pitchFamily="2" charset="0"/>
                <a:cs typeface="NikoshBAN" panose="02000000000000000000" pitchFamily="2" charset="0"/>
              </a:rPr>
              <a:t>পশ্নঃ চিত্রের কোন অংশটি পরাগরেনু ধারন করে?</a:t>
            </a:r>
          </a:p>
          <a:p>
            <a:endParaRPr lang="en-US" dirty="0">
              <a:latin typeface="NikoshBAN" panose="02000000000000000000" pitchFamily="2" charset="0"/>
              <a:cs typeface="NikoshBAN" panose="02000000000000000000" pitchFamily="2" charset="0"/>
            </a:endParaRPr>
          </a:p>
        </p:txBody>
      </p:sp>
      <p:sp>
        <p:nvSpPr>
          <p:cNvPr id="32" name="TextBox 31"/>
          <p:cNvSpPr txBox="1"/>
          <p:nvPr/>
        </p:nvSpPr>
        <p:spPr>
          <a:xfrm>
            <a:off x="1641231" y="2576175"/>
            <a:ext cx="3305908"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M</a:t>
            </a:r>
          </a:p>
          <a:p>
            <a:pPr marL="285750" indent="-285750">
              <a:buFont typeface="Wingdings" panose="05000000000000000000" pitchFamily="2" charset="2"/>
              <a:buChar char="Ø"/>
            </a:pPr>
            <a:endParaRPr lang="bn-BD" dirty="0" smtClean="0"/>
          </a:p>
          <a:p>
            <a:pPr marL="285750" indent="-285750">
              <a:buFont typeface="Wingdings" panose="05000000000000000000" pitchFamily="2" charset="2"/>
              <a:buChar char="Ø"/>
            </a:pPr>
            <a:r>
              <a:rPr lang="en-US" dirty="0" smtClean="0"/>
              <a:t>n</a:t>
            </a:r>
            <a:endParaRPr lang="en-US" dirty="0"/>
          </a:p>
        </p:txBody>
      </p:sp>
      <p:sp>
        <p:nvSpPr>
          <p:cNvPr id="33" name="TextBox 32"/>
          <p:cNvSpPr txBox="1"/>
          <p:nvPr/>
        </p:nvSpPr>
        <p:spPr>
          <a:xfrm>
            <a:off x="2880367" y="2403377"/>
            <a:ext cx="2370401"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O</a:t>
            </a:r>
          </a:p>
          <a:p>
            <a:pPr marL="285750" indent="-285750">
              <a:buFont typeface="Wingdings" panose="05000000000000000000" pitchFamily="2" charset="2"/>
              <a:buChar char="Ø"/>
            </a:pPr>
            <a:endParaRPr lang="bn-BD" dirty="0" smtClean="0"/>
          </a:p>
          <a:p>
            <a:pPr marL="285750" indent="-285750">
              <a:buFont typeface="Wingdings" panose="05000000000000000000" pitchFamily="2" charset="2"/>
              <a:buChar char="Ø"/>
            </a:pPr>
            <a:r>
              <a:rPr lang="en-US" dirty="0" smtClean="0"/>
              <a:t>p</a:t>
            </a:r>
            <a:endParaRPr lang="en-US" dirty="0"/>
          </a:p>
        </p:txBody>
      </p:sp>
    </p:spTree>
    <p:extLst>
      <p:ext uri="{BB962C8B-B14F-4D97-AF65-F5344CB8AC3E}">
        <p14:creationId xmlns:p14="http://schemas.microsoft.com/office/powerpoint/2010/main" val="16215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1046" y="816040"/>
            <a:ext cx="4302369" cy="101566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6000" dirty="0" smtClean="0">
                <a:latin typeface="NikoshBAN" panose="02000000000000000000" pitchFamily="2" charset="0"/>
                <a:cs typeface="NikoshBAN" panose="02000000000000000000" pitchFamily="2" charset="0"/>
              </a:rPr>
              <a:t>বাড়ীর কাজ</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092" y="2468991"/>
            <a:ext cx="6096000" cy="2397151"/>
          </a:xfrm>
          <a:prstGeom prst="rect">
            <a:avLst/>
          </a:prstGeom>
        </p:spPr>
      </p:pic>
      <p:sp>
        <p:nvSpPr>
          <p:cNvPr id="6" name="TextBox 5"/>
          <p:cNvSpPr txBox="1"/>
          <p:nvPr/>
        </p:nvSpPr>
        <p:spPr>
          <a:xfrm>
            <a:off x="2286000" y="5392615"/>
            <a:ext cx="7069015"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প্রশ্নঃ স্ব-পরাগায়ন ও পর-পরাগায়ন কিভাবে হয় আলোচনা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901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354" y="1019908"/>
            <a:ext cx="7209691" cy="4747845"/>
          </a:xfrm>
          <a:prstGeom prst="rect">
            <a:avLst/>
          </a:prstGeom>
        </p:spPr>
      </p:pic>
      <p:sp>
        <p:nvSpPr>
          <p:cNvPr id="4" name="TextBox 3"/>
          <p:cNvSpPr txBox="1"/>
          <p:nvPr/>
        </p:nvSpPr>
        <p:spPr>
          <a:xfrm>
            <a:off x="4161691" y="2637692"/>
            <a:ext cx="3657601" cy="1569660"/>
          </a:xfrm>
          <a:prstGeom prst="rect">
            <a:avLst/>
          </a:prstGeom>
          <a:noFill/>
        </p:spPr>
        <p:txBody>
          <a:bodyPr wrap="square" rtlCol="0">
            <a:spAutoFit/>
          </a:bodyPr>
          <a:lstStyle/>
          <a:p>
            <a:pPr algn="ctr"/>
            <a:r>
              <a:rPr lang="bn-BD" sz="9600" dirty="0" smtClean="0">
                <a:solidFill>
                  <a:schemeClr val="tx2">
                    <a:lumMod val="10000"/>
                    <a:lumOff val="90000"/>
                  </a:schemeClr>
                </a:solidFill>
                <a:latin typeface="NikoshBAN" panose="02000000000000000000" pitchFamily="2" charset="0"/>
                <a:cs typeface="NikoshBAN" panose="02000000000000000000" pitchFamily="2" charset="0"/>
              </a:rPr>
              <a:t>ধন্যবাদ</a:t>
            </a:r>
            <a:endParaRPr lang="en-US" sz="9600" dirty="0">
              <a:solidFill>
                <a:schemeClr val="tx2">
                  <a:lumMod val="10000"/>
                  <a:lumOff val="9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916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93477" y="2342548"/>
            <a:ext cx="6295292" cy="21570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78923" y="2543908"/>
            <a:ext cx="5029200" cy="1754326"/>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মোসাঃ রুনা লায়লা</a:t>
            </a:r>
          </a:p>
          <a:p>
            <a:r>
              <a:rPr lang="bn-BD" sz="3600" dirty="0" smtClean="0">
                <a:latin typeface="NikoshBAN" panose="02000000000000000000" pitchFamily="2" charset="0"/>
                <a:cs typeface="NikoshBAN" panose="02000000000000000000" pitchFamily="2" charset="0"/>
              </a:rPr>
              <a:t>সহকারী শিক্ষিকা</a:t>
            </a:r>
          </a:p>
          <a:p>
            <a:r>
              <a:rPr lang="bn-BD" sz="3600" dirty="0" smtClean="0">
                <a:latin typeface="NikoshBAN" panose="02000000000000000000" pitchFamily="2" charset="0"/>
                <a:cs typeface="NikoshBAN" panose="02000000000000000000" pitchFamily="2" charset="0"/>
              </a:rPr>
              <a:t>সাবেকলাভাঙ্গা দাখিল মাদ্রাসা</a:t>
            </a:r>
            <a:endParaRPr lang="en-US" sz="3600" dirty="0">
              <a:latin typeface="NikoshBAN" panose="02000000000000000000" pitchFamily="2" charset="0"/>
              <a:cs typeface="NikoshBAN" panose="02000000000000000000" pitchFamily="2" charset="0"/>
            </a:endParaRPr>
          </a:p>
        </p:txBody>
      </p:sp>
      <p:sp>
        <p:nvSpPr>
          <p:cNvPr id="5" name="Right Arrow 4"/>
          <p:cNvSpPr/>
          <p:nvPr/>
        </p:nvSpPr>
        <p:spPr>
          <a:xfrm>
            <a:off x="3493477" y="1148862"/>
            <a:ext cx="1465385" cy="480646"/>
          </a:xfrm>
          <a:prstGeom prst="rightArrow">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8863" y="1031631"/>
            <a:ext cx="3739660" cy="923330"/>
          </a:xfrm>
          <a:prstGeom prst="rect">
            <a:avLst/>
          </a:prstGeom>
          <a:noFill/>
        </p:spPr>
        <p:txBody>
          <a:bodyPr wrap="square" rtlCol="0">
            <a:spAutoFit/>
          </a:bodyPr>
          <a:lstStyle/>
          <a:p>
            <a:r>
              <a:rPr lang="bn-BD" sz="5400" b="1" u="sng"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শিক্ষক পরিচিতি</a:t>
            </a:r>
            <a:endParaRPr lang="en-US" sz="5400" b="1" u="sng"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543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96307" y="2094186"/>
            <a:ext cx="6693877" cy="32590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65077" y="3060780"/>
            <a:ext cx="3153508" cy="1754326"/>
          </a:xfrm>
          <a:prstGeom prst="rect">
            <a:avLst/>
          </a:prstGeom>
          <a:noFill/>
        </p:spPr>
        <p:txBody>
          <a:bodyPr wrap="square" rtlCol="0">
            <a:spAutoFit/>
          </a:bodyPr>
          <a:lstStyle/>
          <a:p>
            <a:r>
              <a:rPr lang="bn-BD" sz="3600" dirty="0" smtClean="0">
                <a:ln w="0"/>
                <a:effectLst>
                  <a:outerShdw blurRad="38100" dist="19050" dir="2700000" algn="tl" rotWithShape="0">
                    <a:schemeClr val="dk1">
                      <a:alpha val="40000"/>
                    </a:schemeClr>
                  </a:outerShdw>
                </a:effectLst>
              </a:rPr>
              <a:t>বিষয়ঃ বিজ্ঞান</a:t>
            </a:r>
          </a:p>
          <a:p>
            <a:r>
              <a:rPr lang="bn-BD" sz="3600" dirty="0" smtClean="0">
                <a:ln w="0"/>
                <a:effectLst>
                  <a:outerShdw blurRad="38100" dist="19050" dir="2700000" algn="tl" rotWithShape="0">
                    <a:schemeClr val="dk1">
                      <a:alpha val="40000"/>
                    </a:schemeClr>
                  </a:outerShdw>
                </a:effectLst>
              </a:rPr>
              <a:t>শ্রেনীঃ অষ্টম</a:t>
            </a:r>
          </a:p>
          <a:p>
            <a:r>
              <a:rPr lang="bn-BD" sz="3600" dirty="0" smtClean="0">
                <a:ln w="0"/>
                <a:effectLst>
                  <a:outerShdw blurRad="38100" dist="19050" dir="2700000" algn="tl" rotWithShape="0">
                    <a:schemeClr val="dk1">
                      <a:alpha val="40000"/>
                    </a:schemeClr>
                  </a:outerShdw>
                </a:effectLst>
              </a:rPr>
              <a:t>অধ্যায়ঃ ৪</a:t>
            </a:r>
            <a:endParaRPr lang="en-US" sz="3600" dirty="0">
              <a:ln w="0"/>
              <a:effectLst>
                <a:outerShdw blurRad="38100" dist="19050" dir="2700000" algn="tl" rotWithShape="0">
                  <a:schemeClr val="dk1">
                    <a:alpha val="40000"/>
                  </a:schemeClr>
                </a:outerShdw>
              </a:effectLst>
            </a:endParaRPr>
          </a:p>
        </p:txBody>
      </p:sp>
      <p:sp>
        <p:nvSpPr>
          <p:cNvPr id="2" name="TextBox 1"/>
          <p:cNvSpPr txBox="1"/>
          <p:nvPr/>
        </p:nvSpPr>
        <p:spPr>
          <a:xfrm>
            <a:off x="4220307" y="797169"/>
            <a:ext cx="4624753" cy="1015663"/>
          </a:xfrm>
          <a:prstGeom prst="rect">
            <a:avLst/>
          </a:prstGeom>
          <a:solidFill>
            <a:schemeClr val="accent4">
              <a:lumMod val="40000"/>
              <a:lumOff val="60000"/>
            </a:schemeClr>
          </a:solidFill>
        </p:spPr>
        <p:txBody>
          <a:bodyPr wrap="square" rtlCol="0">
            <a:spAutoFit/>
          </a:bodyPr>
          <a:lstStyle/>
          <a:p>
            <a:pPr algn="ctr"/>
            <a:r>
              <a:rPr lang="bn-BD" sz="6000" b="1" u="sng" dirty="0" smtClean="0">
                <a:ln w="0"/>
                <a:solidFill>
                  <a:schemeClr val="accent1">
                    <a:lumMod val="60000"/>
                    <a:lumOff val="40000"/>
                  </a:schemeClr>
                </a:solidFill>
              </a:rPr>
              <a:t>পাঠ পরিচিতি</a:t>
            </a:r>
            <a:endParaRPr lang="en-US" sz="6000" b="1" u="sng" dirty="0">
              <a:ln w="0"/>
              <a:solidFill>
                <a:schemeClr val="accent1">
                  <a:lumMod val="60000"/>
                  <a:lumOff val="40000"/>
                </a:schemeClr>
              </a:solidFill>
            </a:endParaRPr>
          </a:p>
        </p:txBody>
      </p:sp>
    </p:spTree>
    <p:extLst>
      <p:ext uri="{BB962C8B-B14F-4D97-AF65-F5344CB8AC3E}">
        <p14:creationId xmlns:p14="http://schemas.microsoft.com/office/powerpoint/2010/main" val="82522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692" y="902677"/>
            <a:ext cx="3411416" cy="1441938"/>
          </a:xfrm>
          <a:prstGeom prst="rect">
            <a:avLst/>
          </a:prstGeom>
          <a:noFill/>
        </p:spPr>
        <p:txBody>
          <a:bodyPr wrap="square" rtlCol="0">
            <a:spAutoFit/>
          </a:bodyPr>
          <a:lstStyle/>
          <a:p>
            <a:endParaRPr lang="en-US" dirty="0"/>
          </a:p>
        </p:txBody>
      </p:sp>
      <p:sp>
        <p:nvSpPr>
          <p:cNvPr id="8" name="Flowchart: Alternate Process 7"/>
          <p:cNvSpPr/>
          <p:nvPr/>
        </p:nvSpPr>
        <p:spPr>
          <a:xfrm>
            <a:off x="4525108" y="638218"/>
            <a:ext cx="3681046" cy="15826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30614" y="1043354"/>
            <a:ext cx="3575539" cy="584775"/>
          </a:xfrm>
          <a:prstGeom prst="rect">
            <a:avLst/>
          </a:prstGeom>
          <a:noFill/>
        </p:spPr>
        <p:txBody>
          <a:bodyPr wrap="square" rtlCol="0">
            <a:spAutoFit/>
          </a:bodyPr>
          <a:lstStyle/>
          <a:p>
            <a:r>
              <a:rPr lang="bn-BD" sz="3200" b="1" dirty="0" smtClean="0">
                <a:ln w="22225">
                  <a:solidFill>
                    <a:schemeClr val="accent2"/>
                  </a:solidFill>
                  <a:prstDash val="solid"/>
                </a:ln>
                <a:solidFill>
                  <a:schemeClr val="accent2">
                    <a:lumMod val="40000"/>
                    <a:lumOff val="60000"/>
                  </a:schemeClr>
                </a:solidFill>
              </a:rPr>
              <a:t>এগুলো কিসের ছবি?</a:t>
            </a:r>
            <a:endParaRPr lang="en-US" sz="3200"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108" y="2842824"/>
            <a:ext cx="3810000" cy="1200150"/>
          </a:xfrm>
          <a:prstGeom prst="rect">
            <a:avLst/>
          </a:prstGeom>
        </p:spPr>
      </p:pic>
      <p:sp>
        <p:nvSpPr>
          <p:cNvPr id="12" name="TextBox 11"/>
          <p:cNvSpPr txBox="1"/>
          <p:nvPr/>
        </p:nvSpPr>
        <p:spPr>
          <a:xfrm>
            <a:off x="5287109" y="4144053"/>
            <a:ext cx="2713891" cy="523220"/>
          </a:xfrm>
          <a:prstGeom prst="rect">
            <a:avLst/>
          </a:prstGeom>
          <a:noFill/>
        </p:spPr>
        <p:txBody>
          <a:bodyPr wrap="square" rtlCol="0">
            <a:spAutoFit/>
          </a:bodyPr>
          <a:lstStyle/>
          <a:p>
            <a:r>
              <a:rPr lang="bn-BD" sz="2800" dirty="0" smtClean="0"/>
              <a:t>নিষেক এর ছবি</a:t>
            </a:r>
            <a:endParaRPr lang="en-US" sz="2800" dirty="0"/>
          </a:p>
        </p:txBody>
      </p:sp>
    </p:spTree>
    <p:extLst>
      <p:ext uri="{BB962C8B-B14F-4D97-AF65-F5344CB8AC3E}">
        <p14:creationId xmlns:p14="http://schemas.microsoft.com/office/powerpoint/2010/main" val="38636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450122" y="398583"/>
            <a:ext cx="1963615" cy="858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TextBox 3"/>
          <p:cNvSpPr txBox="1"/>
          <p:nvPr/>
        </p:nvSpPr>
        <p:spPr>
          <a:xfrm>
            <a:off x="4633547" y="548733"/>
            <a:ext cx="4970584" cy="707886"/>
          </a:xfrm>
          <a:prstGeom prst="rect">
            <a:avLst/>
          </a:prstGeom>
          <a:noFill/>
        </p:spPr>
        <p:txBody>
          <a:bodyPr wrap="square" rtlCol="0">
            <a:spAutoFit/>
          </a:bodyPr>
          <a:lstStyle/>
          <a:p>
            <a:r>
              <a:rPr lang="bn-BD" sz="4000" b="1" u="sng" dirty="0" smtClean="0">
                <a:latin typeface="NikoshBAN" panose="02000000000000000000" pitchFamily="2" charset="0"/>
                <a:cs typeface="NikoshBAN" panose="02000000000000000000" pitchFamily="2" charset="0"/>
              </a:rPr>
              <a:t>পাঠের নামঃ উদ্ভিদের বংশবৃধি</a:t>
            </a:r>
            <a:endParaRPr lang="en-US" sz="4000" b="1" u="sng" dirty="0">
              <a:latin typeface="NikoshBAN" panose="02000000000000000000" pitchFamily="2" charset="0"/>
              <a:cs typeface="NikoshBAN" panose="02000000000000000000" pitchFamily="2" charset="0"/>
            </a:endParaRPr>
          </a:p>
        </p:txBody>
      </p:sp>
      <p:sp>
        <p:nvSpPr>
          <p:cNvPr id="7" name="Right Arrow 6"/>
          <p:cNvSpPr/>
          <p:nvPr/>
        </p:nvSpPr>
        <p:spPr>
          <a:xfrm>
            <a:off x="2450121" y="1593946"/>
            <a:ext cx="1963616" cy="88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62554" y="2930769"/>
            <a:ext cx="7079566" cy="3046988"/>
          </a:xfrm>
          <a:prstGeom prst="rect">
            <a:avLst/>
          </a:prstGeom>
          <a:noFill/>
        </p:spPr>
        <p:txBody>
          <a:bodyPr wrap="square" rtlCol="0">
            <a:spAutoFit/>
          </a:bodyPr>
          <a:lstStyle/>
          <a:p>
            <a:r>
              <a:rPr lang="bn-BD" sz="2400" dirty="0" smtClean="0"/>
              <a:t>এ পাঠ শেষে শিক্ষার্থীরা-</a:t>
            </a:r>
          </a:p>
          <a:p>
            <a:endParaRPr lang="bn-BD" sz="2400" dirty="0" smtClean="0"/>
          </a:p>
          <a:p>
            <a:pPr marL="342900" indent="-342900">
              <a:buFont typeface="+mj-lt"/>
              <a:buAutoNum type="arabicPeriod"/>
            </a:pPr>
            <a:r>
              <a:rPr lang="bn-BD" sz="2400" dirty="0" smtClean="0"/>
              <a:t>যৌন এবং অযৌন প্রজননের পার্থক্য করতে পারবে।</a:t>
            </a:r>
          </a:p>
          <a:p>
            <a:pPr marL="342900" indent="-342900">
              <a:buFont typeface="+mj-lt"/>
              <a:buAutoNum type="arabicPeriod"/>
            </a:pPr>
            <a:r>
              <a:rPr lang="bn-BD" sz="2400" dirty="0" smtClean="0"/>
              <a:t>পরাগায়ন ব্যাখ্যা করতে পারবে।</a:t>
            </a:r>
          </a:p>
          <a:p>
            <a:pPr marL="342900" indent="-342900">
              <a:buFont typeface="+mj-lt"/>
              <a:buAutoNum type="arabicPeriod"/>
            </a:pPr>
            <a:r>
              <a:rPr lang="bn-BD" sz="2400" dirty="0" smtClean="0"/>
              <a:t>বিভিন্ন প্রকার প্রজনের মধ্য পার্থক্য করতে পারবে।</a:t>
            </a:r>
          </a:p>
          <a:p>
            <a:pPr marL="342900" indent="-342900">
              <a:buFont typeface="+mj-lt"/>
              <a:buAutoNum type="arabicPeriod"/>
            </a:pPr>
            <a:r>
              <a:rPr lang="bn-BD" sz="2400" dirty="0" smtClean="0"/>
              <a:t>নিষিক্তকরন প্রক্রিয়া কি?</a:t>
            </a:r>
          </a:p>
          <a:p>
            <a:pPr marL="342900" indent="-342900">
              <a:buFont typeface="+mj-lt"/>
              <a:buAutoNum type="arabicPeriod"/>
            </a:pPr>
            <a:endParaRPr lang="bn-BD" sz="2400" dirty="0" smtClean="0"/>
          </a:p>
          <a:p>
            <a:endParaRPr lang="en-US" sz="2400" dirty="0"/>
          </a:p>
        </p:txBody>
      </p:sp>
      <p:sp>
        <p:nvSpPr>
          <p:cNvPr id="3" name="TextBox 2"/>
          <p:cNvSpPr txBox="1"/>
          <p:nvPr/>
        </p:nvSpPr>
        <p:spPr>
          <a:xfrm>
            <a:off x="4759569" y="1887415"/>
            <a:ext cx="2327031" cy="707886"/>
          </a:xfrm>
          <a:prstGeom prst="rect">
            <a:avLst/>
          </a:prstGeom>
          <a:noFill/>
        </p:spPr>
        <p:txBody>
          <a:bodyPr wrap="square" rtlCol="0">
            <a:spAutoFit/>
          </a:bodyPr>
          <a:lstStyle/>
          <a:p>
            <a:r>
              <a:rPr lang="bn-BD" sz="4000" b="1" u="sng" dirty="0" smtClean="0">
                <a:latin typeface="NikoshBAN" panose="02000000000000000000" pitchFamily="2" charset="0"/>
                <a:cs typeface="NikoshBAN" panose="02000000000000000000" pitchFamily="2" charset="0"/>
              </a:rPr>
              <a:t>শিখনফল</a:t>
            </a:r>
            <a:endParaRPr lang="en-US" sz="40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656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1938" y="844062"/>
            <a:ext cx="7924800" cy="4893647"/>
          </a:xfrm>
          <a:prstGeom prst="rect">
            <a:avLst/>
          </a:prstGeom>
          <a:noFill/>
        </p:spPr>
        <p:txBody>
          <a:bodyPr wrap="square" rtlCol="0">
            <a:spAutoFit/>
          </a:bodyPr>
          <a:lstStyle/>
          <a:p>
            <a:pPr marL="285750" indent="-285750">
              <a:buFont typeface="Wingdings" panose="05000000000000000000" pitchFamily="2" charset="2"/>
              <a:buChar char="v"/>
            </a:pPr>
            <a:r>
              <a:rPr lang="bn-BD" sz="2400" dirty="0" smtClean="0">
                <a:latin typeface="NikoshBAN" panose="02000000000000000000" pitchFamily="2" charset="0"/>
                <a:cs typeface="NikoshBAN" panose="02000000000000000000" pitchFamily="2" charset="0"/>
              </a:rPr>
              <a:t> যৌন জননের মাধ্যমে যে বংশ বৃধি হয় তাই যৌন জনন। </a:t>
            </a:r>
          </a:p>
          <a:p>
            <a:pPr marL="285750" indent="-285750">
              <a:buFont typeface="Wingdings" panose="05000000000000000000" pitchFamily="2" charset="2"/>
              <a:buChar char="v"/>
            </a:pPr>
            <a:r>
              <a:rPr lang="bn-BD" sz="2400" dirty="0" smtClean="0">
                <a:latin typeface="NikoshBAN" panose="02000000000000000000" pitchFamily="2" charset="0"/>
                <a:cs typeface="NikoshBAN" panose="02000000000000000000" pitchFamily="2" charset="0"/>
              </a:rPr>
              <a:t>যে প্রক্রিয়ায় ভিন্নধরমী জননকোষের মিলন ছাড়াই জনন সম্পন্ন হয় তাই অযৌন জনন।</a:t>
            </a:r>
          </a:p>
          <a:p>
            <a:pPr marL="285750" indent="-285750">
              <a:buFont typeface="Wingdings" panose="05000000000000000000" pitchFamily="2" charset="2"/>
              <a:buChar char="v"/>
            </a:pPr>
            <a:endParaRPr lang="bn-BD" sz="24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BD" sz="2400" dirty="0" smtClean="0">
                <a:latin typeface="NikoshBAN" panose="02000000000000000000" pitchFamily="2" charset="0"/>
                <a:cs typeface="NikoshBAN" panose="02000000000000000000" pitchFamily="2" charset="0"/>
              </a:rPr>
              <a:t> প্রাগায়নকে পরাগসংযোগ বলা হয়। পরাগায়ন ২ প্রকারঃ স্ব-প্রাগায়ন ও পর পরাগায়ন।</a:t>
            </a:r>
          </a:p>
          <a:p>
            <a:pPr marL="285750" indent="-285750">
              <a:buFont typeface="Wingdings" panose="05000000000000000000" pitchFamily="2" charset="2"/>
              <a:buChar char="v"/>
            </a:pPr>
            <a:endParaRPr lang="bn-BD" sz="24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BD" sz="2400" dirty="0" smtClean="0">
                <a:latin typeface="NikoshBAN" panose="02000000000000000000" pitchFamily="2" charset="0"/>
                <a:cs typeface="NikoshBAN" panose="02000000000000000000" pitchFamily="2" charset="0"/>
              </a:rPr>
              <a:t> স্ব-পরাগায়নঃ একই ফুলে বা একই গাছে ভিন্ন দুটি ফুলের মাধ্যমে পরাগায়ন ঘটলে তাকে স্ব-প্রাগায়ন বলে।</a:t>
            </a:r>
            <a:r>
              <a:rPr lang="bn-BD" sz="2400" dirty="0">
                <a:latin typeface="NikoshBAN" panose="02000000000000000000" pitchFamily="2" charset="0"/>
                <a:cs typeface="NikoshBAN" panose="02000000000000000000" pitchFamily="2" charset="0"/>
              </a:rPr>
              <a:t>পর </a:t>
            </a:r>
            <a:r>
              <a:rPr lang="bn-BD" sz="2400" dirty="0" smtClean="0">
                <a:latin typeface="NikoshBAN" panose="02000000000000000000" pitchFamily="2" charset="0"/>
                <a:cs typeface="NikoshBAN" panose="02000000000000000000" pitchFamily="2" charset="0"/>
              </a:rPr>
              <a:t>–পরাগায়ন একয় প্রজাতির ২ টি ভিন্ন উদ্ভিদের ফুলের মধ্য পরাগায়ন ঘটলে তাকে পর পরাগায়ন বলে।</a:t>
            </a:r>
          </a:p>
          <a:p>
            <a:pPr marL="285750" indent="-285750">
              <a:buFont typeface="Wingdings" panose="05000000000000000000" pitchFamily="2" charset="2"/>
              <a:buChar char="v"/>
            </a:pPr>
            <a:r>
              <a:rPr lang="bn-BD" sz="2400" dirty="0" smtClean="0">
                <a:latin typeface="NikoshBAN" panose="02000000000000000000" pitchFamily="2" charset="0"/>
                <a:cs typeface="NikoshBAN" panose="02000000000000000000" pitchFamily="2" charset="0"/>
              </a:rPr>
              <a:t>স্ব-পরাগায়নঃসরিষা,কুমড়া,ধুতুরা ইত্যাদি। পর পরাগায়নঃ শিমুল পেঁপেঁ ইত্যাদি গাছে পর পরাগায়ন হয়ে থাকে।</a:t>
            </a:r>
            <a:endParaRPr lang="en-US" sz="2400"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endParaRPr lang="bn-BD" sz="24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3840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4244" y="644769"/>
            <a:ext cx="6459415" cy="30831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952" y="1277815"/>
            <a:ext cx="3810000" cy="1512276"/>
          </a:xfrm>
          <a:prstGeom prst="rect">
            <a:avLst/>
          </a:prstGeom>
        </p:spPr>
      </p:pic>
      <p:sp>
        <p:nvSpPr>
          <p:cNvPr id="4" name="TextBox 3"/>
          <p:cNvSpPr txBox="1"/>
          <p:nvPr/>
        </p:nvSpPr>
        <p:spPr>
          <a:xfrm>
            <a:off x="2110154" y="4255477"/>
            <a:ext cx="7819292" cy="1477328"/>
          </a:xfrm>
          <a:prstGeom prst="rect">
            <a:avLst/>
          </a:prstGeom>
          <a:noFill/>
        </p:spPr>
        <p:txBody>
          <a:bodyPr wrap="square" rtlCol="0">
            <a:spAutoFit/>
          </a:bodyPr>
          <a:lstStyle/>
          <a:p>
            <a:r>
              <a:rPr lang="bn-BD" dirty="0" smtClean="0"/>
              <a:t>প্রশ্নঃ জৌন জনন সম্পর্কে আলোচনা  কর।</a:t>
            </a:r>
          </a:p>
          <a:p>
            <a:endParaRPr lang="bn-BD" dirty="0"/>
          </a:p>
          <a:p>
            <a:r>
              <a:rPr lang="bn-BD" dirty="0" smtClean="0"/>
              <a:t>উত্তরঃ ফুল থেকে ফল এবং ফল থেকে বীজ হয়।একটি সপুষ্পক উদ্ভিদ যৌন জননের মাধ্যমে বংশ বৃধি করে। তাই  ফুল উদ্ভিদের যৌন জননের জন্য গুরুত্ত গুরুত্বপূর্ণ অঙ্গ ।</a:t>
            </a:r>
            <a:endParaRPr lang="en-US" dirty="0"/>
          </a:p>
        </p:txBody>
      </p:sp>
    </p:spTree>
    <p:extLst>
      <p:ext uri="{BB962C8B-B14F-4D97-AF65-F5344CB8AC3E}">
        <p14:creationId xmlns:p14="http://schemas.microsoft.com/office/powerpoint/2010/main" val="312624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545123" y="1956632"/>
            <a:ext cx="10568354" cy="4196862"/>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76" y="175848"/>
            <a:ext cx="3106615" cy="1780784"/>
          </a:xfrm>
          <a:prstGeom prst="rect">
            <a:avLst/>
          </a:prstGeom>
        </p:spPr>
      </p:pic>
      <p:sp>
        <p:nvSpPr>
          <p:cNvPr id="6" name="TextBox 5"/>
          <p:cNvSpPr txBox="1"/>
          <p:nvPr/>
        </p:nvSpPr>
        <p:spPr>
          <a:xfrm>
            <a:off x="1758461" y="2743200"/>
            <a:ext cx="7795847" cy="3046988"/>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প্রশ্নঃ স্ব- পরাগায়ন ও পর-পরাগায়নের মাধ্যমগুলো আলোচনা কর।</a:t>
            </a:r>
          </a:p>
          <a:p>
            <a:r>
              <a:rPr lang="bn-BD" sz="2400" dirty="0" smtClean="0">
                <a:latin typeface="NikoshBAN" panose="02000000000000000000" pitchFamily="2" charset="0"/>
                <a:cs typeface="NikoshBAN" panose="02000000000000000000" pitchFamily="2" charset="0"/>
              </a:rPr>
              <a:t>উত্তরঃধিকাংশ ক্ষেত্রে  কোন না কোন মাধ্যমে হয়ে থাকে। যে বাহক পরাগরেনু বহন করে গরভমুন্ড পর্যন্ত নিয়ে যায় তাকে পরাগায়নের মাধ্যম বলে।বায়ু,পানি, কীট-পতংগ পাখি বাদুড় এমনকি মানুষের মাধ্যমে হয়ে থাকে। মধু খেতে পতঙ্গ বা পাখি ফুলে ফুলে ঘুরে বেড়ায়। এ সময় পরাগরেণু বাহকের গায়ে লেগে যায়।এ বাহকটি যখন</a:t>
            </a:r>
          </a:p>
          <a:p>
            <a:r>
              <a:rPr lang="bn-BD" sz="2400" dirty="0" smtClean="0">
                <a:latin typeface="NikoshBAN" panose="02000000000000000000" pitchFamily="2" charset="0"/>
                <a:cs typeface="NikoshBAN" panose="02000000000000000000" pitchFamily="2" charset="0"/>
              </a:rPr>
              <a:t>একই প্রজাতির অন্য ফুলে গিয়ে বসলে পরাগরেনু বাহকের গায়ে লেগে যায় এননিভাবে অজান্তে কাজটি হয়ে যায়।</a:t>
            </a:r>
          </a:p>
        </p:txBody>
      </p:sp>
    </p:spTree>
    <p:extLst>
      <p:ext uri="{BB962C8B-B14F-4D97-AF65-F5344CB8AC3E}">
        <p14:creationId xmlns:p14="http://schemas.microsoft.com/office/powerpoint/2010/main" val="23535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1907" y="1287452"/>
            <a:ext cx="9155724" cy="443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97723" y="1547447"/>
            <a:ext cx="7151077" cy="2985433"/>
          </a:xfrm>
          <a:prstGeom prst="rect">
            <a:avLst/>
          </a:prstGeom>
          <a:noFill/>
        </p:spPr>
        <p:txBody>
          <a:bodyPr wrap="square" rtlCol="0">
            <a:spAutoFit/>
          </a:bodyPr>
          <a:lstStyle/>
          <a:p>
            <a:r>
              <a:rPr lang="bn-BD" dirty="0" smtClean="0"/>
              <a:t>প্রশ্নঃ নিষিক্তকরণ প্রক্রিয়া ব্যাখা কর</a:t>
            </a:r>
            <a:r>
              <a:rPr lang="bn-BD" sz="2800" dirty="0" smtClean="0"/>
              <a:t>।</a:t>
            </a:r>
          </a:p>
          <a:p>
            <a:endParaRPr lang="bn-BD" sz="2800" dirty="0" smtClean="0"/>
          </a:p>
          <a:p>
            <a:r>
              <a:rPr lang="bn-BD" dirty="0" smtClean="0"/>
              <a:t>উত্তরঃ জননকোষ সৃষ্টি নিষিক্তকরনের পূরবশ্রত।একটি পুং গ্যামেট অন্য একটি স্ত্রী –গ্যমেটের সঙ্গে পরিপূর্ণভাবে মিলিত হওয়াকে নিষিক্তকরন বলে।</a:t>
            </a:r>
          </a:p>
          <a:p>
            <a:endParaRPr lang="bn-BD" dirty="0"/>
          </a:p>
          <a:p>
            <a:r>
              <a:rPr lang="bn-BD" dirty="0" smtClean="0"/>
              <a:t>পরাগায়নের ফলে পরাগরেণু গরভমুন্ডে স্থা্নান্তরিত হয়। এখান থেকে নিঃসৃত রস শুষে নিয়ে ফুলে উঠে এবং আবরন ভেদ করে একট নালি বেরিয়ে আসে। এটি পরাগনালি। পরাগনালি গরভদন্ড ভেদ করে গর্ভাশয়ে ডিম্বকের কাছে যায়। ফলে </a:t>
            </a:r>
            <a:r>
              <a:rPr lang="bn-BD"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দুটি  পুং গ্যামেট সৃষ্টি হয়।</a:t>
            </a:r>
            <a:endParaRPr lang="en-US" sz="2400" dirty="0"/>
          </a:p>
        </p:txBody>
      </p:sp>
    </p:spTree>
    <p:extLst>
      <p:ext uri="{BB962C8B-B14F-4D97-AF65-F5344CB8AC3E}">
        <p14:creationId xmlns:p14="http://schemas.microsoft.com/office/powerpoint/2010/main" val="3470559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456</TotalTime>
  <Words>407</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Garamond</vt:lpstr>
      <vt:lpstr>NikoshBAN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uitrce</dc:creator>
  <cp:lastModifiedBy>uitrce</cp:lastModifiedBy>
  <cp:revision>91</cp:revision>
  <dcterms:created xsi:type="dcterms:W3CDTF">2020-01-21T09:38:28Z</dcterms:created>
  <dcterms:modified xsi:type="dcterms:W3CDTF">2020-01-23T11:18:23Z</dcterms:modified>
</cp:coreProperties>
</file>