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9" r:id="rId4"/>
    <p:sldId id="263" r:id="rId5"/>
    <p:sldId id="261" r:id="rId6"/>
    <p:sldId id="265" r:id="rId7"/>
    <p:sldId id="264" r:id="rId8"/>
    <p:sldId id="267" r:id="rId9"/>
    <p:sldId id="268" r:id="rId10"/>
    <p:sldId id="269" r:id="rId11"/>
    <p:sldId id="271" r:id="rId12"/>
    <p:sldId id="270" r:id="rId13"/>
    <p:sldId id="273" r:id="rId14"/>
    <p:sldId id="274" r:id="rId15"/>
    <p:sldId id="275" r:id="rId16"/>
    <p:sldId id="272" r:id="rId17"/>
    <p:sldId id="277" r:id="rId18"/>
    <p:sldId id="278" r:id="rId19"/>
    <p:sldId id="276" r:id="rId20"/>
    <p:sldId id="279" r:id="rId21"/>
    <p:sldId id="282" r:id="rId22"/>
    <p:sldId id="281" r:id="rId23"/>
    <p:sldId id="280" r:id="rId24"/>
    <p:sldId id="283" r:id="rId25"/>
    <p:sldId id="284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55" autoAdjust="0"/>
    <p:restoredTop sz="94717" autoAdjust="0"/>
  </p:normalViewPr>
  <p:slideViewPr>
    <p:cSldViewPr>
      <p:cViewPr>
        <p:scale>
          <a:sx n="75" d="100"/>
          <a:sy n="75" d="100"/>
        </p:scale>
        <p:origin x="-456" y="-6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22C6B8-86CE-4A6B-A304-C3473F4D4B21}" type="datetimeFigureOut">
              <a:rPr lang="en-US" smtClean="0"/>
              <a:pPr/>
              <a:t>26-Jan-20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4D1CE8-0A7B-4B5B-9E14-3CBB32452C0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0CF68-8557-449B-9106-1E966B5BD53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88032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4D1CE8-0A7B-4B5B-9E14-3CBB32452C0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4D1CE8-0A7B-4B5B-9E14-3CBB32452C0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4D1CE8-0A7B-4B5B-9E14-3CBB32452C0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35C2D0-2AD2-49D5-800C-193F054696E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698723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4D1CE8-0A7B-4B5B-9E14-3CBB32452C0F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0CF68-8557-449B-9106-1E966B5BD533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596315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0CF68-8557-449B-9106-1E966B5BD533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59631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26-Jan-20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26-Jan-20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26-Jan-20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20000"/>
                <a:lumOff val="80000"/>
                <a:alpha val="72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26-Jan-20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1s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2004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2438401"/>
            <a:ext cx="9144000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1">
                    <a:lumMod val="65000"/>
                  </a:schemeClr>
                </a:solidFill>
                <a:latin typeface="NikoshBAN" pitchFamily="2" charset="0"/>
                <a:cs typeface="NikoshBAN" pitchFamily="2" charset="0"/>
              </a:rPr>
              <a:t>সবাইকে কুয়াশাভরা সকালের শুভেচ্ছা</a:t>
            </a:r>
            <a:r>
              <a:rPr lang="bn-IN" b="1" dirty="0" smtClean="0">
                <a:solidFill>
                  <a:schemeClr val="bg1">
                    <a:lumMod val="6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988874"/>
            <a:ext cx="8915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কোনো বস্তুর উপর বল প্রয়োগ করলে যদি বস্তুটির  সরণ ঘটে অর্থাৎ বস্তুটি স্থান পরিবর্তন করে তাহলে তাকে কাজ বলা হয়।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3732074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বিজ্ঞানের ভাষায়ঃ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যদি বল প্রয়োগের ফলে বলের দিকে বস্তুর সরণ ঘটে তাহলে বল এবং সরণের গুণফল দ্বারা  </a:t>
            </a:r>
            <a:r>
              <a:rPr lang="bn-BD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কাজ </a:t>
            </a:r>
            <a:r>
              <a:rPr lang="bn-BD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পরিমাপ করা  হয়।</a:t>
            </a:r>
            <a:endParaRPr lang="bn-BD" sz="36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609600" y="1066800"/>
            <a:ext cx="822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কাজ কে </a:t>
            </a:r>
            <a:r>
              <a:rPr lang="bn-BD" sz="4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জুল </a:t>
            </a:r>
            <a:r>
              <a:rPr lang="bn-BD" sz="5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</a:t>
            </a:r>
            <a:r>
              <a:rPr lang="en-US" sz="5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J</a:t>
            </a:r>
            <a:r>
              <a:rPr lang="bn-BD" sz="5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)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দ্বারা প্রকাশ করা হয়।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57200" y="3581400"/>
            <a:ext cx="8414483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অর্থাৎ, কাজ</a:t>
            </a:r>
            <a:r>
              <a:rPr lang="bn-BD" sz="36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</a:t>
            </a:r>
            <a:r>
              <a:rPr lang="en-US" sz="4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J</a:t>
            </a:r>
            <a:r>
              <a:rPr lang="bn-BD" sz="4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)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=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×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বলের দিকে বস্তুর সরণ</a:t>
            </a:r>
            <a:endParaRPr lang="en-US" sz="3600" b="1" dirty="0"/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dd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111899"/>
            <a:ext cx="2971800" cy="2850501"/>
          </a:xfrm>
          <a:prstGeom prst="rect">
            <a:avLst/>
          </a:prstGeom>
        </p:spPr>
      </p:pic>
      <p:pic>
        <p:nvPicPr>
          <p:cNvPr id="7" name="Picture 6" descr="sss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05400" y="1191209"/>
            <a:ext cx="3352800" cy="2694991"/>
          </a:xfrm>
          <a:prstGeom prst="rect">
            <a:avLst/>
          </a:prstGeom>
        </p:spPr>
      </p:pic>
      <p:sp>
        <p:nvSpPr>
          <p:cNvPr id="16" name="Pentagon 15"/>
          <p:cNvSpPr/>
          <p:nvPr/>
        </p:nvSpPr>
        <p:spPr>
          <a:xfrm>
            <a:off x="457200" y="152400"/>
            <a:ext cx="2667000" cy="685800"/>
          </a:xfrm>
          <a:prstGeom prst="homePlat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দলীয় কাজ 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Oval Callout 16"/>
          <p:cNvSpPr/>
          <p:nvPr/>
        </p:nvSpPr>
        <p:spPr>
          <a:xfrm>
            <a:off x="3429000" y="76200"/>
            <a:ext cx="3048000" cy="838200"/>
          </a:xfrm>
          <a:prstGeom prst="wedgeEllipseCallout">
            <a:avLst>
              <a:gd name="adj1" fmla="val -11548"/>
              <a:gd name="adj2" fmla="val 777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সময়ঃ ৫ মিনিট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7200" y="4034135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চিত্র-১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: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একজন ফুটবল খেলছে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800600" y="4048780"/>
            <a:ext cx="403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চিত্র-২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: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একজন দেওয়াল ঠেলছে 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04800" y="5105400"/>
            <a:ext cx="883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গ্রুপ-১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: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চিত্র-১ এর লোকটি কী কাজ করছে? কেন?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04800" y="5892225"/>
            <a:ext cx="883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গ্রুপ-২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: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 চিত্র-২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এর লোকটি কী কাজ করছে? কেন?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310CC24B-D021-434C-A66A-316A8E3632EB}"/>
              </a:ext>
            </a:extLst>
          </p:cNvPr>
          <p:cNvGrpSpPr/>
          <p:nvPr/>
        </p:nvGrpSpPr>
        <p:grpSpPr>
          <a:xfrm>
            <a:off x="685801" y="1212342"/>
            <a:ext cx="1371599" cy="845058"/>
            <a:chOff x="817418" y="4152899"/>
            <a:chExt cx="2161309" cy="1724891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3" name="Notched Right Arrow 2">
              <a:extLst>
                <a:ext uri="{FF2B5EF4-FFF2-40B4-BE49-F238E27FC236}">
                  <a16:creationId xmlns:a16="http://schemas.microsoft.com/office/drawing/2014/main" xmlns="" id="{3D60EEAA-FC4F-4667-BF53-FC2FE1EEC0F3}"/>
                </a:ext>
              </a:extLst>
            </p:cNvPr>
            <p:cNvSpPr/>
            <p:nvPr/>
          </p:nvSpPr>
          <p:spPr>
            <a:xfrm>
              <a:off x="817418" y="4152899"/>
              <a:ext cx="2161309" cy="1724891"/>
            </a:xfrm>
            <a:prstGeom prst="notchedRightArrow">
              <a:avLst/>
            </a:prstGeom>
            <a:solidFill>
              <a:srgbClr val="0070C0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xmlns="" id="{4D2BBF1F-74D1-41C5-94F4-42050AEF0FAD}"/>
                </a:ext>
              </a:extLst>
            </p:cNvPr>
            <p:cNvSpPr txBox="1"/>
            <p:nvPr/>
          </p:nvSpPr>
          <p:spPr>
            <a:xfrm>
              <a:off x="1120622" y="4454420"/>
              <a:ext cx="1444452" cy="753862"/>
            </a:xfrm>
            <a:prstGeom prst="rect">
              <a:avLst/>
            </a:prstGeom>
            <a:no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2N </a:t>
              </a:r>
              <a:r>
                <a:rPr lang="bn-BD" b="1" dirty="0" smtClean="0">
                  <a:latin typeface="NikoshBAN" pitchFamily="2" charset="0"/>
                  <a:cs typeface="NikoshBAN" pitchFamily="2" charset="0"/>
                </a:rPr>
                <a:t>বল</a:t>
              </a:r>
              <a:endParaRPr lang="en-US" b="1" dirty="0"/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829DD509-D5F0-4FC9-9DFF-0210C2EEF069}"/>
              </a:ext>
            </a:extLst>
          </p:cNvPr>
          <p:cNvGrpSpPr/>
          <p:nvPr/>
        </p:nvGrpSpPr>
        <p:grpSpPr>
          <a:xfrm>
            <a:off x="3589609" y="1854816"/>
            <a:ext cx="3801791" cy="507384"/>
            <a:chOff x="4694317" y="2240974"/>
            <a:chExt cx="3923219" cy="507384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3D7B2FDF-D6BC-4125-AEB6-A7117195914B}"/>
                </a:ext>
              </a:extLst>
            </p:cNvPr>
            <p:cNvSpPr/>
            <p:nvPr/>
          </p:nvSpPr>
          <p:spPr>
            <a:xfrm>
              <a:off x="4835218" y="2240974"/>
              <a:ext cx="3546783" cy="45719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xmlns="" id="{E2F09D6D-8C99-4A5F-B5B0-931A820D7BCA}"/>
                </a:ext>
              </a:extLst>
            </p:cNvPr>
            <p:cNvSpPr txBox="1"/>
            <p:nvPr/>
          </p:nvSpPr>
          <p:spPr>
            <a:xfrm>
              <a:off x="4694317" y="2263833"/>
              <a:ext cx="46529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/>
                <a:t>A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xmlns="" id="{8BE0A74E-FF1E-44E4-9E24-B30937E1F9F8}"/>
                </a:ext>
              </a:extLst>
            </p:cNvPr>
            <p:cNvSpPr txBox="1"/>
            <p:nvPr/>
          </p:nvSpPr>
          <p:spPr>
            <a:xfrm>
              <a:off x="8152237" y="2286693"/>
              <a:ext cx="46529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/>
                <a:t>B</a:t>
              </a:r>
            </a:p>
          </p:txBody>
        </p:sp>
      </p:grpSp>
      <p:sp>
        <p:nvSpPr>
          <p:cNvPr id="11" name="Oval 10">
            <a:extLst>
              <a:ext uri="{FF2B5EF4-FFF2-40B4-BE49-F238E27FC236}">
                <a16:creationId xmlns:a16="http://schemas.microsoft.com/office/drawing/2014/main" xmlns="" id="{C495F813-FF1A-4503-A2F5-48475D1DF792}"/>
              </a:ext>
            </a:extLst>
          </p:cNvPr>
          <p:cNvSpPr/>
          <p:nvPr/>
        </p:nvSpPr>
        <p:spPr>
          <a:xfrm>
            <a:off x="3505200" y="1358990"/>
            <a:ext cx="587108" cy="546010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xmlns="" id="{603E6055-F671-4898-AD07-46EC7B23101A}"/>
              </a:ext>
            </a:extLst>
          </p:cNvPr>
          <p:cNvSpPr/>
          <p:nvPr/>
        </p:nvSpPr>
        <p:spPr>
          <a:xfrm>
            <a:off x="3451492" y="4038600"/>
            <a:ext cx="587108" cy="546008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xmlns="" id="{02F86AF4-6112-4596-BF82-FD9A54D64877}"/>
              </a:ext>
            </a:extLst>
          </p:cNvPr>
          <p:cNvGrpSpPr/>
          <p:nvPr/>
        </p:nvGrpSpPr>
        <p:grpSpPr>
          <a:xfrm>
            <a:off x="609600" y="3810000"/>
            <a:ext cx="1676400" cy="872643"/>
            <a:chOff x="665306" y="4152899"/>
            <a:chExt cx="2789552" cy="1781193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14" name="Notched Right Arrow 21">
              <a:extLst>
                <a:ext uri="{FF2B5EF4-FFF2-40B4-BE49-F238E27FC236}">
                  <a16:creationId xmlns:a16="http://schemas.microsoft.com/office/drawing/2014/main" xmlns="" id="{EEA1BB4C-417A-4DBB-85C2-C80AE2B1BE8C}"/>
                </a:ext>
              </a:extLst>
            </p:cNvPr>
            <p:cNvSpPr/>
            <p:nvPr/>
          </p:nvSpPr>
          <p:spPr>
            <a:xfrm>
              <a:off x="817418" y="4152899"/>
              <a:ext cx="2161309" cy="1724891"/>
            </a:xfrm>
            <a:prstGeom prst="notchedRightArrow">
              <a:avLst/>
            </a:prstGeom>
            <a:solidFill>
              <a:srgbClr val="00B050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xmlns="" id="{B3662410-FA5F-4EF8-9F57-8DE5B977BF75}"/>
                </a:ext>
              </a:extLst>
            </p:cNvPr>
            <p:cNvSpPr txBox="1"/>
            <p:nvPr/>
          </p:nvSpPr>
          <p:spPr>
            <a:xfrm>
              <a:off x="665306" y="4614835"/>
              <a:ext cx="2789552" cy="1319257"/>
            </a:xfrm>
            <a:prstGeom prst="rect">
              <a:avLst/>
            </a:prstGeom>
            <a:no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10N</a:t>
              </a:r>
              <a:r>
                <a:rPr lang="en-US" b="1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b="1" dirty="0" smtClean="0">
                  <a:latin typeface="NikoshBAN" pitchFamily="2" charset="0"/>
                  <a:cs typeface="NikoshBAN" pitchFamily="2" charset="0"/>
                </a:rPr>
                <a:t>বল</a:t>
              </a:r>
            </a:p>
            <a:p>
              <a:endParaRPr lang="en-US" b="1" dirty="0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xmlns="" id="{14CDD368-9B6F-4C53-857B-E4BF387E3304}"/>
              </a:ext>
            </a:extLst>
          </p:cNvPr>
          <p:cNvGrpSpPr/>
          <p:nvPr/>
        </p:nvGrpSpPr>
        <p:grpSpPr>
          <a:xfrm>
            <a:off x="3429000" y="4594283"/>
            <a:ext cx="4191000" cy="577137"/>
            <a:chOff x="4694317" y="2240974"/>
            <a:chExt cx="4071265" cy="577137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xmlns="" id="{19FF39E6-A6A0-4713-8E58-E67C018E7572}"/>
                </a:ext>
              </a:extLst>
            </p:cNvPr>
            <p:cNvSpPr/>
            <p:nvPr/>
          </p:nvSpPr>
          <p:spPr>
            <a:xfrm>
              <a:off x="4835218" y="2240974"/>
              <a:ext cx="3546783" cy="45719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xmlns="" id="{26499460-7D47-430D-8944-DA698A75E875}"/>
                </a:ext>
              </a:extLst>
            </p:cNvPr>
            <p:cNvSpPr txBox="1"/>
            <p:nvPr/>
          </p:nvSpPr>
          <p:spPr>
            <a:xfrm>
              <a:off x="5181732" y="2294891"/>
              <a:ext cx="3583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50</a:t>
              </a:r>
              <a:r>
                <a:rPr lang="en-US" sz="2400" b="1" dirty="0" smtClean="0">
                  <a:latin typeface="NikoshBAN" pitchFamily="2" charset="0"/>
                  <a:cs typeface="NikoshBAN" pitchFamily="2" charset="0"/>
                </a:rPr>
                <a:t>m</a:t>
              </a:r>
              <a:r>
                <a:rPr lang="bn-BD" sz="2800" b="1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b="1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2800" b="1" dirty="0" smtClean="0">
                  <a:latin typeface="NikoshBAN" pitchFamily="2" charset="0"/>
                  <a:cs typeface="NikoshBAN" pitchFamily="2" charset="0"/>
                </a:rPr>
                <a:t>সরণ</a:t>
              </a:r>
              <a:r>
                <a:rPr lang="en-US" sz="2800" b="1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2800" b="1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2800" b="1" dirty="0">
                  <a:latin typeface="NikoshBAN" pitchFamily="2" charset="0"/>
                  <a:cs typeface="NikoshBAN" pitchFamily="2" charset="0"/>
                </a:rPr>
                <a:t>হয়েছে</a:t>
              </a:r>
              <a:endParaRPr lang="en-US" sz="2800" b="1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xmlns="" id="{901E71CB-A592-4C82-8611-8312B7DCB1F6}"/>
                </a:ext>
              </a:extLst>
            </p:cNvPr>
            <p:cNvSpPr txBox="1"/>
            <p:nvPr/>
          </p:nvSpPr>
          <p:spPr>
            <a:xfrm>
              <a:off x="4694317" y="2263833"/>
              <a:ext cx="46529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/>
                <a:t>A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xmlns="" id="{238DEBC5-0BFB-4DDA-80AB-D8888D77FB6F}"/>
                </a:ext>
              </a:extLst>
            </p:cNvPr>
            <p:cNvSpPr txBox="1"/>
            <p:nvPr/>
          </p:nvSpPr>
          <p:spPr>
            <a:xfrm>
              <a:off x="8152237" y="2286693"/>
              <a:ext cx="46529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/>
                <a:t>B</a:t>
              </a:r>
            </a:p>
          </p:txBody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35CE2730-B68B-4C1F-A19F-FB17A66515D5}"/>
              </a:ext>
            </a:extLst>
          </p:cNvPr>
          <p:cNvSpPr/>
          <p:nvPr/>
        </p:nvSpPr>
        <p:spPr>
          <a:xfrm>
            <a:off x="0" y="2797314"/>
            <a:ext cx="9144000" cy="646331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2N</a:t>
            </a: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নিউটন বল প্রয়োগ করায় কাজ হয়েছে কী? 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95397AF6-90D3-46FE-92CF-A1D0616D8D64}"/>
              </a:ext>
            </a:extLst>
          </p:cNvPr>
          <p:cNvSpPr/>
          <p:nvPr/>
        </p:nvSpPr>
        <p:spPr>
          <a:xfrm>
            <a:off x="0" y="5410200"/>
            <a:ext cx="9144000" cy="646331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10N</a:t>
            </a: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নিউটন বল প্রয়োগ করায় কাজ হয়েছে </a:t>
            </a: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কী?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495800" y="1868269"/>
            <a:ext cx="236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সরণ হয়নি</a:t>
            </a:r>
            <a:endParaRPr lang="en-US" sz="1600" dirty="0"/>
          </a:p>
        </p:txBody>
      </p:sp>
      <p:sp>
        <p:nvSpPr>
          <p:cNvPr id="26" name="TextBox 25"/>
          <p:cNvSpPr txBox="1"/>
          <p:nvPr/>
        </p:nvSpPr>
        <p:spPr>
          <a:xfrm>
            <a:off x="152400" y="76200"/>
            <a:ext cx="899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মনোযোগ সহকারে লক্ষ্য করি...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77208846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27746E-6 L 0.15729 0.00069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3.75723E-6 L 0.15695 0.00185 " pathEditMode="relative" rAng="0" ptsTypes="AA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47" y="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3.7037E-6 L 0.37378 0.00463 " pathEditMode="relative" rAng="0" ptsTypes="AA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7" y="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3" grpId="0" animBg="1"/>
      <p:bldP spid="24" grpId="0" animBg="1"/>
      <p:bldP spid="2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Callout 4"/>
          <p:cNvSpPr/>
          <p:nvPr/>
        </p:nvSpPr>
        <p:spPr>
          <a:xfrm>
            <a:off x="5334000" y="533400"/>
            <a:ext cx="3657600" cy="1524000"/>
          </a:xfrm>
          <a:prstGeom prst="wedgeEllipseCallout">
            <a:avLst>
              <a:gd name="adj1" fmla="val -55281"/>
              <a:gd name="adj2" fmla="val 8362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সময়ঃ ৫ মিনিট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3276600"/>
            <a:ext cx="80772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 smtClean="0">
                <a:latin typeface="Mongolian Baiti" pitchFamily="66" charset="0"/>
                <a:cs typeface="Mongolian Baiti" pitchFamily="66" charset="0"/>
              </a:rPr>
              <a:t>10 N </a:t>
            </a:r>
            <a:r>
              <a:rPr lang="bn-BD" sz="4400" b="1" i="1" dirty="0" smtClean="0">
                <a:latin typeface="NikoshBAN" pitchFamily="2" charset="0"/>
                <a:cs typeface="NikoshBAN" pitchFamily="2" charset="0"/>
              </a:rPr>
              <a:t>বল প্রয়োগে কোনো বস্তুর বলের দিকে সরণ </a:t>
            </a:r>
            <a:r>
              <a:rPr lang="en-US" sz="4400" b="1" i="1" dirty="0" smtClean="0">
                <a:latin typeface="Mongolian Baiti" pitchFamily="66" charset="0"/>
                <a:cs typeface="Mongolian Baiti" pitchFamily="66" charset="0"/>
              </a:rPr>
              <a:t>50 m </a:t>
            </a:r>
            <a:r>
              <a:rPr lang="bn-BD" sz="4400" b="1" i="1" dirty="0" smtClean="0">
                <a:latin typeface="NikoshBAN" pitchFamily="2" charset="0"/>
                <a:cs typeface="NikoshBAN" pitchFamily="2" charset="0"/>
              </a:rPr>
              <a:t>হলে, কৃত কাজের পরিমাণ নির্ণয় কর।</a:t>
            </a:r>
            <a:endParaRPr lang="en-US" sz="1600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Pentagon 3"/>
          <p:cNvSpPr/>
          <p:nvPr/>
        </p:nvSpPr>
        <p:spPr>
          <a:xfrm>
            <a:off x="381000" y="533400"/>
            <a:ext cx="4419600" cy="1219200"/>
          </a:xfrm>
          <a:prstGeom prst="homePlat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b="1" dirty="0" smtClean="0">
                <a:latin typeface="NikoshBAN" pitchFamily="2" charset="0"/>
                <a:cs typeface="NikoshBAN" pitchFamily="2" charset="0"/>
              </a:rPr>
              <a:t>একক কাজ </a:t>
            </a:r>
            <a:endParaRPr lang="en-US" sz="66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1802" y="1927863"/>
            <a:ext cx="8527398" cy="134873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11803" y="4457703"/>
            <a:ext cx="8527397" cy="125729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2141219"/>
            <a:ext cx="8534400" cy="68579"/>
          </a:xfrm>
          <a:prstGeom prst="line">
            <a:avLst/>
          </a:prstGeom>
          <a:ln w="3810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11802" y="3047998"/>
            <a:ext cx="8298798" cy="2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11803" y="5539739"/>
            <a:ext cx="8298797" cy="22861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524000"/>
            <a:ext cx="1236595" cy="104071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481" y="4114800"/>
            <a:ext cx="887719" cy="977826"/>
          </a:xfrm>
          <a:prstGeom prst="rect">
            <a:avLst/>
          </a:prstGeom>
        </p:spPr>
      </p:pic>
      <p:sp>
        <p:nvSpPr>
          <p:cNvPr id="2" name="Trapezoid 1"/>
          <p:cNvSpPr/>
          <p:nvPr/>
        </p:nvSpPr>
        <p:spPr>
          <a:xfrm>
            <a:off x="0" y="304800"/>
            <a:ext cx="9144000" cy="990600"/>
          </a:xfrm>
          <a:prstGeom prst="trapezoid">
            <a:avLst>
              <a:gd name="adj" fmla="val 6818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b="1" dirty="0" smtClean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দৃশ্যটি ভালো ভাবে লক্ষ্য করি</a:t>
            </a:r>
            <a:endParaRPr lang="en-US" sz="5400" b="1" dirty="0">
              <a:solidFill>
                <a:schemeClr val="bg2">
                  <a:lumMod val="2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1000" y="3421559"/>
            <a:ext cx="853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b="1" dirty="0" smtClean="0"/>
              <a:t>দুই  জনের ক্ষমতা কী সমান, কেন?</a:t>
            </a:r>
            <a:endParaRPr lang="en-US" sz="1600" b="1" dirty="0"/>
          </a:p>
        </p:txBody>
      </p:sp>
    </p:spTree>
    <p:extLst>
      <p:ext uri="{BB962C8B-B14F-4D97-AF65-F5344CB8AC3E}">
        <p14:creationId xmlns="" xmlns:p14="http://schemas.microsoft.com/office/powerpoint/2010/main" val="121179206"/>
      </p:ext>
    </p:extLst>
  </p:cSld>
  <p:clrMapOvr>
    <a:masterClrMapping/>
  </p:clrMapOvr>
  <p:transition spd="med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0.09074 L 0.8 0.09074 " pathEditMode="relative" rAng="0" ptsTypes="AA">
                                      <p:cBhvr>
                                        <p:cTn id="11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0" y="0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0.08426 L 0.83195 0.08426 " pathEditMode="relative" rAng="0" ptsTypes="AA">
                                      <p:cBhvr>
                                        <p:cTn id="13" dur="7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124361"/>
            <a:ext cx="8229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000" b="1" dirty="0" smtClean="0"/>
              <a:t>ক্ষমতা কী?</a:t>
            </a:r>
            <a:endParaRPr lang="en-US" sz="1100" b="1" dirty="0"/>
          </a:p>
        </p:txBody>
      </p:sp>
      <p:sp>
        <p:nvSpPr>
          <p:cNvPr id="5" name="Rectangle 4"/>
          <p:cNvSpPr/>
          <p:nvPr/>
        </p:nvSpPr>
        <p:spPr>
          <a:xfrm>
            <a:off x="76200" y="1959114"/>
            <a:ext cx="891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কোনো ব্যক্তি বা বস্তুর কাজ করার হারকে </a:t>
            </a:r>
            <a:r>
              <a:rPr lang="bn-BD" sz="4000" b="1" dirty="0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ক্ষমতা 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বলে। 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3735050"/>
            <a:ext cx="89154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অর্থাৎ সমপরিমান কাজ  যে দ্রুত বা তাড়াতাড়ি শেষ করতে পারে তার ক্ষমতা বেশি 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3B793E0D-2139-40B8-8217-0E955F485146}"/>
              </a:ext>
            </a:extLst>
          </p:cNvPr>
          <p:cNvSpPr/>
          <p:nvPr/>
        </p:nvSpPr>
        <p:spPr>
          <a:xfrm>
            <a:off x="457200" y="4749225"/>
            <a:ext cx="7772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ক্ষমতার </a:t>
            </a:r>
            <a:r>
              <a:rPr lang="bn-BD" sz="6000" dirty="0">
                <a:latin typeface="NikoshBAN" pitchFamily="2" charset="0"/>
                <a:cs typeface="NikoshBAN" pitchFamily="2" charset="0"/>
              </a:rPr>
              <a:t>একক </a:t>
            </a:r>
            <a:r>
              <a:rPr lang="bn-BD" sz="6000" b="1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ওয়াট</a:t>
            </a:r>
            <a:endParaRPr lang="bn-BD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3B793E0D-2139-40B8-8217-0E955F485146}"/>
              </a:ext>
            </a:extLst>
          </p:cNvPr>
          <p:cNvSpPr/>
          <p:nvPr/>
        </p:nvSpPr>
        <p:spPr>
          <a:xfrm>
            <a:off x="295422" y="1208789"/>
            <a:ext cx="855315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4400" b="1" i="1" dirty="0" smtClean="0">
                <a:latin typeface="NikoshBAN" pitchFamily="2" charset="0"/>
                <a:cs typeface="NikoshBAN" pitchFamily="2" charset="0"/>
              </a:rPr>
              <a:t>মোট </a:t>
            </a:r>
            <a:r>
              <a:rPr lang="bn-BD" sz="4400" b="1" i="1" dirty="0">
                <a:latin typeface="NikoshBAN" pitchFamily="2" charset="0"/>
                <a:cs typeface="NikoshBAN" pitchFamily="2" charset="0"/>
              </a:rPr>
              <a:t>কাজকে মোট সময় দিয়ে ভাগ করলে ক্ষমতা পাওয়া যায়</a:t>
            </a:r>
            <a:r>
              <a:rPr lang="bn-BD" sz="3200" b="1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bn-BD" sz="3200" b="1" i="1" dirty="0">
              <a:solidFill>
                <a:schemeClr val="tx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4953000" y="2933320"/>
            <a:ext cx="1871003" cy="1105280"/>
            <a:chOff x="5908431" y="3334043"/>
            <a:chExt cx="1871003" cy="1105280"/>
          </a:xfrm>
        </p:grpSpPr>
        <p:sp>
          <p:nvSpPr>
            <p:cNvPr id="10" name="TextBox 9"/>
            <p:cNvSpPr txBox="1"/>
            <p:nvPr/>
          </p:nvSpPr>
          <p:spPr>
            <a:xfrm>
              <a:off x="5908431" y="3334043"/>
              <a:ext cx="187100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200" dirty="0">
                  <a:latin typeface="NikoshBAN" pitchFamily="2" charset="0"/>
                  <a:cs typeface="NikoshBAN" pitchFamily="2" charset="0"/>
                </a:rPr>
                <a:t>মোট কাজ 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908431" y="3854548"/>
              <a:ext cx="184286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200" dirty="0">
                  <a:latin typeface="NikoshBAN" pitchFamily="2" charset="0"/>
                  <a:cs typeface="NikoshBAN" pitchFamily="2" charset="0"/>
                </a:rPr>
                <a:t>মোট সময় 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 flipV="1">
              <a:off x="5992837" y="3882683"/>
              <a:ext cx="1617785" cy="14068"/>
            </a:xfrm>
            <a:prstGeom prst="line">
              <a:avLst/>
            </a:prstGeom>
            <a:ln w="254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Rectangle 12"/>
          <p:cNvSpPr/>
          <p:nvPr/>
        </p:nvSpPr>
        <p:spPr>
          <a:xfrm>
            <a:off x="1752600" y="3055203"/>
            <a:ext cx="34936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অর্থাৎ</a:t>
            </a:r>
            <a:r>
              <a:rPr lang="bn-BD" sz="4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ক্ষমতা</a:t>
            </a:r>
            <a:r>
              <a:rPr lang="bn-BD" sz="48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=  </a:t>
            </a:r>
            <a:endParaRPr lang="bn-BD" sz="4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10654493"/>
      </p:ext>
    </p:extLst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entagon 15"/>
          <p:cNvSpPr/>
          <p:nvPr/>
        </p:nvSpPr>
        <p:spPr>
          <a:xfrm>
            <a:off x="457200" y="381000"/>
            <a:ext cx="3657600" cy="685800"/>
          </a:xfrm>
          <a:prstGeom prst="homePlat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দলীয় কাজ 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Oval Callout 16"/>
          <p:cNvSpPr/>
          <p:nvPr/>
        </p:nvSpPr>
        <p:spPr>
          <a:xfrm>
            <a:off x="5181600" y="381000"/>
            <a:ext cx="3505200" cy="838200"/>
          </a:xfrm>
          <a:prstGeom prst="wedgeEllipseCallout">
            <a:avLst>
              <a:gd name="adj1" fmla="val -11548"/>
              <a:gd name="adj2" fmla="val 777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সময়ঃ ৫ মিনিট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74320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ক্ষমতার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পার্থক্য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লেখ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8200" y="990600"/>
            <a:ext cx="4267200" cy="3352800"/>
          </a:xfrm>
          <a:prstGeom prst="rect">
            <a:avLst/>
          </a:prstGeom>
        </p:spPr>
      </p:pic>
      <p:pic>
        <p:nvPicPr>
          <p:cNvPr id="3" name="Picture 2" descr="images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990600"/>
            <a:ext cx="4038600" cy="33528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4687669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এখানে, 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বালকের 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শক্তি বেশি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 নাকি ব্যক্তির শক্তি বেশি ?  </a:t>
            </a:r>
            <a:endParaRPr lang="en-US" sz="3200" b="1" dirty="0" smtClean="0"/>
          </a:p>
        </p:txBody>
      </p:sp>
      <p:sp>
        <p:nvSpPr>
          <p:cNvPr id="5" name="Trapezoid 4"/>
          <p:cNvSpPr/>
          <p:nvPr/>
        </p:nvSpPr>
        <p:spPr>
          <a:xfrm>
            <a:off x="609600" y="0"/>
            <a:ext cx="8077200" cy="838200"/>
          </a:xfrm>
          <a:prstGeom prst="trapezoid">
            <a:avLst>
              <a:gd name="adj" fmla="val 0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5400" b="1" dirty="0" smtClean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 ২টি</a:t>
            </a:r>
            <a:r>
              <a:rPr lang="bn-BD" sz="5400" b="1" dirty="0" smtClean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লক্ষ্য করি</a:t>
            </a:r>
            <a:endParaRPr lang="en-US" sz="5400" b="1" dirty="0">
              <a:solidFill>
                <a:schemeClr val="bg2">
                  <a:lumMod val="2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55626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i="1" dirty="0" smtClean="0">
                <a:latin typeface="NikoshBAN" pitchFamily="2" charset="0"/>
                <a:cs typeface="NikoshBAN" pitchFamily="2" charset="0"/>
              </a:rPr>
              <a:t>কার কাজ করার ক্ষমতা বা সামর্থ বেশি ? কেন?   </a:t>
            </a:r>
            <a:endParaRPr lang="en-US" sz="3600" b="1" i="1" dirty="0" smtClean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1" animBg="1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7400" y="1828800"/>
            <a:ext cx="28264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600" b="1" i="1" dirty="0" smtClean="0">
                <a:latin typeface="NikoshBAN" pitchFamily="2" charset="0"/>
                <a:cs typeface="NikoshBAN" pitchFamily="2" charset="0"/>
              </a:rPr>
              <a:t>মোঃ আলিউল হক </a:t>
            </a:r>
            <a:endParaRPr lang="bn-IN" sz="900" b="1" i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457200"/>
            <a:ext cx="4800600" cy="83099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bn-IN" sz="12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1066800" y="2133600"/>
            <a:ext cx="838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33600" y="2602468"/>
            <a:ext cx="586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সহকারী শিক্ষক (তথ্য ও যোগাযোগ প্রযুক্তি)</a:t>
            </a:r>
          </a:p>
        </p:txBody>
      </p:sp>
      <p:sp>
        <p:nvSpPr>
          <p:cNvPr id="8" name="Right Arrow 7"/>
          <p:cNvSpPr/>
          <p:nvPr/>
        </p:nvSpPr>
        <p:spPr>
          <a:xfrm>
            <a:off x="1066800" y="2743200"/>
            <a:ext cx="8382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" pitchFamily="2" charset="0"/>
              <a:cs typeface="Nikosh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33600" y="3576935"/>
            <a:ext cx="548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মোবাইলঃ ০১৭৩৮৯৭৯৭২৬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133600" y="3048000"/>
            <a:ext cx="5105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আফিনেপাল পাড়া উচ্চ বিদ্যালয়</a:t>
            </a: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33600" y="4110335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i="1" dirty="0" smtClean="0">
                <a:latin typeface="NikoshBAN" pitchFamily="2" charset="0"/>
                <a:cs typeface="NikoshBAN" pitchFamily="2" charset="0"/>
              </a:rPr>
              <a:t>ই-মেইলঃ </a:t>
            </a:r>
            <a:r>
              <a:rPr lang="en-US" sz="2800" b="1" i="1" dirty="0" smtClean="0">
                <a:latin typeface="NikoshBAN" pitchFamily="2" charset="0"/>
                <a:cs typeface="NikoshBAN" pitchFamily="2" charset="0"/>
              </a:rPr>
              <a:t>aliulhaq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26</a:t>
            </a:r>
            <a:r>
              <a:rPr lang="en-US" sz="2800" b="1" i="1" dirty="0" smtClean="0">
                <a:latin typeface="NikoshBAN" pitchFamily="2" charset="0"/>
                <a:cs typeface="NikoshBAN" pitchFamily="2" charset="0"/>
              </a:rPr>
              <a:t>@gmail.com</a:t>
            </a:r>
            <a:endParaRPr lang="bn-IN" sz="2800" b="1" i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1066800" y="3200400"/>
            <a:ext cx="8382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" pitchFamily="2" charset="0"/>
              <a:cs typeface="Nikosh" pitchFamily="2" charset="0"/>
            </a:endParaRPr>
          </a:p>
        </p:txBody>
      </p:sp>
      <p:sp>
        <p:nvSpPr>
          <p:cNvPr id="15" name="Right Arrow 14"/>
          <p:cNvSpPr/>
          <p:nvPr/>
        </p:nvSpPr>
        <p:spPr>
          <a:xfrm>
            <a:off x="1066800" y="3657600"/>
            <a:ext cx="838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" pitchFamily="2" charset="0"/>
              <a:cs typeface="Nikosh" pitchFamily="2" charset="0"/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1066800" y="4191000"/>
            <a:ext cx="838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" pitchFamily="2" charset="0"/>
              <a:cs typeface="Nikosh" pitchFamily="2" charset="0"/>
            </a:endParaRPr>
          </a:p>
        </p:txBody>
      </p:sp>
      <p:pic>
        <p:nvPicPr>
          <p:cNvPr id="19" name="Picture 18" descr="OLIUL @ RC1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9800" y="304800"/>
            <a:ext cx="2209800" cy="22098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 advClick="0" advTm="2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7" grpId="0"/>
      <p:bldP spid="9" grpId="0"/>
      <p:bldP spid="11" grpId="0"/>
      <p:bldP spid="1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04800"/>
            <a:ext cx="9144000" cy="707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000" b="1" dirty="0" smtClean="0"/>
              <a:t>কাজ ও শক্তির মাঝে সম্পর্কটি আমরা দেখি  </a:t>
            </a:r>
            <a:endParaRPr lang="en-US" sz="4000" b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0" y="1752600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BD" sz="4400" b="1" i="1" dirty="0" smtClean="0">
                <a:latin typeface="NikoshBAN" pitchFamily="2" charset="0"/>
                <a:cs typeface="NikoshBAN" pitchFamily="2" charset="0"/>
              </a:rPr>
              <a:t>কোনো যন্ত্রের বা ব্যক্তির কাজ করার সামর্থকে</a:t>
            </a:r>
            <a:r>
              <a:rPr lang="bn-IN" sz="4400" b="1" i="1" dirty="0" smtClean="0">
                <a:latin typeface="NikoshBAN" pitchFamily="2" charset="0"/>
                <a:cs typeface="NikoshBAN" pitchFamily="2" charset="0"/>
              </a:rPr>
              <a:t>ই </a:t>
            </a:r>
            <a:r>
              <a:rPr lang="bn-BD" sz="4400" b="1" i="1" dirty="0" smtClean="0">
                <a:latin typeface="NikoshBAN" pitchFamily="2" charset="0"/>
                <a:cs typeface="NikoshBAN" pitchFamily="2" charset="0"/>
              </a:rPr>
              <a:t> শক্তি বলে।</a:t>
            </a:r>
            <a:r>
              <a:rPr lang="en-US" sz="44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i="1" dirty="0" smtClean="0">
                <a:latin typeface="NikoshBAN" pitchFamily="2" charset="0"/>
                <a:cs typeface="NikoshBAN" pitchFamily="2" charset="0"/>
              </a:rPr>
              <a:t>কাজের একক ও শক্তির একক একই। </a:t>
            </a:r>
          </a:p>
        </p:txBody>
      </p:sp>
      <p:sp>
        <p:nvSpPr>
          <p:cNvPr id="4" name="Rectangle 3"/>
          <p:cNvSpPr/>
          <p:nvPr/>
        </p:nvSpPr>
        <p:spPr>
          <a:xfrm>
            <a:off x="1524000" y="4724400"/>
            <a:ext cx="5791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অর্থাৎ শক্তির একক </a:t>
            </a:r>
            <a:r>
              <a:rPr lang="bn-BD" sz="5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জুল।</a:t>
            </a:r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bn-BD" sz="54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45915" y="1291771"/>
            <a:ext cx="8027030" cy="5275284"/>
          </a:xfrm>
          <a:prstGeom prst="rect">
            <a:avLst/>
          </a:prstGeom>
          <a:noFill/>
          <a:ln w="38100" cmpd="thickThin">
            <a:solidFill>
              <a:schemeClr val="tx2">
                <a:lumMod val="20000"/>
                <a:lumOff val="8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10493" y="1853625"/>
            <a:ext cx="78763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1</a:t>
            </a:r>
            <a:r>
              <a:rPr lang="bn-BD" sz="4400" b="1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. প্র্রশ্ন: কাজ বলতে কী বুঝায়?</a:t>
            </a:r>
            <a:endParaRPr lang="en-US" sz="4400" b="1" dirty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79449" y="3301425"/>
            <a:ext cx="531655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2</a:t>
            </a:r>
            <a:r>
              <a:rPr lang="bn-BD" sz="4400" b="1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. </a:t>
            </a:r>
            <a:r>
              <a:rPr lang="en-US" sz="4400" b="1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প্রশ্ন: ক্ষমতা কী?</a:t>
            </a:r>
            <a:endParaRPr lang="bn-BD" sz="4400" b="1" dirty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75492" y="4673025"/>
            <a:ext cx="52443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৩. </a:t>
            </a:r>
            <a:r>
              <a:rPr lang="en-US" sz="4400" b="1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প্রশ্ন: শক্তি কী?</a:t>
            </a:r>
            <a:endParaRPr lang="bn-BD" sz="4400" b="1" dirty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5" name="Pentagon 74"/>
          <p:cNvSpPr/>
          <p:nvPr/>
        </p:nvSpPr>
        <p:spPr>
          <a:xfrm>
            <a:off x="49144" y="187036"/>
            <a:ext cx="4218056" cy="803564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b="1" i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  <a:sym typeface="Wingdings"/>
              </a:rPr>
              <a:t>মূল্যায়ন</a:t>
            </a:r>
            <a:endParaRPr lang="en-US" sz="4400" b="1" i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39619843"/>
      </p:ext>
    </p:extLst>
  </p:cSld>
  <p:clrMapOvr>
    <a:masterClrMapping/>
  </p:clrMapOvr>
  <p:transition spd="med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45915" y="1291771"/>
            <a:ext cx="8027030" cy="5275284"/>
          </a:xfrm>
          <a:prstGeom prst="rect">
            <a:avLst/>
          </a:prstGeom>
          <a:noFill/>
          <a:ln w="38100" cmpd="thickThin">
            <a:solidFill>
              <a:schemeClr val="tx2">
                <a:lumMod val="20000"/>
                <a:lumOff val="8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" name="Group 44"/>
          <p:cNvGrpSpPr/>
          <p:nvPr/>
        </p:nvGrpSpPr>
        <p:grpSpPr>
          <a:xfrm>
            <a:off x="609600" y="2057400"/>
            <a:ext cx="8232182" cy="1648598"/>
            <a:chOff x="508002" y="3355770"/>
            <a:chExt cx="8232182" cy="1648598"/>
          </a:xfrm>
        </p:grpSpPr>
        <p:sp>
          <p:nvSpPr>
            <p:cNvPr id="46" name="Rectangle 45"/>
            <p:cNvSpPr/>
            <p:nvPr/>
          </p:nvSpPr>
          <p:spPr>
            <a:xfrm>
              <a:off x="508002" y="3355770"/>
              <a:ext cx="8232182" cy="16312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bn-BD" sz="3600" b="1" dirty="0" smtClean="0">
                  <a:latin typeface="NikoshBAN" pitchFamily="2" charset="0"/>
                  <a:cs typeface="NikoshBAN" pitchFamily="2" charset="0"/>
                </a:rPr>
                <a:t> ৪</a:t>
              </a:r>
              <a:r>
                <a:rPr lang="bn-BD" sz="3600" dirty="0" smtClean="0">
                  <a:latin typeface="NikoshBAN" pitchFamily="2" charset="0"/>
                  <a:cs typeface="NikoshBAN" pitchFamily="2" charset="0"/>
                </a:rPr>
                <a:t>.</a:t>
              </a:r>
              <a:r>
                <a:rPr lang="en-US" sz="36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3600" dirty="0" smtClean="0">
                  <a:latin typeface="NikoshBAN" pitchFamily="2" charset="0"/>
                  <a:cs typeface="NikoshBAN" pitchFamily="2" charset="0"/>
                </a:rPr>
                <a:t>প্রশ্ন: কাজের একক কী?  </a:t>
              </a:r>
            </a:p>
            <a:p>
              <a:r>
                <a:rPr lang="bn-BD" sz="3200" dirty="0" smtClean="0">
                  <a:latin typeface="NikoshBAN" pitchFamily="2" charset="0"/>
                  <a:cs typeface="NikoshBAN" pitchFamily="2" charset="0"/>
                </a:rPr>
                <a:t>            ওয়াট                              জুল/ওয়াট</a:t>
              </a:r>
            </a:p>
            <a:p>
              <a:r>
                <a:rPr lang="bn-BD" sz="3200" dirty="0" smtClean="0">
                  <a:latin typeface="NikoshBAN" pitchFamily="2" charset="0"/>
                  <a:cs typeface="NikoshBAN" pitchFamily="2" charset="0"/>
                </a:rPr>
                <a:t>            জুল                                ওয়াট/জুল ।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grpSp>
          <p:nvGrpSpPr>
            <p:cNvPr id="3" name="Group 46"/>
            <p:cNvGrpSpPr/>
            <p:nvPr/>
          </p:nvGrpSpPr>
          <p:grpSpPr>
            <a:xfrm>
              <a:off x="1039093" y="3865412"/>
              <a:ext cx="512618" cy="584775"/>
              <a:chOff x="875834" y="4091699"/>
              <a:chExt cx="623454" cy="714709"/>
            </a:xfrm>
          </p:grpSpPr>
          <p:sp>
            <p:nvSpPr>
              <p:cNvPr id="57" name="Oval 56"/>
              <p:cNvSpPr/>
              <p:nvPr/>
            </p:nvSpPr>
            <p:spPr>
              <a:xfrm>
                <a:off x="875834" y="4122596"/>
                <a:ext cx="623454" cy="578699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931252" y="4091699"/>
                <a:ext cx="443343" cy="71470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bn-BD" sz="3200" dirty="0">
                    <a:latin typeface="NikoshBAN" pitchFamily="2" charset="0"/>
                    <a:cs typeface="NikoshBAN" pitchFamily="2" charset="0"/>
                  </a:rPr>
                  <a:t>ক</a:t>
                </a:r>
                <a:endParaRPr lang="en-US" sz="3200" dirty="0">
                  <a:latin typeface="NikoshBAN" pitchFamily="2" charset="0"/>
                  <a:cs typeface="NikoshBAN" pitchFamily="2" charset="0"/>
                </a:endParaRPr>
              </a:p>
            </p:txBody>
          </p:sp>
        </p:grpSp>
        <p:grpSp>
          <p:nvGrpSpPr>
            <p:cNvPr id="4" name="Group 47"/>
            <p:cNvGrpSpPr/>
            <p:nvPr/>
          </p:nvGrpSpPr>
          <p:grpSpPr>
            <a:xfrm>
              <a:off x="1039091" y="4419593"/>
              <a:ext cx="512618" cy="584775"/>
              <a:chOff x="4862946" y="4060910"/>
              <a:chExt cx="623454" cy="714709"/>
            </a:xfrm>
          </p:grpSpPr>
          <p:sp>
            <p:nvSpPr>
              <p:cNvPr id="55" name="Oval 54"/>
              <p:cNvSpPr/>
              <p:nvPr/>
            </p:nvSpPr>
            <p:spPr>
              <a:xfrm>
                <a:off x="4862946" y="4091810"/>
                <a:ext cx="623454" cy="578699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4918364" y="4060910"/>
                <a:ext cx="443343" cy="71470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bn-BD" sz="3200" dirty="0" smtClean="0">
                    <a:latin typeface="NikoshBAN" pitchFamily="2" charset="0"/>
                    <a:cs typeface="NikoshBAN" pitchFamily="2" charset="0"/>
                  </a:rPr>
                  <a:t>গ</a:t>
                </a:r>
                <a:endParaRPr lang="en-US" sz="3200" dirty="0">
                  <a:latin typeface="NikoshBAN" pitchFamily="2" charset="0"/>
                  <a:cs typeface="NikoshBAN" pitchFamily="2" charset="0"/>
                </a:endParaRPr>
              </a:p>
            </p:txBody>
          </p:sp>
        </p:grpSp>
        <p:grpSp>
          <p:nvGrpSpPr>
            <p:cNvPr id="6" name="Group 48"/>
            <p:cNvGrpSpPr/>
            <p:nvPr/>
          </p:nvGrpSpPr>
          <p:grpSpPr>
            <a:xfrm>
              <a:off x="4793675" y="4378030"/>
              <a:ext cx="512618" cy="584775"/>
              <a:chOff x="6109855" y="4111712"/>
              <a:chExt cx="623454" cy="714709"/>
            </a:xfrm>
          </p:grpSpPr>
          <p:sp>
            <p:nvSpPr>
              <p:cNvPr id="53" name="Oval 52"/>
              <p:cNvSpPr/>
              <p:nvPr/>
            </p:nvSpPr>
            <p:spPr>
              <a:xfrm>
                <a:off x="6109855" y="4142612"/>
                <a:ext cx="623454" cy="578699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6165273" y="4111712"/>
                <a:ext cx="443343" cy="71470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bn-BD" sz="3200" dirty="0" smtClean="0">
                    <a:latin typeface="NikoshBAN" pitchFamily="2" charset="0"/>
                    <a:cs typeface="NikoshBAN" pitchFamily="2" charset="0"/>
                  </a:rPr>
                  <a:t>ঘ</a:t>
                </a:r>
                <a:endParaRPr lang="en-US" sz="3200" dirty="0">
                  <a:latin typeface="NikoshBAN" pitchFamily="2" charset="0"/>
                  <a:cs typeface="NikoshBAN" pitchFamily="2" charset="0"/>
                </a:endParaRPr>
              </a:p>
            </p:txBody>
          </p:sp>
        </p:grpSp>
        <p:grpSp>
          <p:nvGrpSpPr>
            <p:cNvPr id="11" name="Group 49"/>
            <p:cNvGrpSpPr/>
            <p:nvPr/>
          </p:nvGrpSpPr>
          <p:grpSpPr>
            <a:xfrm>
              <a:off x="4779818" y="3767784"/>
              <a:ext cx="512618" cy="640837"/>
              <a:chOff x="3422074" y="4026259"/>
              <a:chExt cx="623454" cy="783228"/>
            </a:xfrm>
          </p:grpSpPr>
          <p:sp>
            <p:nvSpPr>
              <p:cNvPr id="51" name="Oval 50"/>
              <p:cNvSpPr/>
              <p:nvPr/>
            </p:nvSpPr>
            <p:spPr>
              <a:xfrm>
                <a:off x="3422074" y="4026259"/>
                <a:ext cx="623454" cy="578699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3477492" y="4094778"/>
                <a:ext cx="443343" cy="71470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bn-BD" sz="3200" dirty="0">
                    <a:latin typeface="NikoshBAN" pitchFamily="2" charset="0"/>
                    <a:cs typeface="NikoshBAN" pitchFamily="2" charset="0"/>
                  </a:rPr>
                  <a:t>খ</a:t>
                </a:r>
                <a:endParaRPr lang="en-US" sz="3200" dirty="0">
                  <a:latin typeface="NikoshBAN" pitchFamily="2" charset="0"/>
                  <a:cs typeface="NikoshBAN" pitchFamily="2" charset="0"/>
                </a:endParaRPr>
              </a:p>
            </p:txBody>
          </p:sp>
        </p:grpSp>
      </p:grpSp>
      <p:grpSp>
        <p:nvGrpSpPr>
          <p:cNvPr id="12" name="Group 58"/>
          <p:cNvGrpSpPr/>
          <p:nvPr/>
        </p:nvGrpSpPr>
        <p:grpSpPr>
          <a:xfrm>
            <a:off x="1064218" y="4116050"/>
            <a:ext cx="8232182" cy="1580705"/>
            <a:chOff x="919078" y="5086210"/>
            <a:chExt cx="8232182" cy="1580705"/>
          </a:xfrm>
        </p:grpSpPr>
        <p:sp>
          <p:nvSpPr>
            <p:cNvPr id="60" name="Rectangle 59"/>
            <p:cNvSpPr/>
            <p:nvPr/>
          </p:nvSpPr>
          <p:spPr>
            <a:xfrm>
              <a:off x="919078" y="5086210"/>
              <a:ext cx="8232182" cy="144655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bn-BD" sz="3200" b="1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3200" dirty="0" smtClean="0">
                  <a:latin typeface="NikoshBAN" pitchFamily="2" charset="0"/>
                  <a:cs typeface="NikoshBAN" pitchFamily="2" charset="0"/>
                </a:rPr>
                <a:t>৫.</a:t>
              </a:r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3200" dirty="0" smtClean="0">
                  <a:latin typeface="NikoshBAN" pitchFamily="2" charset="0"/>
                  <a:cs typeface="NikoshBAN" pitchFamily="2" charset="0"/>
                </a:rPr>
                <a:t>প্রশ্ন: ক্ষমতা = কী ?  </a:t>
              </a:r>
            </a:p>
            <a:p>
              <a:r>
                <a:rPr lang="bn-BD" sz="2800" dirty="0" smtClean="0">
                  <a:latin typeface="NikoshBAN" pitchFamily="2" charset="0"/>
                  <a:cs typeface="NikoshBAN" pitchFamily="2" charset="0"/>
                </a:rPr>
                <a:t>           শক্তি                                 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 </a:t>
              </a:r>
              <a:r>
                <a:rPr lang="bn-BD" sz="2400" dirty="0" smtClean="0">
                  <a:latin typeface="NikoshBAN" pitchFamily="2" charset="0"/>
                  <a:cs typeface="NikoshBAN" pitchFamily="2" charset="0"/>
                </a:rPr>
                <a:t>মোট </a:t>
              </a:r>
              <a:r>
                <a:rPr lang="bn-BD" sz="2400" dirty="0" smtClean="0">
                  <a:latin typeface="NikoshBAN" pitchFamily="2" charset="0"/>
                  <a:cs typeface="NikoshBAN" pitchFamily="2" charset="0"/>
                </a:rPr>
                <a:t>কাজ/মোট সময়</a:t>
              </a:r>
              <a:endParaRPr lang="bn-BD" sz="2800" dirty="0" smtClean="0">
                <a:latin typeface="NikoshBAN" pitchFamily="2" charset="0"/>
                <a:cs typeface="NikoshBAN" pitchFamily="2" charset="0"/>
              </a:endParaRPr>
            </a:p>
            <a:p>
              <a:r>
                <a:rPr lang="bn-BD" sz="2800" dirty="0" smtClean="0">
                  <a:latin typeface="NikoshBAN" pitchFamily="2" charset="0"/>
                  <a:cs typeface="NikoshBAN" pitchFamily="2" charset="0"/>
                </a:rPr>
                <a:t>           সময় /দূরত্ব                           সময় / কাজ।</a:t>
              </a:r>
              <a:endParaRPr lang="en-US" sz="2800" dirty="0">
                <a:latin typeface="NikoshBAN" pitchFamily="2" charset="0"/>
                <a:cs typeface="NikoshBAN" pitchFamily="2" charset="0"/>
              </a:endParaRPr>
            </a:p>
          </p:txBody>
        </p:sp>
        <p:grpSp>
          <p:nvGrpSpPr>
            <p:cNvPr id="13" name="Group 60"/>
            <p:cNvGrpSpPr/>
            <p:nvPr/>
          </p:nvGrpSpPr>
          <p:grpSpPr>
            <a:xfrm>
              <a:off x="4807528" y="5541810"/>
              <a:ext cx="512618" cy="584775"/>
              <a:chOff x="3422074" y="4128646"/>
              <a:chExt cx="623454" cy="714709"/>
            </a:xfrm>
          </p:grpSpPr>
          <p:sp>
            <p:nvSpPr>
              <p:cNvPr id="71" name="Oval 70"/>
              <p:cNvSpPr/>
              <p:nvPr/>
            </p:nvSpPr>
            <p:spPr>
              <a:xfrm>
                <a:off x="3422074" y="4159543"/>
                <a:ext cx="623454" cy="5787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3477492" y="4128646"/>
                <a:ext cx="443343" cy="71470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bn-BD" sz="3200" dirty="0">
                    <a:latin typeface="NikoshBAN" pitchFamily="2" charset="0"/>
                    <a:cs typeface="NikoshBAN" pitchFamily="2" charset="0"/>
                  </a:rPr>
                  <a:t>খ</a:t>
                </a:r>
                <a:endParaRPr lang="en-US" sz="3200" dirty="0">
                  <a:latin typeface="NikoshBAN" pitchFamily="2" charset="0"/>
                  <a:cs typeface="NikoshBAN" pitchFamily="2" charset="0"/>
                </a:endParaRPr>
              </a:p>
            </p:txBody>
          </p:sp>
        </p:grpSp>
        <p:grpSp>
          <p:nvGrpSpPr>
            <p:cNvPr id="14" name="Group 61"/>
            <p:cNvGrpSpPr/>
            <p:nvPr/>
          </p:nvGrpSpPr>
          <p:grpSpPr>
            <a:xfrm>
              <a:off x="1080656" y="5527959"/>
              <a:ext cx="512618" cy="584775"/>
              <a:chOff x="858983" y="4142501"/>
              <a:chExt cx="623454" cy="714709"/>
            </a:xfrm>
          </p:grpSpPr>
          <p:sp>
            <p:nvSpPr>
              <p:cNvPr id="69" name="Oval 68"/>
              <p:cNvSpPr/>
              <p:nvPr/>
            </p:nvSpPr>
            <p:spPr>
              <a:xfrm>
                <a:off x="858983" y="4173398"/>
                <a:ext cx="623454" cy="5787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914401" y="4142501"/>
                <a:ext cx="443343" cy="71470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bn-BD" sz="3200" dirty="0">
                    <a:latin typeface="NikoshBAN" pitchFamily="2" charset="0"/>
                    <a:cs typeface="NikoshBAN" pitchFamily="2" charset="0"/>
                  </a:rPr>
                  <a:t>ক</a:t>
                </a:r>
                <a:endParaRPr lang="en-US" sz="3200" dirty="0">
                  <a:latin typeface="NikoshBAN" pitchFamily="2" charset="0"/>
                  <a:cs typeface="NikoshBAN" pitchFamily="2" charset="0"/>
                </a:endParaRPr>
              </a:p>
            </p:txBody>
          </p:sp>
        </p:grpSp>
        <p:grpSp>
          <p:nvGrpSpPr>
            <p:cNvPr id="15" name="Group 62"/>
            <p:cNvGrpSpPr/>
            <p:nvPr/>
          </p:nvGrpSpPr>
          <p:grpSpPr>
            <a:xfrm>
              <a:off x="1094508" y="6068287"/>
              <a:ext cx="512618" cy="584775"/>
              <a:chOff x="4862946" y="4128646"/>
              <a:chExt cx="623454" cy="714709"/>
            </a:xfrm>
          </p:grpSpPr>
          <p:sp>
            <p:nvSpPr>
              <p:cNvPr id="67" name="Oval 66"/>
              <p:cNvSpPr/>
              <p:nvPr/>
            </p:nvSpPr>
            <p:spPr>
              <a:xfrm>
                <a:off x="4862946" y="4159543"/>
                <a:ext cx="623454" cy="5787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4918364" y="4128646"/>
                <a:ext cx="443343" cy="71470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bn-BD" sz="3200" dirty="0" smtClean="0">
                    <a:latin typeface="NikoshBAN" pitchFamily="2" charset="0"/>
                    <a:cs typeface="NikoshBAN" pitchFamily="2" charset="0"/>
                  </a:rPr>
                  <a:t>গ</a:t>
                </a:r>
                <a:endParaRPr lang="en-US" sz="3200" dirty="0">
                  <a:latin typeface="NikoshBAN" pitchFamily="2" charset="0"/>
                  <a:cs typeface="NikoshBAN" pitchFamily="2" charset="0"/>
                </a:endParaRPr>
              </a:p>
            </p:txBody>
          </p:sp>
        </p:grpSp>
        <p:grpSp>
          <p:nvGrpSpPr>
            <p:cNvPr id="16" name="Group 63"/>
            <p:cNvGrpSpPr/>
            <p:nvPr/>
          </p:nvGrpSpPr>
          <p:grpSpPr>
            <a:xfrm>
              <a:off x="4849102" y="6082140"/>
              <a:ext cx="512619" cy="584775"/>
              <a:chOff x="6109855" y="4128646"/>
              <a:chExt cx="623454" cy="714709"/>
            </a:xfrm>
          </p:grpSpPr>
          <p:sp>
            <p:nvSpPr>
              <p:cNvPr id="65" name="Oval 64"/>
              <p:cNvSpPr/>
              <p:nvPr/>
            </p:nvSpPr>
            <p:spPr>
              <a:xfrm>
                <a:off x="6109855" y="4159543"/>
                <a:ext cx="623454" cy="5787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6165263" y="4128646"/>
                <a:ext cx="443343" cy="71470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bn-BD" sz="3200" dirty="0" smtClean="0">
                    <a:latin typeface="NikoshBAN" pitchFamily="2" charset="0"/>
                    <a:cs typeface="NikoshBAN" pitchFamily="2" charset="0"/>
                  </a:rPr>
                  <a:t>ঘ</a:t>
                </a:r>
                <a:endParaRPr lang="en-US" sz="3200" dirty="0">
                  <a:latin typeface="NikoshBAN" pitchFamily="2" charset="0"/>
                  <a:cs typeface="NikoshBAN" pitchFamily="2" charset="0"/>
                </a:endParaRPr>
              </a:p>
            </p:txBody>
          </p:sp>
        </p:grpSp>
      </p:grpSp>
      <p:sp>
        <p:nvSpPr>
          <p:cNvPr id="73" name="Oval 72"/>
          <p:cNvSpPr/>
          <p:nvPr/>
        </p:nvSpPr>
        <p:spPr>
          <a:xfrm>
            <a:off x="1139968" y="3124200"/>
            <a:ext cx="512680" cy="481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4" name="Oval 73"/>
          <p:cNvSpPr/>
          <p:nvPr/>
        </p:nvSpPr>
        <p:spPr>
          <a:xfrm>
            <a:off x="4953000" y="4572000"/>
            <a:ext cx="533400" cy="533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5" name="Pentagon 74"/>
          <p:cNvSpPr/>
          <p:nvPr/>
        </p:nvSpPr>
        <p:spPr>
          <a:xfrm>
            <a:off x="49144" y="187036"/>
            <a:ext cx="4218056" cy="803564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b="1" i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  <a:sym typeface="Wingdings"/>
              </a:rPr>
              <a:t>মূল্যায়ন</a:t>
            </a:r>
            <a:endParaRPr lang="en-US" sz="4400" b="1" i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39619843"/>
      </p:ext>
    </p:extLst>
  </p:cSld>
  <p:clrMapOvr>
    <a:masterClrMapping/>
  </p:clrMapOvr>
  <p:transition spd="med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7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3276600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bn-IN" sz="5400" b="1" dirty="0" smtClean="0">
                <a:latin typeface="NikoshBAN" pitchFamily="2" charset="0"/>
                <a:cs typeface="NikoshBAN" pitchFamily="2" charset="0"/>
              </a:rPr>
              <a:t>,</a:t>
            </a:r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 ক্ষমতা</a:t>
            </a:r>
            <a:r>
              <a:rPr lang="bn-IN" sz="5400" b="1" dirty="0" smtClean="0">
                <a:latin typeface="NikoshBAN" pitchFamily="2" charset="0"/>
                <a:cs typeface="NikoshBAN" pitchFamily="2" charset="0"/>
              </a:rPr>
              <a:t> ও শক্তির মাঝে সম্পর্ক স্থাপন করো । </a:t>
            </a:r>
            <a:endParaRPr lang="en-US" sz="2800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Pentagon 3"/>
          <p:cNvSpPr/>
          <p:nvPr/>
        </p:nvSpPr>
        <p:spPr>
          <a:xfrm>
            <a:off x="381000" y="533400"/>
            <a:ext cx="4419600" cy="1219200"/>
          </a:xfrm>
          <a:prstGeom prst="homePlat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b="1" dirty="0" smtClean="0">
                <a:latin typeface="NikoshBAN" pitchFamily="2" charset="0"/>
                <a:cs typeface="NikoshBAN" pitchFamily="2" charset="0"/>
              </a:rPr>
              <a:t>বাড়ির</a:t>
            </a:r>
            <a:r>
              <a:rPr lang="bn-BD" sz="6600" b="1" dirty="0" smtClean="0">
                <a:latin typeface="NikoshBAN" pitchFamily="2" charset="0"/>
                <a:cs typeface="NikoshBAN" pitchFamily="2" charset="0"/>
              </a:rPr>
              <a:t> কাজ </a:t>
            </a:r>
            <a:endParaRPr lang="en-US" sz="66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868269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/>
              <a:t>আমরা কখনো দূর্নীতির আশ্রয় নিব না। 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38100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 smtClean="0"/>
              <a:t>আমরা অনৈতিক কাজ কখনোই করব না ।</a:t>
            </a:r>
            <a:endParaRPr lang="en-US" b="1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545140"/>
            <a:ext cx="9144000" cy="144655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8800" b="1" i="1" dirty="0" smtClean="0">
                <a:ln cmpd="dbl"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gradFill flip="none" rotWithShape="1">
                  <a:gsLst>
                    <a:gs pos="0">
                      <a:schemeClr val="accent5">
                        <a:lumMod val="75000"/>
                      </a:schemeClr>
                    </a:gs>
                    <a:gs pos="59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effectLst>
                  <a:outerShdw blurRad="495300" dist="1054100" dir="17580000" sx="99000" sy="99000" algn="ctr" rotWithShape="0">
                    <a:srgbClr val="000000">
                      <a:alpha val="69000"/>
                    </a:srgbClr>
                  </a:outerShdw>
                </a:effectLst>
              </a:rPr>
              <a:t>ধন্যবাদ সবাইকে </a:t>
            </a:r>
            <a:endParaRPr lang="en-US" sz="8800" b="1" i="1" dirty="0">
              <a:ln cmpd="dbl"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  <a:gradFill flip="none" rotWithShape="1">
                <a:gsLst>
                  <a:gs pos="0">
                    <a:schemeClr val="accent5">
                      <a:lumMod val="75000"/>
                    </a:schemeClr>
                  </a:gs>
                  <a:gs pos="59000">
                    <a:srgbClr val="0047FF"/>
                  </a:gs>
                  <a:gs pos="28000">
                    <a:srgbClr val="000082"/>
                  </a:gs>
                  <a:gs pos="42999">
                    <a:srgbClr val="0047FF"/>
                  </a:gs>
                  <a:gs pos="58000">
                    <a:srgbClr val="000082"/>
                  </a:gs>
                  <a:gs pos="72000">
                    <a:srgbClr val="0047FF"/>
                  </a:gs>
                  <a:gs pos="87000">
                    <a:srgbClr val="000082"/>
                  </a:gs>
                  <a:gs pos="100000">
                    <a:srgbClr val="0047FF"/>
                  </a:gs>
                </a:gsLst>
                <a:path path="shape">
                  <a:fillToRect l="50000" t="50000" r="50000" b="50000"/>
                </a:path>
                <a:tileRect/>
              </a:gradFill>
              <a:effectLst>
                <a:outerShdw blurRad="495300" dist="1054100" dir="17580000" sx="99000" sy="99000" algn="ctr" rotWithShape="0">
                  <a:srgbClr val="000000">
                    <a:alpha val="69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066800"/>
            <a:ext cx="9067800" cy="5791200"/>
            <a:chOff x="-76200" y="990600"/>
            <a:chExt cx="9525000" cy="5867400"/>
          </a:xfrm>
        </p:grpSpPr>
        <p:pic>
          <p:nvPicPr>
            <p:cNvPr id="5" name="Picture 4" descr="Captur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76200" y="990600"/>
              <a:ext cx="4800600" cy="5867400"/>
            </a:xfrm>
            <a:prstGeom prst="rect">
              <a:avLst/>
            </a:prstGeom>
          </p:spPr>
        </p:pic>
        <p:pic>
          <p:nvPicPr>
            <p:cNvPr id="8" name="Picture 7" descr="last page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724400" y="990600"/>
              <a:ext cx="4724400" cy="5867400"/>
            </a:xfrm>
            <a:prstGeom prst="rect">
              <a:avLst/>
            </a:prstGeom>
          </p:spPr>
        </p:pic>
      </p:grpSp>
      <p:sp>
        <p:nvSpPr>
          <p:cNvPr id="9" name="TextBox 8"/>
          <p:cNvSpPr txBox="1"/>
          <p:nvPr/>
        </p:nvSpPr>
        <p:spPr>
          <a:xfrm>
            <a:off x="2286000" y="51137"/>
            <a:ext cx="4572000" cy="101566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6000" b="1" i="1" dirty="0" smtClean="0">
                <a:latin typeface="NikoshBAN" pitchFamily="2" charset="0"/>
                <a:cs typeface="NikoshBAN" pitchFamily="2" charset="0"/>
              </a:rPr>
              <a:t>পাঠ পরিচিতি </a:t>
            </a:r>
            <a:endParaRPr lang="en-US" sz="6000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flipH="1">
            <a:off x="3200400" y="1371600"/>
            <a:ext cx="3048000" cy="83099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bn-IN" sz="4800" b="1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</a:t>
            </a:r>
            <a:r>
              <a:rPr lang="bn-BD" sz="4800" b="1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৭</a:t>
            </a:r>
            <a:r>
              <a:rPr lang="bn-IN" sz="4800" b="1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</a:t>
            </a:r>
            <a:r>
              <a:rPr lang="en-US" sz="4800" b="1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48000" y="2438400"/>
            <a:ext cx="304800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200" b="1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সময়ঃ-৪৫</a:t>
            </a:r>
            <a:r>
              <a:rPr lang="en-US" sz="3200" b="1" dirty="0" err="1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মিনিট</a:t>
            </a:r>
            <a:endParaRPr 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62400" y="3505200"/>
            <a:ext cx="2819400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তারিখঃ ২৬-০১-২০২০ 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800" y="304800"/>
            <a:ext cx="7772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4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ছবিগুলো মনোযোগ সহকারে দেখি</a:t>
            </a:r>
          </a:p>
        </p:txBody>
      </p:sp>
      <p:pic>
        <p:nvPicPr>
          <p:cNvPr id="6" name="Picture 5" descr="dddd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1376033"/>
            <a:ext cx="3657600" cy="2281567"/>
          </a:xfrm>
          <a:prstGeom prst="rect">
            <a:avLst/>
          </a:prstGeom>
        </p:spPr>
      </p:pic>
      <p:pic>
        <p:nvPicPr>
          <p:cNvPr id="7" name="Picture 6" descr="ff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371600"/>
            <a:ext cx="3433800" cy="2285038"/>
          </a:xfrm>
          <a:prstGeom prst="rect">
            <a:avLst/>
          </a:prstGeom>
        </p:spPr>
      </p:pic>
      <p:pic>
        <p:nvPicPr>
          <p:cNvPr id="8" name="Picture 7" descr="gggg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4400" y="3772047"/>
            <a:ext cx="3657600" cy="2552553"/>
          </a:xfrm>
          <a:prstGeom prst="rect">
            <a:avLst/>
          </a:prstGeom>
        </p:spPr>
      </p:pic>
      <p:pic>
        <p:nvPicPr>
          <p:cNvPr id="10" name="Picture 9" descr="smiling-indian-man-carrying-weight-on-head-calcutta-india-BXPTDC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5800" y="3810001"/>
            <a:ext cx="3736540" cy="2590799"/>
          </a:xfrm>
          <a:prstGeom prst="rect">
            <a:avLst/>
          </a:prstGeom>
        </p:spPr>
      </p:pic>
    </p:spTree>
  </p:cSld>
  <p:clrMapOvr>
    <a:masterClrMapping/>
  </p:clrMapOvr>
  <p:transition spd="med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28600" y="1059359"/>
            <a:ext cx="838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ছবিগুলোতে মানুষগুলো কী করছে ? </a:t>
            </a:r>
            <a:endParaRPr lang="en-US" sz="4400" dirty="0"/>
          </a:p>
        </p:txBody>
      </p:sp>
      <p:sp>
        <p:nvSpPr>
          <p:cNvPr id="10" name="TextBox 9"/>
          <p:cNvSpPr txBox="1"/>
          <p:nvPr/>
        </p:nvSpPr>
        <p:spPr>
          <a:xfrm>
            <a:off x="1143000" y="2691825"/>
            <a:ext cx="7543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 কী সমান কাজ করতে পারে? কেন?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19200" y="4124980"/>
            <a:ext cx="7620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 করার জন্য আমাদের শরীর থেকে </a:t>
            </a:r>
          </a:p>
          <a:p>
            <a:r>
              <a:rPr lang="bn-IN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কী ব্য</a:t>
            </a:r>
            <a:r>
              <a:rPr lang="bn-BD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য়িত</a:t>
            </a:r>
            <a:r>
              <a:rPr lang="bn-IN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হয় ?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381000"/>
            <a:ext cx="4267200" cy="110799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6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আজকের পাঠ </a:t>
            </a:r>
            <a:endParaRPr lang="en-US" sz="6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3048000"/>
            <a:ext cx="8610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কাজ, ক্ষমতা ও শক্তি </a:t>
            </a:r>
            <a:endParaRPr lang="en-US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152400"/>
            <a:ext cx="5410200" cy="14465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 </a:t>
            </a:r>
            <a:endParaRPr lang="en-US" sz="8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4384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Blip>
                <a:blip r:embed="rId2"/>
              </a:buBlip>
            </a:pPr>
            <a:r>
              <a:rPr lang="bn-BD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কাজ </a:t>
            </a:r>
            <a:r>
              <a:rPr lang="bn-BD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কী তা বলতে </a:t>
            </a:r>
            <a:r>
              <a:rPr lang="bn-IN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BD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4620161"/>
            <a:ext cx="8991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Blip>
                <a:blip r:embed="rId2"/>
              </a:buBlip>
            </a:pPr>
            <a:r>
              <a:rPr lang="bn-IN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কাজ ও ক্ষমতা সম্পর্কিত সহজ গাণিতিক সমস্যার</a:t>
            </a:r>
            <a:r>
              <a:rPr lang="bn-BD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IN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সমাধান করতে পারবে।</a:t>
            </a:r>
            <a:endParaRPr lang="en-US" sz="4000" b="1" dirty="0"/>
          </a:p>
        </p:txBody>
      </p:sp>
      <p:sp>
        <p:nvSpPr>
          <p:cNvPr id="5" name="Rectangle 4"/>
          <p:cNvSpPr/>
          <p:nvPr/>
        </p:nvSpPr>
        <p:spPr>
          <a:xfrm>
            <a:off x="1" y="3483114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Blip>
                <a:blip r:embed="rId2"/>
              </a:buBlip>
            </a:pPr>
            <a:r>
              <a:rPr lang="bn-BD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ক্ষমতা ও শক্তি কী তা </a:t>
            </a:r>
            <a:r>
              <a:rPr lang="bn-BD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লিখতে </a:t>
            </a:r>
            <a:r>
              <a:rPr lang="bn-IN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BD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  <p:bldP spid="3" grpId="0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7814" y="180109"/>
            <a:ext cx="8728368" cy="651163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144844" y="1858885"/>
            <a:ext cx="8363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বল</a:t>
            </a:r>
            <a:endParaRPr lang="bn-BD" sz="3600" b="1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990600" y="914400"/>
            <a:ext cx="2353263" cy="2514600"/>
            <a:chOff x="4953000" y="1447800"/>
            <a:chExt cx="2353263" cy="2514600"/>
          </a:xfrm>
        </p:grpSpPr>
        <p:sp>
          <p:nvSpPr>
            <p:cNvPr id="4" name="Freeform 3"/>
            <p:cNvSpPr/>
            <p:nvPr/>
          </p:nvSpPr>
          <p:spPr>
            <a:xfrm>
              <a:off x="6172200" y="2590800"/>
              <a:ext cx="230945" cy="608428"/>
            </a:xfrm>
            <a:custGeom>
              <a:avLst/>
              <a:gdLst>
                <a:gd name="connsiteX0" fmla="*/ 0 w 154745"/>
                <a:gd name="connsiteY0" fmla="*/ 0 h 379828"/>
                <a:gd name="connsiteX1" fmla="*/ 28136 w 154745"/>
                <a:gd name="connsiteY1" fmla="*/ 126610 h 379828"/>
                <a:gd name="connsiteX2" fmla="*/ 56271 w 154745"/>
                <a:gd name="connsiteY2" fmla="*/ 168813 h 379828"/>
                <a:gd name="connsiteX3" fmla="*/ 70339 w 154745"/>
                <a:gd name="connsiteY3" fmla="*/ 211016 h 379828"/>
                <a:gd name="connsiteX4" fmla="*/ 98474 w 154745"/>
                <a:gd name="connsiteY4" fmla="*/ 253219 h 379828"/>
                <a:gd name="connsiteX5" fmla="*/ 112542 w 154745"/>
                <a:gd name="connsiteY5" fmla="*/ 295422 h 379828"/>
                <a:gd name="connsiteX6" fmla="*/ 140677 w 154745"/>
                <a:gd name="connsiteY6" fmla="*/ 337625 h 379828"/>
                <a:gd name="connsiteX7" fmla="*/ 154745 w 154745"/>
                <a:gd name="connsiteY7" fmla="*/ 379828 h 379828"/>
                <a:gd name="connsiteX8" fmla="*/ 154745 w 154745"/>
                <a:gd name="connsiteY8" fmla="*/ 365760 h 3798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4745" h="379828">
                  <a:moveTo>
                    <a:pt x="0" y="0"/>
                  </a:moveTo>
                  <a:cubicBezTo>
                    <a:pt x="5403" y="32419"/>
                    <a:pt x="10820" y="91978"/>
                    <a:pt x="28136" y="126610"/>
                  </a:cubicBezTo>
                  <a:cubicBezTo>
                    <a:pt x="35697" y="141732"/>
                    <a:pt x="48710" y="153691"/>
                    <a:pt x="56271" y="168813"/>
                  </a:cubicBezTo>
                  <a:cubicBezTo>
                    <a:pt x="62903" y="182076"/>
                    <a:pt x="63707" y="197753"/>
                    <a:pt x="70339" y="211016"/>
                  </a:cubicBezTo>
                  <a:cubicBezTo>
                    <a:pt x="77900" y="226138"/>
                    <a:pt x="90913" y="238097"/>
                    <a:pt x="98474" y="253219"/>
                  </a:cubicBezTo>
                  <a:cubicBezTo>
                    <a:pt x="105106" y="266482"/>
                    <a:pt x="105910" y="282159"/>
                    <a:pt x="112542" y="295422"/>
                  </a:cubicBezTo>
                  <a:cubicBezTo>
                    <a:pt x="120103" y="310544"/>
                    <a:pt x="133116" y="322503"/>
                    <a:pt x="140677" y="337625"/>
                  </a:cubicBezTo>
                  <a:cubicBezTo>
                    <a:pt x="147309" y="350888"/>
                    <a:pt x="154745" y="379828"/>
                    <a:pt x="154745" y="379828"/>
                  </a:cubicBezTo>
                  <a:lnTo>
                    <a:pt x="154745" y="365760"/>
                  </a:ln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atin typeface="NikoshBAN" pitchFamily="2" charset="0"/>
                <a:cs typeface="NikoshBAN" pitchFamily="2" charset="0"/>
              </a:endParaRPr>
            </a:p>
          </p:txBody>
        </p:sp>
        <p:pic>
          <p:nvPicPr>
            <p:cNvPr id="5" name="Picture 2" descr="C:\Program Files\Microsoft Office\MEDIA\CAGCAT10\j0285698.wm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953000" y="1447800"/>
              <a:ext cx="2353263" cy="2514600"/>
            </a:xfrm>
            <a:prstGeom prst="rect">
              <a:avLst/>
            </a:prstGeom>
            <a:noFill/>
          </p:spPr>
        </p:pic>
        <p:sp>
          <p:nvSpPr>
            <p:cNvPr id="6" name="Freeform 5"/>
            <p:cNvSpPr/>
            <p:nvPr/>
          </p:nvSpPr>
          <p:spPr>
            <a:xfrm>
              <a:off x="6485206" y="2644726"/>
              <a:ext cx="56271" cy="351692"/>
            </a:xfrm>
            <a:custGeom>
              <a:avLst/>
              <a:gdLst>
                <a:gd name="connsiteX0" fmla="*/ 0 w 56271"/>
                <a:gd name="connsiteY0" fmla="*/ 0 h 351692"/>
                <a:gd name="connsiteX1" fmla="*/ 14068 w 56271"/>
                <a:gd name="connsiteY1" fmla="*/ 239151 h 351692"/>
                <a:gd name="connsiteX2" fmla="*/ 56271 w 56271"/>
                <a:gd name="connsiteY2" fmla="*/ 351692 h 351692"/>
                <a:gd name="connsiteX3" fmla="*/ 56271 w 56271"/>
                <a:gd name="connsiteY3" fmla="*/ 351692 h 351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271" h="351692">
                  <a:moveTo>
                    <a:pt x="0" y="0"/>
                  </a:moveTo>
                  <a:cubicBezTo>
                    <a:pt x="4689" y="79717"/>
                    <a:pt x="3740" y="159967"/>
                    <a:pt x="14068" y="239151"/>
                  </a:cubicBezTo>
                  <a:cubicBezTo>
                    <a:pt x="19619" y="281706"/>
                    <a:pt x="38097" y="315344"/>
                    <a:pt x="56271" y="351692"/>
                  </a:cubicBezTo>
                  <a:lnTo>
                    <a:pt x="56271" y="351692"/>
                  </a:ln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7" name="Trapezoid 6"/>
            <p:cNvSpPr/>
            <p:nvPr/>
          </p:nvSpPr>
          <p:spPr>
            <a:xfrm rot="20447258">
              <a:off x="6079480" y="2698905"/>
              <a:ext cx="739605" cy="487887"/>
            </a:xfrm>
            <a:prstGeom prst="trapezoid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5791200" y="3657600"/>
              <a:ext cx="152400" cy="15240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9" name="Oval 8"/>
          <p:cNvSpPr/>
          <p:nvPr/>
        </p:nvSpPr>
        <p:spPr>
          <a:xfrm>
            <a:off x="1891140" y="3069090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11"/>
          <p:cNvGrpSpPr/>
          <p:nvPr/>
        </p:nvGrpSpPr>
        <p:grpSpPr>
          <a:xfrm>
            <a:off x="2102424" y="3242270"/>
            <a:ext cx="5517575" cy="2244130"/>
            <a:chOff x="2102425" y="3242270"/>
            <a:chExt cx="4880264" cy="1759243"/>
          </a:xfrm>
        </p:grpSpPr>
        <p:sp>
          <p:nvSpPr>
            <p:cNvPr id="22" name="Rectangle 21"/>
            <p:cNvSpPr/>
            <p:nvPr/>
          </p:nvSpPr>
          <p:spPr>
            <a:xfrm>
              <a:off x="3282644" y="3992482"/>
              <a:ext cx="1341100" cy="50667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bn-BD" sz="3600" b="1" dirty="0" smtClean="0">
                  <a:latin typeface="NikoshBAN" pitchFamily="2" charset="0"/>
                  <a:cs typeface="NikoshBAN" pitchFamily="2" charset="0"/>
                </a:rPr>
                <a:t>সরণ</a:t>
              </a:r>
              <a:endParaRPr lang="bn-BD" sz="3600" b="1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2102425" y="3242270"/>
              <a:ext cx="4880264" cy="1759243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Box 16"/>
          <p:cNvSpPr txBox="1"/>
          <p:nvPr/>
        </p:nvSpPr>
        <p:spPr>
          <a:xfrm>
            <a:off x="228600" y="5410200"/>
            <a:ext cx="4419600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কেন কাজ হয়েছে </a:t>
            </a:r>
            <a:r>
              <a:rPr lang="bn-BD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57600" y="2032337"/>
            <a:ext cx="5181600" cy="101566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এখানে কাজ হয়েছে কি </a:t>
            </a:r>
            <a:r>
              <a:rPr lang="bn-BD" sz="6000" b="1" dirty="0" smtClean="0">
                <a:latin typeface="NikoshBAN" pitchFamily="2" charset="0"/>
                <a:cs typeface="NikoshBAN" pitchFamily="2" charset="0"/>
              </a:rPr>
              <a:t>?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2286000" y="405825"/>
            <a:ext cx="6477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মনোযোগ সহকারে পর্যবেক্ষণ করি...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8188235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031 -0.06104 L -2.5E-6 1.15607E-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83237E-6 L 0.62413 0.3452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2" y="1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7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Callout 4"/>
          <p:cNvSpPr/>
          <p:nvPr/>
        </p:nvSpPr>
        <p:spPr>
          <a:xfrm>
            <a:off x="5410200" y="838200"/>
            <a:ext cx="3657600" cy="1524000"/>
          </a:xfrm>
          <a:prstGeom prst="wedgeEllipseCallout">
            <a:avLst>
              <a:gd name="adj1" fmla="val -74329"/>
              <a:gd name="adj2" fmla="val 1207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সময়ঃ ৫ মিনিট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3893403"/>
            <a:ext cx="8077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600" b="1" i="1" dirty="0" smtClean="0">
                <a:latin typeface="NikoshBAN" pitchFamily="2" charset="0"/>
                <a:cs typeface="NikoshBAN" pitchFamily="2" charset="0"/>
              </a:rPr>
              <a:t>কাজ কাকে বলে খাতায় লিখ।</a:t>
            </a:r>
            <a:endParaRPr lang="en-US" sz="2800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Pentagon 3"/>
          <p:cNvSpPr/>
          <p:nvPr/>
        </p:nvSpPr>
        <p:spPr>
          <a:xfrm>
            <a:off x="609600" y="838200"/>
            <a:ext cx="4419600" cy="1219200"/>
          </a:xfrm>
          <a:prstGeom prst="homePlat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b="1" dirty="0" smtClean="0">
                <a:latin typeface="NikoshBAN" pitchFamily="2" charset="0"/>
                <a:cs typeface="NikoshBAN" pitchFamily="2" charset="0"/>
              </a:rPr>
              <a:t>একক কাজ </a:t>
            </a:r>
            <a:endParaRPr lang="en-US" sz="66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1090</TotalTime>
  <Words>526</Words>
  <Application>Microsoft Office PowerPoint</Application>
  <PresentationFormat>On-screen Show (4:3)</PresentationFormat>
  <Paragraphs>105</Paragraphs>
  <Slides>25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lab</dc:creator>
  <cp:lastModifiedBy>lab</cp:lastModifiedBy>
  <cp:revision>205</cp:revision>
  <dcterms:created xsi:type="dcterms:W3CDTF">2006-08-16T00:00:00Z</dcterms:created>
  <dcterms:modified xsi:type="dcterms:W3CDTF">2020-01-26T05:15:46Z</dcterms:modified>
</cp:coreProperties>
</file>