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9" r:id="rId10"/>
    <p:sldId id="280" r:id="rId11"/>
    <p:sldId id="271" r:id="rId12"/>
    <p:sldId id="273" r:id="rId13"/>
    <p:sldId id="272" r:id="rId14"/>
    <p:sldId id="270" r:id="rId15"/>
    <p:sldId id="281" r:id="rId16"/>
    <p:sldId id="282" r:id="rId17"/>
    <p:sldId id="266" r:id="rId18"/>
    <p:sldId id="267" r:id="rId19"/>
    <p:sldId id="268" r:id="rId20"/>
    <p:sldId id="278" r:id="rId21"/>
    <p:sldId id="269" r:id="rId22"/>
    <p:sldId id="274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1" autoAdjust="0"/>
  </p:normalViewPr>
  <p:slideViewPr>
    <p:cSldViewPr snapToGrid="0">
      <p:cViewPr varScale="1">
        <p:scale>
          <a:sx n="80" d="100"/>
          <a:sy n="80" d="100"/>
        </p:scale>
        <p:origin x="3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F9D60-29C8-49FC-B5CC-C466C7186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C83C13-CFBF-4837-A470-C1FE23BC3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B5CB5-507D-4F55-A869-AFDFE5BE0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F4CE-72A9-487B-B9B1-DDDB55BDF5F6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9E751-EBD6-42CD-9D59-1EA65E723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386EC-660E-4BBB-A4C3-BF247396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69CE-4AF7-46FB-9075-28D526933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5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2E76-E992-415D-9909-5948771A2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A4CEA-9334-455D-A695-A441D1DC4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535AC-8CD9-410A-8A23-960F170FC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F4CE-72A9-487B-B9B1-DDDB55BDF5F6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05E00-7631-4DEE-B69D-68A2B465F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BE8FA-7577-41C3-BFE9-4A4E69A17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69CE-4AF7-46FB-9075-28D526933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4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58DA1F-316E-4A1C-B6E2-2F8EC64632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9EB44-9A9F-4D66-BEC7-63278C4C3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8CC5D-9ED8-458E-B030-E79033CE7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F4CE-72A9-487B-B9B1-DDDB55BDF5F6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3EAEC-A6CB-4790-9532-157D051E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BD01E-8221-43C0-ADBE-B9372AD9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69CE-4AF7-46FB-9075-28D526933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0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36149-3810-4979-A8D4-9E608794E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F59AF-8621-44B0-939C-202B27814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CF4E2-D277-4855-8D40-8E7F0DFC8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F4CE-72A9-487B-B9B1-DDDB55BDF5F6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9E7A6-2316-424C-99E5-49394F35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99B57-8DA2-4893-BBDF-1111C3E6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69CE-4AF7-46FB-9075-28D526933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EE91D-B5F5-474B-868F-DC57238C6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EF50E-9851-433E-B650-4C876DB7D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08F68-54F3-4F64-9855-D28A4AEE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F4CE-72A9-487B-B9B1-DDDB55BDF5F6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CA845-A991-4A24-AD8A-F870FEA79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8C6DE-DF53-4A72-9D13-9BA931134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69CE-4AF7-46FB-9075-28D526933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3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7E31B-2E85-4AA1-8D1C-DEE49AA1B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47BFD-DB98-46FF-B21E-719859D66D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A1A5E-4CAE-4C4D-9383-A29F4F8B3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5C840-1A6A-4F1E-A54B-6D86CB2D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F4CE-72A9-487B-B9B1-DDDB55BDF5F6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8340F-EC76-4A06-B8D4-9987A4EF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696E2-FFD3-4B03-B361-2EC62D0A6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69CE-4AF7-46FB-9075-28D526933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7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B24E2-E6C4-4515-8E8D-69D651ED8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46937-5318-4837-90B8-58E2B7C7B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D9209-3861-448B-B10C-AAC5CD925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833062-C694-4EC5-A90E-036D36BAD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FAF22-E9F5-43A1-AD1D-4CE8C3FFB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6517E9-DE84-40F3-A21D-D5E1A3AB4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F4CE-72A9-487B-B9B1-DDDB55BDF5F6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A5C7CA-8B48-48D2-9299-BB71D9FC9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D32C11-838B-41CE-BB53-13BCBE11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69CE-4AF7-46FB-9075-28D526933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8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69D2C-8242-4A03-A1A2-42965638C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3D8207-59F9-4545-8BA2-E7AF2BC2B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F4CE-72A9-487B-B9B1-DDDB55BDF5F6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3256C-C5F1-4BE0-999E-FF9B00275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28E288-303C-4BA6-A5BB-674AF7115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69CE-4AF7-46FB-9075-28D526933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35A7C8-22B0-4F44-8630-1CC055778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F4CE-72A9-487B-B9B1-DDDB55BDF5F6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2D859D-68FE-4668-AA3A-5B1DAD66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146CE-0B3F-4D6D-9238-73D98F6AA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69CE-4AF7-46FB-9075-28D526933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37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C28F8-F862-40E2-89B7-EA262CD6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5AADB-4593-4627-9C2C-D610DFBB8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5AF87-E433-490A-A34B-33241A0B0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6BDFFA-A09A-406D-8739-D36933E8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F4CE-72A9-487B-B9B1-DDDB55BDF5F6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05E22-5B68-4DDF-B6B6-E21214480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125B0-9732-4ED6-AA4A-C42A9A6B2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69CE-4AF7-46FB-9075-28D526933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52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5884-8F41-426B-AE5E-6CDDFF062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EE00E-7B0F-432F-987E-B2E5E2442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740BB-877F-4924-9D38-D7EEFC287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EE44B-C18D-43D9-9273-78DD93B85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F4CE-72A9-487B-B9B1-DDDB55BDF5F6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31FC3-EBBD-41A8-8280-39A6421EE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23926-017B-4F61-BEA3-41897A99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69CE-4AF7-46FB-9075-28D526933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4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E48BA0-6AA0-4A4C-BC2B-CF3387F2F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98120-A882-416A-96AD-FCCEFEBA0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C0421-5B1A-4D6E-905D-226B88060E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2F4CE-72A9-487B-B9B1-DDDB55BDF5F6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9AD68-A322-412B-BAA0-B0531F323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260F2-21CB-4105-8587-698C68FDC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369CE-4AF7-46FB-9075-28D526933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5" y="1358354"/>
            <a:ext cx="9120505" cy="54996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lowchart: Terminator 8"/>
          <p:cNvSpPr/>
          <p:nvPr/>
        </p:nvSpPr>
        <p:spPr>
          <a:xfrm>
            <a:off x="2455923" y="122984"/>
            <a:ext cx="7808495" cy="1274617"/>
          </a:xfrm>
          <a:prstGeom prst="flowChartTermina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72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Left 6">
            <a:extLst>
              <a:ext uri="{FF2B5EF4-FFF2-40B4-BE49-F238E27FC236}">
                <a16:creationId xmlns:a16="http://schemas.microsoft.com/office/drawing/2014/main" id="{49ECD926-3AF3-44B2-9AC1-2BCE706728EF}"/>
              </a:ext>
            </a:extLst>
          </p:cNvPr>
          <p:cNvSpPr/>
          <p:nvPr/>
        </p:nvSpPr>
        <p:spPr>
          <a:xfrm>
            <a:off x="7427741" y="1054415"/>
            <a:ext cx="3793588" cy="1118381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 টাকা মুদ্রা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11101902-9070-4F8E-9EF2-DECB9ACD4E0A}"/>
              </a:ext>
            </a:extLst>
          </p:cNvPr>
          <p:cNvSpPr/>
          <p:nvPr/>
        </p:nvSpPr>
        <p:spPr>
          <a:xfrm>
            <a:off x="7469998" y="4322930"/>
            <a:ext cx="3751330" cy="1161247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পাচঁ টাকা মুদ্রা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964BCC-8E32-4703-AD94-F0038A5FA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1" y="740236"/>
            <a:ext cx="4655932" cy="22843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32BE6C-0B91-4280-86D6-35E2B0326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2" y="3685735"/>
            <a:ext cx="5083071" cy="243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8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C5CEDC-3EA6-4262-9C13-6817D1A3C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14" y="250954"/>
            <a:ext cx="3996250" cy="4752822"/>
          </a:xfrm>
          <a:prstGeom prst="rect">
            <a:avLst/>
          </a:prstGeom>
        </p:spPr>
      </p:pic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E5A0E2F8-E06E-4C63-949B-E298873428F4}"/>
              </a:ext>
            </a:extLst>
          </p:cNvPr>
          <p:cNvSpPr/>
          <p:nvPr/>
        </p:nvSpPr>
        <p:spPr>
          <a:xfrm>
            <a:off x="1582360" y="5556735"/>
            <a:ext cx="3681558" cy="647115"/>
          </a:xfrm>
          <a:prstGeom prst="flowChartTerminator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টাকা নোট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6EA3D097-E76A-4671-92C5-31F2B29FDEF0}"/>
              </a:ext>
            </a:extLst>
          </p:cNvPr>
          <p:cNvSpPr/>
          <p:nvPr/>
        </p:nvSpPr>
        <p:spPr>
          <a:xfrm>
            <a:off x="7210663" y="5556734"/>
            <a:ext cx="3221502" cy="647115"/>
          </a:xfrm>
          <a:prstGeom prst="flowChartTerminator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দুই টাকা নোট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E4EFE0-D54E-4FC5-B909-B44BCCFE5825}"/>
              </a:ext>
            </a:extLst>
          </p:cNvPr>
          <p:cNvGrpSpPr/>
          <p:nvPr/>
        </p:nvGrpSpPr>
        <p:grpSpPr>
          <a:xfrm>
            <a:off x="6884977" y="449636"/>
            <a:ext cx="3768791" cy="4355458"/>
            <a:chOff x="6666655" y="250954"/>
            <a:chExt cx="3768791" cy="435545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D652C13-C1DB-4144-9E07-883E8F754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0738" y="250954"/>
              <a:ext cx="3664708" cy="220643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F663BB-3870-4639-888B-DB7F1BB4D5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65" t="53624" r="11116" b="14643"/>
            <a:stretch/>
          </p:blipFill>
          <p:spPr>
            <a:xfrm>
              <a:off x="6666655" y="2399979"/>
              <a:ext cx="3740655" cy="22064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5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F0FC55-EB14-47F5-801C-602399533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915" y="998806"/>
            <a:ext cx="5003336" cy="2430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EDCD24-E4FD-474A-86F8-611812582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38" y="998806"/>
            <a:ext cx="5003338" cy="2430193"/>
          </a:xfrm>
          <a:prstGeom prst="rect">
            <a:avLst/>
          </a:prstGeom>
        </p:spPr>
      </p:pic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F589E01F-C039-40A1-853C-02B3F38321D1}"/>
              </a:ext>
            </a:extLst>
          </p:cNvPr>
          <p:cNvSpPr/>
          <p:nvPr/>
        </p:nvSpPr>
        <p:spPr>
          <a:xfrm>
            <a:off x="1242994" y="5114188"/>
            <a:ext cx="3080826" cy="576774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পাঁচ টাকা নোট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A3A2AF1A-18FE-4C9D-A2EC-BF329E0D2E03}"/>
              </a:ext>
            </a:extLst>
          </p:cNvPr>
          <p:cNvSpPr/>
          <p:nvPr/>
        </p:nvSpPr>
        <p:spPr>
          <a:xfrm>
            <a:off x="7791117" y="5114187"/>
            <a:ext cx="3080826" cy="576775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 টাকা নোট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066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EAFA9D8D-6F03-46B5-A06F-CFE4ECDA6EF9}"/>
              </a:ext>
            </a:extLst>
          </p:cNvPr>
          <p:cNvSpPr/>
          <p:nvPr/>
        </p:nvSpPr>
        <p:spPr>
          <a:xfrm>
            <a:off x="4830404" y="5430129"/>
            <a:ext cx="4192172" cy="67525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বিশ টাকা নোট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9F7FCC-0901-4CE2-A10F-6E0261280A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0" t="-96" r="6836" b="23217"/>
          <a:stretch/>
        </p:blipFill>
        <p:spPr>
          <a:xfrm>
            <a:off x="2475914" y="182880"/>
            <a:ext cx="8890781" cy="474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7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6ABD73A7-F706-476C-A1FC-D8E2BDB9562A}"/>
              </a:ext>
            </a:extLst>
          </p:cNvPr>
          <p:cNvSpPr/>
          <p:nvPr/>
        </p:nvSpPr>
        <p:spPr>
          <a:xfrm>
            <a:off x="3313986" y="5331656"/>
            <a:ext cx="4892000" cy="661182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পঞ্চাশ টাকা নোট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A9E46D-E375-439D-999D-974589087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868" y="260018"/>
            <a:ext cx="7423638" cy="41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5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C41D0C1D-5EA1-4270-86A8-3BE0A8681A69}"/>
              </a:ext>
            </a:extLst>
          </p:cNvPr>
          <p:cNvSpPr/>
          <p:nvPr/>
        </p:nvSpPr>
        <p:spPr>
          <a:xfrm>
            <a:off x="1607380" y="296886"/>
            <a:ext cx="8540041" cy="731520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9D0FC8-BD66-4C84-9E13-A4D0D22B5475}"/>
              </a:ext>
            </a:extLst>
          </p:cNvPr>
          <p:cNvSpPr/>
          <p:nvPr/>
        </p:nvSpPr>
        <p:spPr>
          <a:xfrm>
            <a:off x="7249001" y="1934160"/>
            <a:ext cx="3796951" cy="95660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৫+৫+=১0 টাকা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8DD428-4DC9-4C76-83EA-C67AC50836E4}"/>
              </a:ext>
            </a:extLst>
          </p:cNvPr>
          <p:cNvGrpSpPr/>
          <p:nvPr/>
        </p:nvGrpSpPr>
        <p:grpSpPr>
          <a:xfrm>
            <a:off x="807506" y="1318552"/>
            <a:ext cx="5848350" cy="1572211"/>
            <a:chOff x="2618018" y="1706733"/>
            <a:chExt cx="5848350" cy="157221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D35284-154E-4333-8F13-C1C92B180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018" y="1706733"/>
              <a:ext cx="2924175" cy="15621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92857C-0B79-4F96-ACB1-48AB09DD3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2193" y="1716844"/>
              <a:ext cx="2924175" cy="15621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B5D5314-4DC3-4F49-BCD4-898EA42F8C49}"/>
              </a:ext>
            </a:extLst>
          </p:cNvPr>
          <p:cNvGrpSpPr/>
          <p:nvPr/>
        </p:nvGrpSpPr>
        <p:grpSpPr>
          <a:xfrm>
            <a:off x="807506" y="3429000"/>
            <a:ext cx="5505451" cy="3334922"/>
            <a:chOff x="807505" y="3521263"/>
            <a:chExt cx="5505451" cy="333492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8CA0916-3BCA-4890-88CB-946A9C6F5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06" y="3521263"/>
              <a:ext cx="2752725" cy="16573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F72DBF2-B2DF-479E-A7BF-F94F7EE1A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231" y="3531374"/>
              <a:ext cx="2752725" cy="16573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B0612F2-F28E-4907-A34A-1F4A3F4BA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05" y="5198835"/>
              <a:ext cx="2752725" cy="1657350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57C8E029-623F-4E08-A18E-925C4CA35063}"/>
              </a:ext>
            </a:extLst>
          </p:cNvPr>
          <p:cNvSpPr/>
          <p:nvPr/>
        </p:nvSpPr>
        <p:spPr>
          <a:xfrm>
            <a:off x="7249001" y="5177998"/>
            <a:ext cx="4259179" cy="75724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২+২+২=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</p:spTree>
    <p:extLst>
      <p:ext uri="{BB962C8B-B14F-4D97-AF65-F5344CB8AC3E}">
        <p14:creationId xmlns:p14="http://schemas.microsoft.com/office/powerpoint/2010/main" val="263194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51AEFD-CADA-455C-A353-96EACD490F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90" r="49096"/>
          <a:stretch/>
        </p:blipFill>
        <p:spPr>
          <a:xfrm>
            <a:off x="1097280" y="1643434"/>
            <a:ext cx="3080825" cy="28019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3BC275-8BE8-4F94-B028-A00573E23F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" r="51478"/>
          <a:stretch/>
        </p:blipFill>
        <p:spPr>
          <a:xfrm>
            <a:off x="4684543" y="1477108"/>
            <a:ext cx="3545058" cy="3183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E47D81-6E79-4418-99FC-78D02276E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636" y="1298713"/>
            <a:ext cx="3545057" cy="336172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5F65FCF-B9C7-4A9C-BBEB-E5ABC229B399}"/>
              </a:ext>
            </a:extLst>
          </p:cNvPr>
          <p:cNvSpPr/>
          <p:nvPr/>
        </p:nvSpPr>
        <p:spPr>
          <a:xfrm>
            <a:off x="2637692" y="98473"/>
            <a:ext cx="7019779" cy="85813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মুদ্রাগুলো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35D68D-BBB6-403F-8FD4-649E892697F5}"/>
              </a:ext>
            </a:extLst>
          </p:cNvPr>
          <p:cNvSpPr/>
          <p:nvPr/>
        </p:nvSpPr>
        <p:spPr>
          <a:xfrm>
            <a:off x="2170610" y="5380892"/>
            <a:ext cx="8018585" cy="8581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১+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+০.৫০=৩.৫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পয়সা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39584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86D297D6-2E11-4167-950C-05A5FA0B93EE}"/>
              </a:ext>
            </a:extLst>
          </p:cNvPr>
          <p:cNvSpPr/>
          <p:nvPr/>
        </p:nvSpPr>
        <p:spPr>
          <a:xfrm>
            <a:off x="1308296" y="492369"/>
            <a:ext cx="7047914" cy="4600135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98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CFF1666B-394B-4FDD-B367-8E448B00E8CF}"/>
              </a:ext>
            </a:extLst>
          </p:cNvPr>
          <p:cNvSpPr/>
          <p:nvPr/>
        </p:nvSpPr>
        <p:spPr>
          <a:xfrm>
            <a:off x="234994" y="660498"/>
            <a:ext cx="1969477" cy="104100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 ১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A40BEA-2C3B-45CE-B597-E119AC837869}"/>
              </a:ext>
            </a:extLst>
          </p:cNvPr>
          <p:cNvGrpSpPr/>
          <p:nvPr/>
        </p:nvGrpSpPr>
        <p:grpSpPr>
          <a:xfrm>
            <a:off x="2662860" y="45964"/>
            <a:ext cx="5813457" cy="2080962"/>
            <a:chOff x="3628459" y="253218"/>
            <a:chExt cx="6480230" cy="267267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75BDA1E-37A7-42CC-BC7F-3999F14688E3}"/>
                </a:ext>
              </a:extLst>
            </p:cNvPr>
            <p:cNvGrpSpPr/>
            <p:nvPr/>
          </p:nvGrpSpPr>
          <p:grpSpPr>
            <a:xfrm>
              <a:off x="3628459" y="253218"/>
              <a:ext cx="4404193" cy="2672675"/>
              <a:chOff x="2981345" y="14254"/>
              <a:chExt cx="4944414" cy="2796312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16F585A0-B43C-4F18-A874-896E88065C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3686" y="1498501"/>
                <a:ext cx="2172073" cy="1312065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E2BAAAE-8DAD-4297-BD7F-E519272E89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3686" y="117690"/>
                <a:ext cx="2172073" cy="131206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37FB355-C91F-406B-BFCC-FCC81E46A3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1345" y="1320194"/>
                <a:ext cx="2851947" cy="1490372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6CFDCD6-FCDB-4151-BBD7-A2146F3E59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0487" y="14254"/>
                <a:ext cx="2766298" cy="1445613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4A41FA1-91C1-4B6F-81C3-4E30521DD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2652" y="352081"/>
              <a:ext cx="2076037" cy="1254053"/>
            </a:xfrm>
            <a:prstGeom prst="rect">
              <a:avLst/>
            </a:prstGeom>
          </p:spPr>
        </p:pic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459528A-DF7F-404B-AE85-5A3DC4248B76}"/>
              </a:ext>
            </a:extLst>
          </p:cNvPr>
          <p:cNvSpPr/>
          <p:nvPr/>
        </p:nvSpPr>
        <p:spPr>
          <a:xfrm>
            <a:off x="7767839" y="1541027"/>
            <a:ext cx="3101913" cy="78878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৫+৫+২+২+২=১৬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55493911-6B4B-4CDE-AD83-DDB21971EAFE}"/>
              </a:ext>
            </a:extLst>
          </p:cNvPr>
          <p:cNvSpPr/>
          <p:nvPr/>
        </p:nvSpPr>
        <p:spPr>
          <a:xfrm>
            <a:off x="1450064" y="2451963"/>
            <a:ext cx="6271846" cy="535409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নোটগুলো একত্রে কত টাকা হয়?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BB4085CC-9572-446B-B934-416E4FB7993B}"/>
              </a:ext>
            </a:extLst>
          </p:cNvPr>
          <p:cNvSpPr/>
          <p:nvPr/>
        </p:nvSpPr>
        <p:spPr>
          <a:xfrm>
            <a:off x="234994" y="4529796"/>
            <a:ext cx="1969477" cy="1041009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দলঃ 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EFDE201-015F-426D-976B-5E31DA594B1B}"/>
              </a:ext>
            </a:extLst>
          </p:cNvPr>
          <p:cNvGrpSpPr/>
          <p:nvPr/>
        </p:nvGrpSpPr>
        <p:grpSpPr>
          <a:xfrm>
            <a:off x="2731843" y="3382553"/>
            <a:ext cx="4292734" cy="2294485"/>
            <a:chOff x="3165231" y="3567877"/>
            <a:chExt cx="4987819" cy="286280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A733103-364F-446B-9EC5-773C7BF21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6760" y="3647419"/>
              <a:ext cx="2076037" cy="125405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FAB1E22-717A-41BA-B159-FD9744C6E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5747" y="4987787"/>
              <a:ext cx="2137303" cy="129106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B8983B1-19B0-482C-AD63-915F89C20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5231" y="3567877"/>
              <a:ext cx="2952750" cy="154305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C225C0A-C156-400E-B47C-33AE95CB5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5231" y="4887636"/>
              <a:ext cx="2952750" cy="1543050"/>
            </a:xfrm>
            <a:prstGeom prst="rect">
              <a:avLst/>
            </a:prstGeom>
          </p:spPr>
        </p:pic>
      </p:grp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AEF60AAE-B778-4379-98DD-984333E65C29}"/>
              </a:ext>
            </a:extLst>
          </p:cNvPr>
          <p:cNvSpPr/>
          <p:nvPr/>
        </p:nvSpPr>
        <p:spPr>
          <a:xfrm>
            <a:off x="1450064" y="5952418"/>
            <a:ext cx="6271846" cy="53540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2A0C27E-48B4-43AD-8D9B-A60D264B66BA}"/>
              </a:ext>
            </a:extLst>
          </p:cNvPr>
          <p:cNvSpPr/>
          <p:nvPr/>
        </p:nvSpPr>
        <p:spPr>
          <a:xfrm>
            <a:off x="7726386" y="4822065"/>
            <a:ext cx="2787214" cy="6035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২+২=৪ টাকা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86BF3A-CB1B-467F-9D3A-09C40CDD4CB5}"/>
              </a:ext>
            </a:extLst>
          </p:cNvPr>
          <p:cNvSpPr/>
          <p:nvPr/>
        </p:nvSpPr>
        <p:spPr>
          <a:xfrm>
            <a:off x="7710045" y="3560265"/>
            <a:ext cx="2803555" cy="6035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৫+৫=১০ টাকা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895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3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F138C1F5-A504-4144-A656-B5B510CAEC98}"/>
              </a:ext>
            </a:extLst>
          </p:cNvPr>
          <p:cNvSpPr/>
          <p:nvPr/>
        </p:nvSpPr>
        <p:spPr>
          <a:xfrm>
            <a:off x="126609" y="710137"/>
            <a:ext cx="3657600" cy="13364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03952E-BE07-4F95-B056-DA39012566F9}"/>
              </a:ext>
            </a:extLst>
          </p:cNvPr>
          <p:cNvGrpSpPr/>
          <p:nvPr/>
        </p:nvGrpSpPr>
        <p:grpSpPr>
          <a:xfrm>
            <a:off x="4768948" y="3429000"/>
            <a:ext cx="5850917" cy="3105053"/>
            <a:chOff x="2884608" y="3429000"/>
            <a:chExt cx="5850917" cy="31050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885172-2827-48C8-99D0-7D7D6DEFC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1914" y="3429000"/>
              <a:ext cx="2952750" cy="143419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3074049-35FC-42A5-88FE-A4EF84389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608" y="4863193"/>
              <a:ext cx="3197324" cy="16708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8319CB-9081-44FE-9E67-1C4135624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2800" y="4157568"/>
              <a:ext cx="2752725" cy="1657350"/>
            </a:xfrm>
            <a:prstGeom prst="rect">
              <a:avLst/>
            </a:prstGeom>
          </p:spPr>
        </p:pic>
      </p:grpSp>
      <p:sp>
        <p:nvSpPr>
          <p:cNvPr id="19" name="Callout: Down Arrow 18">
            <a:extLst>
              <a:ext uri="{FF2B5EF4-FFF2-40B4-BE49-F238E27FC236}">
                <a16:creationId xmlns:a16="http://schemas.microsoft.com/office/drawing/2014/main" id="{C364225C-9415-4E62-A211-E7E5356DC8B0}"/>
              </a:ext>
            </a:extLst>
          </p:cNvPr>
          <p:cNvSpPr/>
          <p:nvPr/>
        </p:nvSpPr>
        <p:spPr>
          <a:xfrm>
            <a:off x="4093699" y="140677"/>
            <a:ext cx="6738424" cy="3288323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মিনার কাছে নিচের নোটগুলো আছে</a:t>
            </a:r>
          </a:p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১৫ টাকা দিয়ে একটি খাতা কিনতে</a:t>
            </a:r>
          </a:p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চায়। সে কিনতে পারবে কি?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7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026487" y="922359"/>
            <a:ext cx="7098631" cy="1118937"/>
          </a:xfrm>
          <a:prstGeom prst="flowChartTerminator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839989" y="2391508"/>
            <a:ext cx="9570103" cy="3277772"/>
          </a:xfrm>
          <a:prstGeom prst="flowChartAlternateProcess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 মরিয়ম আক্তার</a:t>
            </a:r>
          </a:p>
          <a:p>
            <a:pPr algn="ctr"/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কুট্টাগড় সরকারি প্রাথমিক বিদ্যালয়</a:t>
            </a:r>
          </a:p>
          <a:p>
            <a:pPr algn="ctr"/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 কিশোরগঞ্জ</a:t>
            </a:r>
          </a:p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1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CB1CBAC2-A228-4F3D-9130-5BA6571EFC58}"/>
              </a:ext>
            </a:extLst>
          </p:cNvPr>
          <p:cNvSpPr/>
          <p:nvPr/>
        </p:nvSpPr>
        <p:spPr>
          <a:xfrm>
            <a:off x="168813" y="450166"/>
            <a:ext cx="6049107" cy="5275384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99E4A-8715-4367-BAE5-76927AE5E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719" y="804644"/>
            <a:ext cx="3115110" cy="41725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B0C41FDA-2313-45E6-B2D1-270505A7D0D5}"/>
              </a:ext>
            </a:extLst>
          </p:cNvPr>
          <p:cNvSpPr/>
          <p:nvPr/>
        </p:nvSpPr>
        <p:spPr>
          <a:xfrm>
            <a:off x="5852160" y="5655212"/>
            <a:ext cx="4529797" cy="576776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 ৮১ পৃষ্ঠা খোল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9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891AF950-F4D1-4691-BCA2-C65E89F76ABA}"/>
              </a:ext>
            </a:extLst>
          </p:cNvPr>
          <p:cNvSpPr/>
          <p:nvPr/>
        </p:nvSpPr>
        <p:spPr>
          <a:xfrm>
            <a:off x="3545057" y="72512"/>
            <a:ext cx="4628271" cy="175628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A9756-3FAB-4FDD-A108-8B9C76296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02" y="3394946"/>
            <a:ext cx="2830262" cy="1374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546B3D-D817-4E58-94DF-A807F6FE2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51" y="3318689"/>
            <a:ext cx="3066757" cy="16026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328C21-F418-46CA-9BE6-5DB0412EF6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34" b="49641"/>
          <a:stretch/>
        </p:blipFill>
        <p:spPr>
          <a:xfrm>
            <a:off x="7482495" y="3429000"/>
            <a:ext cx="3066758" cy="1389538"/>
          </a:xfrm>
          <a:prstGeom prst="rect">
            <a:avLst/>
          </a:prstGeom>
        </p:spPr>
      </p:pic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087413E5-95DA-4817-86B9-307831E370E4}"/>
              </a:ext>
            </a:extLst>
          </p:cNvPr>
          <p:cNvSpPr/>
          <p:nvPr/>
        </p:nvSpPr>
        <p:spPr>
          <a:xfrm>
            <a:off x="4305593" y="5851888"/>
            <a:ext cx="2667058" cy="527195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 টাকা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BC485243-F0B9-4C26-863C-1F114F5BDE1F}"/>
              </a:ext>
            </a:extLst>
          </p:cNvPr>
          <p:cNvSpPr/>
          <p:nvPr/>
        </p:nvSpPr>
        <p:spPr>
          <a:xfrm>
            <a:off x="7625634" y="5830786"/>
            <a:ext cx="2780479" cy="527195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পঞ্চাশ টাকা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id="{659A7C5B-4EC0-4ED8-98D8-FCC7493CABED}"/>
              </a:ext>
            </a:extLst>
          </p:cNvPr>
          <p:cNvSpPr/>
          <p:nvPr/>
        </p:nvSpPr>
        <p:spPr>
          <a:xfrm>
            <a:off x="941497" y="5851888"/>
            <a:ext cx="2667058" cy="527195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 টাকা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A842EA2B-803D-4DEC-B9DB-E8891E92A5BF}"/>
              </a:ext>
            </a:extLst>
          </p:cNvPr>
          <p:cNvSpPr/>
          <p:nvPr/>
        </p:nvSpPr>
        <p:spPr>
          <a:xfrm>
            <a:off x="1055077" y="1539101"/>
            <a:ext cx="10339754" cy="1602628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নোটগুলোর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6026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5" grpId="0" animBg="1"/>
      <p:bldP spid="16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34782041-9A47-4B60-8F10-30ED45D6CAF8}"/>
              </a:ext>
            </a:extLst>
          </p:cNvPr>
          <p:cNvSpPr/>
          <p:nvPr/>
        </p:nvSpPr>
        <p:spPr>
          <a:xfrm>
            <a:off x="3275427" y="492370"/>
            <a:ext cx="5641145" cy="703384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মুদ্রা ও নোট চিহ্নিত 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2B4BF1-C358-40A8-8E90-31A9105BD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813" y="1629109"/>
            <a:ext cx="3233518" cy="194682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8F64692-BA94-47CD-8002-D771C41EF5D2}"/>
              </a:ext>
            </a:extLst>
          </p:cNvPr>
          <p:cNvSpPr/>
          <p:nvPr/>
        </p:nvSpPr>
        <p:spPr>
          <a:xfrm>
            <a:off x="7917766" y="4949681"/>
            <a:ext cx="1997612" cy="55841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6BAEF4-93CE-48E0-8B76-25D3C059A154}"/>
              </a:ext>
            </a:extLst>
          </p:cNvPr>
          <p:cNvSpPr/>
          <p:nvPr/>
        </p:nvSpPr>
        <p:spPr>
          <a:xfrm>
            <a:off x="2447779" y="4949681"/>
            <a:ext cx="2138289" cy="5584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0DAF03-CCC1-4BAC-8E0B-2B2B3A2D1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78" y="1629110"/>
            <a:ext cx="4209349" cy="194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79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6A777E9B-1A9D-4B90-930C-2B5B43D8CF49}"/>
              </a:ext>
            </a:extLst>
          </p:cNvPr>
          <p:cNvSpPr/>
          <p:nvPr/>
        </p:nvSpPr>
        <p:spPr>
          <a:xfrm>
            <a:off x="2715063" y="436097"/>
            <a:ext cx="5908431" cy="1927275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C5D4C5B5-D90D-4843-B6D2-B5CD9331ABB0}"/>
              </a:ext>
            </a:extLst>
          </p:cNvPr>
          <p:cNvSpPr/>
          <p:nvPr/>
        </p:nvSpPr>
        <p:spPr>
          <a:xfrm>
            <a:off x="1005838" y="3305909"/>
            <a:ext cx="9326880" cy="237744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১-৫০ পর্যন্ত কত  ধরনের মুদ্রা ও নোট আছে </a:t>
            </a:r>
          </a:p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তা লিখে আনবে।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42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AC690FB-2287-4AE0-93DD-76067C6B5826}"/>
              </a:ext>
            </a:extLst>
          </p:cNvPr>
          <p:cNvGrpSpPr/>
          <p:nvPr/>
        </p:nvGrpSpPr>
        <p:grpSpPr>
          <a:xfrm>
            <a:off x="1003495" y="185201"/>
            <a:ext cx="10185009" cy="6487597"/>
            <a:chOff x="947224" y="163236"/>
            <a:chExt cx="10297551" cy="6670477"/>
          </a:xfrm>
        </p:grpSpPr>
        <p:sp>
          <p:nvSpPr>
            <p:cNvPr id="7" name="Flowchart: Terminator 6">
              <a:extLst>
                <a:ext uri="{FF2B5EF4-FFF2-40B4-BE49-F238E27FC236}">
                  <a16:creationId xmlns:a16="http://schemas.microsoft.com/office/drawing/2014/main" id="{5AAF7782-AF16-44FA-9454-3D2CBEC89737}"/>
                </a:ext>
              </a:extLst>
            </p:cNvPr>
            <p:cNvSpPr/>
            <p:nvPr/>
          </p:nvSpPr>
          <p:spPr>
            <a:xfrm>
              <a:off x="4049149" y="163236"/>
              <a:ext cx="4093700" cy="903849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as-IN" sz="8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8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8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8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8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1EF0F46-22E9-49F4-A5CB-AD10510D7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224" y="1067085"/>
              <a:ext cx="10297551" cy="5766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411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529389" y="240631"/>
            <a:ext cx="6966285" cy="1900989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eparation 2"/>
          <p:cNvSpPr/>
          <p:nvPr/>
        </p:nvSpPr>
        <p:spPr>
          <a:xfrm>
            <a:off x="126610" y="2602708"/>
            <a:ext cx="8470232" cy="2803358"/>
          </a:xfrm>
          <a:prstGeom prst="flowChartPreparation">
            <a:avLst/>
          </a:prstGeom>
          <a:solidFill>
            <a:schemeClr val="accent4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</a:t>
            </a:r>
          </a:p>
          <a:p>
            <a:pPr algn="ctr"/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বাংলাদেশি মুদ্রা ও নোট</a:t>
            </a:r>
          </a:p>
          <a:p>
            <a:pPr algn="ctr"/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pPr algn="ctr"/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842" y="714954"/>
            <a:ext cx="3436512" cy="4691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49737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3605463" y="499772"/>
            <a:ext cx="4981074" cy="2767264"/>
          </a:xfrm>
          <a:prstGeom prst="downArrowCallout">
            <a:avLst/>
          </a:prstGeom>
          <a:solidFill>
            <a:srgbClr val="92D05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998621" y="3765883"/>
            <a:ext cx="10106526" cy="22378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</a:t>
            </a:r>
            <a:r>
              <a:rPr lang="bn-B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&gt;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মুদ্রা এবং ৫০ টাকা পর্যন্ত প্রচলিত</a:t>
            </a:r>
          </a:p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 চিনে বলতে পারবে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34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385188" y="145368"/>
            <a:ext cx="8229600" cy="1094509"/>
          </a:xfrm>
          <a:prstGeom prst="flowChartTerminator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90" y="1773381"/>
            <a:ext cx="4859452" cy="27168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763270" y="5205151"/>
            <a:ext cx="3768590" cy="6788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নোট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07134" y="5251083"/>
            <a:ext cx="3546764" cy="67887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259E67-9E84-4440-AECB-276E9A946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41" y="1776076"/>
            <a:ext cx="5360505" cy="271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93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395173" y="379187"/>
            <a:ext cx="7004434" cy="3981798"/>
          </a:xfrm>
          <a:prstGeom prst="bevel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</a:p>
          <a:p>
            <a:pPr algn="ctr"/>
            <a:r>
              <a:rPr lang="bn-BD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r>
              <a:rPr lang="bn-BD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 ও নোট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8A1A27-4518-4A08-9935-448A28DCC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816" y="403461"/>
            <a:ext cx="2953162" cy="39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60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826882" y="665019"/>
            <a:ext cx="7329054" cy="3976254"/>
          </a:xfrm>
          <a:prstGeom prst="downArrow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</a:t>
            </a:r>
            <a:endParaRPr lang="en-US" sz="9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818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6382" y="274320"/>
            <a:ext cx="9678573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কত ধরনের মুদ্রা ও নোট রয়েছে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6382" y="1659988"/>
            <a:ext cx="5408512" cy="2475914"/>
            <a:chOff x="226695" y="394996"/>
            <a:chExt cx="10565996" cy="37960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95" y="457200"/>
              <a:ext cx="7374255" cy="3733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0949" y="394996"/>
              <a:ext cx="3191742" cy="3796003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B7FEDA8-CB39-4663-A159-D3A2D1895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33" y="1927275"/>
            <a:ext cx="5156765" cy="2166423"/>
          </a:xfrm>
          <a:prstGeom prst="rect">
            <a:avLst/>
          </a:prstGeom>
        </p:spPr>
      </p:pic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1B2DE523-E0D5-46E3-B80E-CC4A23717378}"/>
              </a:ext>
            </a:extLst>
          </p:cNvPr>
          <p:cNvSpPr/>
          <p:nvPr/>
        </p:nvSpPr>
        <p:spPr>
          <a:xfrm>
            <a:off x="1524000" y="5437163"/>
            <a:ext cx="9144000" cy="696351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১৩ ধরনের মুদ্রা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রয়েছে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8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Left 4">
            <a:extLst>
              <a:ext uri="{FF2B5EF4-FFF2-40B4-BE49-F238E27FC236}">
                <a16:creationId xmlns:a16="http://schemas.microsoft.com/office/drawing/2014/main" id="{B64A2E5F-84C2-431E-AC87-EC9AD6438AA5}"/>
              </a:ext>
            </a:extLst>
          </p:cNvPr>
          <p:cNvSpPr/>
          <p:nvPr/>
        </p:nvSpPr>
        <p:spPr>
          <a:xfrm>
            <a:off x="6276240" y="843260"/>
            <a:ext cx="3402332" cy="1168379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৫০ পয়সা মুদ্রা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E0D95244-471F-425F-AE82-73495C35523E}"/>
              </a:ext>
            </a:extLst>
          </p:cNvPr>
          <p:cNvSpPr/>
          <p:nvPr/>
        </p:nvSpPr>
        <p:spPr>
          <a:xfrm>
            <a:off x="6276239" y="4262172"/>
            <a:ext cx="3402331" cy="1168379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 টাকা মুদ্রা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E5DC99-4371-4F92-83FF-8CC6E753E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51" y="3853097"/>
            <a:ext cx="4351314" cy="201248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233F390-B131-487E-B1BD-61C4F47D0368}"/>
              </a:ext>
            </a:extLst>
          </p:cNvPr>
          <p:cNvGrpSpPr/>
          <p:nvPr/>
        </p:nvGrpSpPr>
        <p:grpSpPr>
          <a:xfrm>
            <a:off x="757751" y="594433"/>
            <a:ext cx="4351314" cy="2176904"/>
            <a:chOff x="677594" y="495958"/>
            <a:chExt cx="4351314" cy="21276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96C8ED2-FA06-4253-A71F-A66FA8711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408" y="518597"/>
              <a:ext cx="2095500" cy="21050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76DBCE6-FE08-4595-AC15-94D557F35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594" y="495958"/>
              <a:ext cx="2152650" cy="2124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609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1228</TotalTime>
  <Words>260</Words>
  <Application>Microsoft Office PowerPoint</Application>
  <PresentationFormat>Widescreen</PresentationFormat>
  <Paragraphs>65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215</cp:revision>
  <dcterms:created xsi:type="dcterms:W3CDTF">2020-01-21T04:50:53Z</dcterms:created>
  <dcterms:modified xsi:type="dcterms:W3CDTF">2020-01-25T08:38:40Z</dcterms:modified>
</cp:coreProperties>
</file>