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61" r:id="rId3"/>
    <p:sldId id="299" r:id="rId4"/>
    <p:sldId id="301" r:id="rId5"/>
    <p:sldId id="262" r:id="rId6"/>
    <p:sldId id="307" r:id="rId7"/>
    <p:sldId id="312" r:id="rId8"/>
    <p:sldId id="292" r:id="rId9"/>
    <p:sldId id="293" r:id="rId10"/>
    <p:sldId id="267" r:id="rId11"/>
    <p:sldId id="294" r:id="rId12"/>
    <p:sldId id="308" r:id="rId13"/>
    <p:sldId id="300" r:id="rId14"/>
    <p:sldId id="302" r:id="rId15"/>
    <p:sldId id="303" r:id="rId16"/>
    <p:sldId id="304" r:id="rId17"/>
    <p:sldId id="305" r:id="rId18"/>
    <p:sldId id="270" r:id="rId19"/>
    <p:sldId id="310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>
        <p:scale>
          <a:sx n="70" d="100"/>
          <a:sy n="70" d="100"/>
        </p:scale>
        <p:origin x="-1002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CB80-A9F1-4D4C-AEE9-5C381D7CFAE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5C29-6DAF-4AC7-9752-D36FC296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8F7E-E341-4F65-919E-8A33DAC6718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822500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6450" y="990600"/>
            <a:ext cx="6705600" cy="2590800"/>
            <a:chOff x="1576450" y="1369621"/>
            <a:chExt cx="6705600" cy="2176154"/>
          </a:xfrm>
        </p:grpSpPr>
        <p:sp>
          <p:nvSpPr>
            <p:cNvPr id="15" name="Rounded Rectangle 14"/>
            <p:cNvSpPr/>
            <p:nvPr/>
          </p:nvSpPr>
          <p:spPr>
            <a:xfrm>
              <a:off x="1576450" y="3046151"/>
              <a:ext cx="6705600" cy="499624"/>
            </a:xfrm>
            <a:prstGeom prst="roundRect">
              <a:avLst>
                <a:gd name="adj" fmla="val 0"/>
              </a:avLst>
            </a:prstGeom>
            <a:solidFill>
              <a:srgbClr val="FE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81200" y="1369621"/>
              <a:ext cx="5867400" cy="167837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1576450" y="3581400"/>
            <a:ext cx="6705600" cy="1904999"/>
            <a:chOff x="1576450" y="2099225"/>
            <a:chExt cx="6705600" cy="1446550"/>
          </a:xfrm>
        </p:grpSpPr>
        <p:sp>
          <p:nvSpPr>
            <p:cNvPr id="19" name="Rounded Rectangle 18"/>
            <p:cNvSpPr/>
            <p:nvPr/>
          </p:nvSpPr>
          <p:spPr>
            <a:xfrm>
              <a:off x="1576450" y="3012375"/>
              <a:ext cx="6705600" cy="533400"/>
            </a:xfrm>
            <a:prstGeom prst="roundRect">
              <a:avLst>
                <a:gd name="adj" fmla="val 0"/>
              </a:avLst>
            </a:prstGeom>
            <a:solidFill>
              <a:srgbClr val="FE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24300" y="2099225"/>
              <a:ext cx="3581400" cy="9151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76400" y="228600"/>
            <a:ext cx="57912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8300" y="288274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১। জীবের আর কি কি বৈশিষ্ট্য থাকতে পারে ?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581400"/>
            <a:ext cx="4291956" cy="1085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469338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উত্তরঃ</a:t>
            </a:r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জীবের আরও কয়েকটি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বৈশিষ্ট্য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হলো-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52111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* জীব শ্বাস-প্রশ্বাস  গ্রহন ও ত্যাগ করে</a:t>
            </a:r>
            <a:endParaRPr lang="bn-BD" sz="2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5519146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* অনুভূতি শক্তি আছে </a:t>
            </a:r>
            <a:endParaRPr lang="bn-BD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1434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প্রতিটি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ই বংশবৃদ্ধি করতে পারে, প্রানীর বাচ্চা হয়।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4420" y="3712534"/>
            <a:ext cx="2161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চারা হয়।  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639336"/>
            <a:ext cx="74676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(যেমন- চেয়ার, টেবিল)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5323367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218" y="5867400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“জীব  বংশবৃদ্ধি </a:t>
            </a:r>
            <a:r>
              <a:rPr lang="bn-BD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করতে 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পারে, অর্থাৎ জীবের প্রজনন ক্ষমতা আছে”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8400" y="765541"/>
            <a:ext cx="2775988" cy="2929000"/>
            <a:chOff x="6248400" y="765541"/>
            <a:chExt cx="2775988" cy="2929000"/>
          </a:xfrm>
        </p:grpSpPr>
        <p:sp>
          <p:nvSpPr>
            <p:cNvPr id="8" name="TextBox 7"/>
            <p:cNvSpPr txBox="1"/>
            <p:nvPr/>
          </p:nvSpPr>
          <p:spPr>
            <a:xfrm>
              <a:off x="6317512" y="3325209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চেয়ার, টেবিল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248400" y="765541"/>
              <a:ext cx="2775988" cy="2559668"/>
              <a:chOff x="1011866" y="609600"/>
              <a:chExt cx="4572000" cy="45720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866" y="609600"/>
                <a:ext cx="4572000" cy="4572000"/>
              </a:xfrm>
              <a:prstGeom prst="rect">
                <a:avLst/>
              </a:prstGeom>
              <a:ln w="3175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06" b="89960" l="10000" r="9321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88" t="12572" r="5939" b="10549"/>
              <a:stretch/>
            </p:blipFill>
            <p:spPr>
              <a:xfrm>
                <a:off x="1119854" y="2179037"/>
                <a:ext cx="4343401" cy="2999017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3092302" y="731873"/>
            <a:ext cx="3026734" cy="2947416"/>
            <a:chOff x="3092302" y="731873"/>
            <a:chExt cx="3026734" cy="2947416"/>
          </a:xfrm>
        </p:grpSpPr>
        <p:sp>
          <p:nvSpPr>
            <p:cNvPr id="11" name="TextBox 10"/>
            <p:cNvSpPr txBox="1"/>
            <p:nvPr/>
          </p:nvSpPr>
          <p:spPr>
            <a:xfrm>
              <a:off x="3308710" y="3309957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মানুষের বাচ্চা হয়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r="5747"/>
            <a:stretch/>
          </p:blipFill>
          <p:spPr>
            <a:xfrm>
              <a:off x="3092302" y="731873"/>
              <a:ext cx="3026734" cy="2572579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08128" y="692510"/>
            <a:ext cx="2884174" cy="2981274"/>
            <a:chOff x="208128" y="692510"/>
            <a:chExt cx="2884174" cy="29812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28" y="692510"/>
              <a:ext cx="2777319" cy="2611942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14410" y="3304452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উদ্ভিদের বীজ থেকে চারা হয়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000"/>
          <a:stretch/>
        </p:blipFill>
        <p:spPr>
          <a:xfrm>
            <a:off x="1447800" y="533400"/>
            <a:ext cx="6324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3357" y="4618055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উদ্ভিদ গুলোর মধ্যে জীবের কী কী বৈশিষ্ট্য আছে তা পোস্টার কাগজে লিখ এবং বোর্ডে প্রদর্শন কর । 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373755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শিক্ষক পরিবেশ থেকে সুবিধামত কিছু উদ্ভিদ সংগ্রহ করবেন, এবার প্রতি দলেকে একটি করে উদ্ভিদ দিবেন। </a:t>
            </a:r>
          </a:p>
        </p:txBody>
      </p:sp>
    </p:spTree>
    <p:extLst>
      <p:ext uri="{BB962C8B-B14F-4D97-AF65-F5344CB8AC3E}">
        <p14:creationId xmlns:p14="http://schemas.microsoft.com/office/powerpoint/2010/main" val="40653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2773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মূত্র ও কার্বন ডাই-অক্রাইড ত্যাগ এক ধরনের রেচন প্রক্রিয়া।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99" y="3664803"/>
            <a:ext cx="8915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* প্রতিটি জীব বিশেষ প্রক্রিয়ায় তার দেহে উৎপাদিত বর্জ্য পদার্থ বাহিরে বের করে দেয়। </a:t>
            </a:r>
          </a:p>
          <a:p>
            <a:pPr algn="ctr"/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একে রেচন প্রক্রিয়া বলে।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4724400"/>
            <a:ext cx="74676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 (যেমন- ধাতব চামচ)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5410199"/>
            <a:ext cx="2895600" cy="44656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218" y="5867400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 জীবের</a:t>
            </a:r>
            <a:r>
              <a:rPr lang="en-US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রেচন প্রক্রিয়া রয়েছে ”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809" y="685800"/>
            <a:ext cx="3026391" cy="2960132"/>
            <a:chOff x="97809" y="685800"/>
            <a:chExt cx="3026391" cy="2960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9" t="4303" b="14070"/>
            <a:stretch/>
          </p:blipFill>
          <p:spPr>
            <a:xfrm>
              <a:off x="97809" y="685800"/>
              <a:ext cx="3026391" cy="25908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68218" y="3276600"/>
              <a:ext cx="2955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বর্জ্য পদার্থ 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ত্যাগ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00400" y="685800"/>
            <a:ext cx="2971799" cy="2996063"/>
            <a:chOff x="3200400" y="685800"/>
            <a:chExt cx="2971799" cy="29960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526" b="4999"/>
            <a:stretch/>
          </p:blipFill>
          <p:spPr>
            <a:xfrm>
              <a:off x="3200400" y="685800"/>
              <a:ext cx="2971799" cy="25908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200400" y="3312531"/>
              <a:ext cx="2955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বর্জ্য পদার্থ 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ত্যাগ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198" y="699448"/>
            <a:ext cx="2873994" cy="2949896"/>
            <a:chOff x="6172198" y="699448"/>
            <a:chExt cx="2873994" cy="29498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" t="29860" r="7075" b="34470"/>
            <a:stretch/>
          </p:blipFill>
          <p:spPr bwMode="auto">
            <a:xfrm>
              <a:off x="6248400" y="699448"/>
              <a:ext cx="2797792" cy="2577152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72198" y="3280012"/>
              <a:ext cx="2873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ধাতব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চামচ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2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4648200"/>
            <a:ext cx="7467600" cy="5688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(যেমন-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রোবট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সুফিয়া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) তারও কি একই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রয়েছে  ? 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5215269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একই </a:t>
            </a:r>
            <a:r>
              <a:rPr lang="en-US" sz="2000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নেই । 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218" y="5759302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“জীবের আনুভূতি শক্তি আছে”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708" y="827719"/>
            <a:ext cx="2807136" cy="2970011"/>
            <a:chOff x="117708" y="827719"/>
            <a:chExt cx="2807136" cy="2970011"/>
          </a:xfrm>
        </p:grpSpPr>
        <p:sp>
          <p:nvSpPr>
            <p:cNvPr id="11" name="TextBox 10"/>
            <p:cNvSpPr txBox="1"/>
            <p:nvPr/>
          </p:nvSpPr>
          <p:spPr>
            <a:xfrm>
              <a:off x="117708" y="3428398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১, 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ঠান্ডায়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জীব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আগুন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পোহাচ্ছে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15198"/>
            <a:stretch/>
          </p:blipFill>
          <p:spPr>
            <a:xfrm>
              <a:off x="163033" y="827719"/>
              <a:ext cx="2761811" cy="2592192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2714625" y="827720"/>
            <a:ext cx="3648202" cy="2936250"/>
            <a:chOff x="2714625" y="827720"/>
            <a:chExt cx="3648202" cy="2936250"/>
          </a:xfrm>
        </p:grpSpPr>
        <p:sp>
          <p:nvSpPr>
            <p:cNvPr id="10" name="TextBox 9"/>
            <p:cNvSpPr txBox="1"/>
            <p:nvPr/>
          </p:nvSpPr>
          <p:spPr>
            <a:xfrm>
              <a:off x="2714625" y="3425416"/>
              <a:ext cx="3648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২, </a:t>
              </a:r>
              <a:r>
                <a:rPr lang="bn-BD" sz="1600" dirty="0">
                  <a:latin typeface="Shonar Bangla" pitchFamily="34" charset="0"/>
                  <a:cs typeface="Shonar Bangla" pitchFamily="34" charset="0"/>
                </a:rPr>
                <a:t> জ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ীবদেহ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কেটে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গেলে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ব্যাথা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অনুভূত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হয়</a:t>
              </a:r>
              <a:r>
                <a:rPr lang="bn-BD" sz="1600" dirty="0">
                  <a:latin typeface="Shonar Bangla" pitchFamily="34" charset="0"/>
                  <a:cs typeface="Shonar Bangla" pitchFamily="34" charset="0"/>
                </a:rPr>
                <a:t>। 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1600" dirty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1600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375" y="827720"/>
              <a:ext cx="3203188" cy="261294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6272454" y="827720"/>
            <a:ext cx="2747721" cy="2982280"/>
            <a:chOff x="6272454" y="827720"/>
            <a:chExt cx="2747721" cy="2982280"/>
          </a:xfrm>
        </p:grpSpPr>
        <p:sp>
          <p:nvSpPr>
            <p:cNvPr id="9" name="TextBox 8"/>
            <p:cNvSpPr txBox="1"/>
            <p:nvPr/>
          </p:nvSpPr>
          <p:spPr>
            <a:xfrm>
              <a:off x="6317512" y="34406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৩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,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রোবট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সুফিয়া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54" y="827720"/>
              <a:ext cx="2747721" cy="261294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219201" y="4048780"/>
            <a:ext cx="678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, এ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বৈশিষ্ট্যটি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লক্ষণীয়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76400" y="228600"/>
            <a:ext cx="57912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300" y="288274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 জীবের </a:t>
            </a:r>
            <a:r>
              <a:rPr lang="bn-BD" sz="28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৩ টি  বৈশিষ্ট্য লেখ ? </a:t>
            </a:r>
            <a:endParaRPr lang="en-US" sz="28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581400"/>
            <a:ext cx="4291956" cy="108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469338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উত্তরঃ</a:t>
            </a:r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জীবের 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৩ টি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বৈশিষ্ট্য হলো-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52111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 জীব শ্বাস-প্রশ্বাস  গ্রহন ও ত্যাগ করে ।</a:t>
            </a:r>
            <a:endParaRPr lang="bn-BD" sz="2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5519146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 অনুভূতি শক্তি আছে । </a:t>
            </a:r>
            <a:endParaRPr lang="bn-BD" sz="2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5871601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>
                <a:latin typeface="Shonar Bangla" pitchFamily="34" charset="0"/>
                <a:cs typeface="Shonar Bangla" pitchFamily="34" charset="0"/>
              </a:rPr>
              <a:t>জীবের প্রজনন ক্ষমতা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রয়েছে । </a:t>
            </a:r>
            <a:endParaRPr lang="bn-BD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4648200"/>
            <a:ext cx="7467600" cy="5688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(যেমন- খেলনা পুতুল) তারও কি একই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রয়েছে  ? 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5215269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একই </a:t>
            </a:r>
            <a:r>
              <a:rPr lang="en-US" sz="2000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নেই । 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218" y="5759302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 শ্বস গ্রহণ  ও ত্যাগ করে থাকে ”  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1" y="4048780"/>
            <a:ext cx="678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এ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বৈশিষ্ট্যটি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লক্ষণীয়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6284" y="514670"/>
            <a:ext cx="4342250" cy="3476305"/>
            <a:chOff x="146284" y="514670"/>
            <a:chExt cx="4342250" cy="3476305"/>
          </a:xfrm>
        </p:grpSpPr>
        <p:sp>
          <p:nvSpPr>
            <p:cNvPr id="9" name="TextBox 8"/>
            <p:cNvSpPr txBox="1"/>
            <p:nvPr/>
          </p:nvSpPr>
          <p:spPr>
            <a:xfrm>
              <a:off x="146284" y="3621643"/>
              <a:ext cx="434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১</a:t>
              </a:r>
              <a:r>
                <a:rPr lang="bn-BD" dirty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4" y="514670"/>
              <a:ext cx="4342250" cy="3110664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4623990" y="514670"/>
            <a:ext cx="4370047" cy="3466780"/>
            <a:chOff x="4623990" y="502401"/>
            <a:chExt cx="4370047" cy="3479049"/>
          </a:xfrm>
        </p:grpSpPr>
        <p:sp>
          <p:nvSpPr>
            <p:cNvPr id="7" name="TextBox 6"/>
            <p:cNvSpPr txBox="1"/>
            <p:nvPr/>
          </p:nvSpPr>
          <p:spPr>
            <a:xfrm>
              <a:off x="4655288" y="3612118"/>
              <a:ext cx="4298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২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990" y="502401"/>
              <a:ext cx="4370047" cy="3110664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4436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4648200"/>
            <a:ext cx="7467600" cy="5688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(যেমন- মাটির পুতুল) তারও কি একই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রয়েছে  ? 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5215269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একই </a:t>
            </a:r>
            <a:r>
              <a:rPr lang="en-US" sz="2000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নেই । 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218" y="5759302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 </a:t>
            </a:r>
            <a:r>
              <a:rPr lang="bn-BD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অ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ভিযোজন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ক্ষ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মতা, অর্থৎ এক পরিবেশ থেকে আর এক পরিবেশে মানিয়ে নিতে পারে”  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1" y="4048780"/>
            <a:ext cx="678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১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২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, এ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বৈশিষ্ট্যটি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লক্ষণীয়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350" y="685800"/>
            <a:ext cx="2971800" cy="3057174"/>
            <a:chOff x="133350" y="685800"/>
            <a:chExt cx="2971800" cy="30571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2" r="7032" b="11667"/>
            <a:stretch/>
          </p:blipFill>
          <p:spPr>
            <a:xfrm>
              <a:off x="133350" y="685800"/>
              <a:ext cx="2971800" cy="2687842"/>
            </a:xfrm>
            <a:prstGeom prst="rect">
              <a:avLst/>
            </a:prstGeom>
            <a:ln w="12700" cap="sq" cmpd="thickThin">
              <a:solidFill>
                <a:srgbClr val="FE020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33350" y="3373642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চিত্রঃ ১, শিশু মাটি নিয়ে খেলা করছে।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71800" y="685800"/>
            <a:ext cx="3295650" cy="3349532"/>
            <a:chOff x="2971800" y="685800"/>
            <a:chExt cx="3295650" cy="33495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81350" y="685800"/>
              <a:ext cx="2838450" cy="2687842"/>
            </a:xfrm>
            <a:prstGeom prst="rect">
              <a:avLst/>
            </a:prstGeom>
            <a:ln w="12700" cap="sq" cmpd="thickThin">
              <a:solidFill>
                <a:srgbClr val="FE020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ectangle 24"/>
            <p:cNvSpPr/>
            <p:nvPr/>
          </p:nvSpPr>
          <p:spPr>
            <a:xfrm>
              <a:off x="2971800" y="3389001"/>
              <a:ext cx="32956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চিত্রঃ 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২, একই </a:t>
              </a:r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শিশু 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বিদ্যালয়ের পরিবেশে  মানিয়ে নিচ্ছে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76950" y="704850"/>
            <a:ext cx="2971800" cy="3044755"/>
            <a:chOff x="6076950" y="704850"/>
            <a:chExt cx="2971800" cy="30447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6145" r="4500" b="7543"/>
            <a:stretch/>
          </p:blipFill>
          <p:spPr>
            <a:xfrm>
              <a:off x="6076950" y="704850"/>
              <a:ext cx="2971800" cy="266879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87186" y="3380273"/>
              <a:ext cx="29615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মাটির পুতুল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9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648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১।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কাকে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জড়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কাকে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জীব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জড়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৩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পার্থক্য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?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2191" r="2099" b="37909"/>
          <a:stretch/>
        </p:blipFill>
        <p:spPr>
          <a:xfrm>
            <a:off x="232012" y="150125"/>
            <a:ext cx="8570794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b="54444"/>
          <a:stretch/>
        </p:blipFill>
        <p:spPr>
          <a:xfrm>
            <a:off x="76200" y="163772"/>
            <a:ext cx="8991600" cy="6694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51561" y="21246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b="1" dirty="0">
                <a:latin typeface="Shonar Bangla" pitchFamily="34" charset="0"/>
                <a:cs typeface="Shonar Bangla" pitchFamily="34" charset="0"/>
              </a:rPr>
              <a:t>১। তোমরা আগামী ক্লাসে জীব ও জড়ের </a:t>
            </a:r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  </a:t>
            </a:r>
          </a:p>
          <a:p>
            <a:pPr algn="ctr"/>
            <a:r>
              <a:rPr lang="en-US" sz="27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bn-BD" sz="2700" b="1" dirty="0" smtClean="0">
                <a:latin typeface="Shonar Bangla" pitchFamily="34" charset="0"/>
                <a:cs typeface="Shonar Bangla" pitchFamily="34" charset="0"/>
              </a:rPr>
              <a:t>৫ </a:t>
            </a:r>
            <a:r>
              <a:rPr lang="bn-BD" sz="2700" b="1" dirty="0">
                <a:latin typeface="Shonar Bangla" pitchFamily="34" charset="0"/>
                <a:cs typeface="Shonar Bangla" pitchFamily="34" charset="0"/>
              </a:rPr>
              <a:t>টি করে পার্থক্য লিখে </a:t>
            </a:r>
            <a:r>
              <a:rPr lang="bn-BD" sz="2700" b="1" dirty="0" smtClean="0">
                <a:latin typeface="Shonar Bangla" pitchFamily="34" charset="0"/>
                <a:cs typeface="Shonar Bangla" pitchFamily="34" charset="0"/>
              </a:rPr>
              <a:t>আনবে ।  </a:t>
            </a:r>
            <a:endParaRPr lang="en-US" sz="27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" y="141927"/>
            <a:ext cx="8969992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3" t="67997" r="10813"/>
          <a:stretch/>
        </p:blipFill>
        <p:spPr>
          <a:xfrm>
            <a:off x="1043631" y="4646896"/>
            <a:ext cx="1928169" cy="212125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8600" y="2209800"/>
            <a:ext cx="4495800" cy="2338556"/>
            <a:chOff x="-304800" y="2266890"/>
            <a:chExt cx="4495800" cy="2338556"/>
          </a:xfrm>
        </p:grpSpPr>
        <p:grpSp>
          <p:nvGrpSpPr>
            <p:cNvPr id="7" name="Group 6"/>
            <p:cNvGrpSpPr/>
            <p:nvPr/>
          </p:nvGrpSpPr>
          <p:grpSpPr>
            <a:xfrm>
              <a:off x="-304800" y="2743200"/>
              <a:ext cx="4495800" cy="1862246"/>
              <a:chOff x="4806503" y="3207365"/>
              <a:chExt cx="4979733" cy="1862246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5481721" y="3207365"/>
                <a:ext cx="3629297" cy="1846659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06503" y="3222952"/>
                <a:ext cx="4979733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 smtClean="0">
                    <a:latin typeface="Shonar Bangla" pitchFamily="34" charset="0"/>
                    <a:cs typeface="Shonar Bangla" pitchFamily="34" charset="0"/>
                  </a:rPr>
                  <a:t>মোঃ নুরুল ইসলাম  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800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সহকারী 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শিক্ষক (কৃষি)</a:t>
                </a:r>
                <a:endParaRPr lang="bn-BD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জালদিয়া উচ্চ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বিদ্যালয়</a:t>
                </a:r>
              </a:p>
              <a:p>
                <a:pPr algn="ctr"/>
                <a:r>
                  <a:rPr lang="bn-BD" sz="1600" b="1" dirty="0">
                    <a:latin typeface="Shonar Bangla" pitchFamily="34" charset="0"/>
                    <a:cs typeface="Shonar Bangla" pitchFamily="34" charset="0"/>
                  </a:rPr>
                  <a:t>রাজবাড়ী সাদর, রাজবাড়ী</a:t>
                </a:r>
              </a:p>
              <a:p>
                <a:pPr algn="ctr"/>
                <a:r>
                  <a:rPr lang="bn-BD" sz="1600" b="1" dirty="0">
                    <a:latin typeface="Shonar Bangla" pitchFamily="34" charset="0"/>
                    <a:cs typeface="Shonar Bangla" pitchFamily="34" charset="0"/>
                  </a:rPr>
                  <a:t>মোবাঃ </a:t>
                </a:r>
                <a:r>
                  <a:rPr lang="en-US" sz="1600" b="1" dirty="0" smtClean="0">
                    <a:latin typeface="Shonar Bangla" pitchFamily="34" charset="0"/>
                    <a:cs typeface="Shonar Bangla" pitchFamily="34" charset="0"/>
                  </a:rPr>
                  <a:t>01711  515476</a:t>
                </a:r>
                <a:endParaRPr lang="bn-BD" sz="16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1600" b="1" dirty="0" smtClean="0">
                    <a:latin typeface="Shonar Bangla" pitchFamily="34" charset="0"/>
                    <a:cs typeface="Shonar Bangla" pitchFamily="34" charset="0"/>
                  </a:rPr>
                  <a:t>E-mail: 26kesloy@gmail.com</a:t>
                </a:r>
                <a:endParaRPr lang="bn-BD" sz="16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04800" y="2266890"/>
              <a:ext cx="3171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শিক্ষক পরিচিতি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99986" y="2305336"/>
            <a:ext cx="4748814" cy="2288005"/>
            <a:chOff x="-228600" y="2250744"/>
            <a:chExt cx="4748814" cy="2288005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685800" y="2631744"/>
              <a:ext cx="3171624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2250744"/>
              <a:ext cx="4748814" cy="2288005"/>
              <a:chOff x="-125028" y="2250744"/>
              <a:chExt cx="4748814" cy="228800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5800" y="2250744"/>
                <a:ext cx="31716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125028" y="2661312"/>
                <a:ext cx="4748814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শ্রেণীঃ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৬ষ্ঠ </a:t>
                </a:r>
                <a:endParaRPr lang="bn-BD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b="1" dirty="0">
                    <a:latin typeface="Shonar Bangla" pitchFamily="34" charset="0"/>
                    <a:cs typeface="Shonar Bangla" pitchFamily="34" charset="0"/>
                  </a:rPr>
                  <a:t>বিষয়ঃ </a:t>
                </a:r>
                <a:r>
                  <a:rPr lang="bn-BD" sz="2400" b="1" dirty="0" smtClean="0">
                    <a:latin typeface="Shonar Bangla" pitchFamily="34" charset="0"/>
                    <a:cs typeface="Shonar Bangla" pitchFamily="34" charset="0"/>
                  </a:rPr>
                  <a:t>বিজ্ঞান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অধ্যায়ঃ 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২য়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পাঠঃ ১</a:t>
                </a:r>
                <a:r>
                  <a:rPr lang="en-US" dirty="0">
                    <a:latin typeface="Shonar Bangla" pitchFamily="34" charset="0"/>
                    <a:cs typeface="Shonar Bangla" pitchFamily="34" charset="0"/>
                  </a:rPr>
                  <a:t>;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জীবের  </a:t>
                </a:r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প্রধান  বৈশিষ্ট্য </a:t>
                </a:r>
                <a:endParaRPr lang="bn-BD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সময়ঃ ৪০ মিনিট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b="1" dirty="0" err="1" smtClean="0">
                    <a:latin typeface="Shonar Bangla" pitchFamily="34" charset="0"/>
                    <a:cs typeface="Shonar Bangla" pitchFamily="34" charset="0"/>
                  </a:rPr>
                  <a:t>তারিখঃ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২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৬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/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০১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/২০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২০ খ্রীঃ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cs typeface="Shonar Bangla" pitchFamily="34" charset="0"/>
              </a:rPr>
              <a:t> ধন্যবাদ সবাইকে 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1238" y="909872"/>
            <a:ext cx="6583194" cy="2448374"/>
            <a:chOff x="1391907" y="1369622"/>
            <a:chExt cx="6721337" cy="2176153"/>
          </a:xfrm>
          <a:solidFill>
            <a:schemeClr val="accent2"/>
          </a:solidFill>
        </p:grpSpPr>
        <p:sp>
          <p:nvSpPr>
            <p:cNvPr id="9" name="Rounded Rectangle 8"/>
            <p:cNvSpPr/>
            <p:nvPr/>
          </p:nvSpPr>
          <p:spPr>
            <a:xfrm>
              <a:off x="1391907" y="2436421"/>
              <a:ext cx="6721337" cy="110935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91907" y="1369622"/>
              <a:ext cx="6721337" cy="106680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1657968" y="3148998"/>
            <a:ext cx="6615514" cy="1499195"/>
            <a:chOff x="1576450" y="2213267"/>
            <a:chExt cx="6705600" cy="1332508"/>
          </a:xfrm>
        </p:grpSpPr>
        <p:sp>
          <p:nvSpPr>
            <p:cNvPr id="12" name="Rounded Rectangle 11"/>
            <p:cNvSpPr/>
            <p:nvPr/>
          </p:nvSpPr>
          <p:spPr>
            <a:xfrm>
              <a:off x="1576450" y="2213267"/>
              <a:ext cx="6705600" cy="1332508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50574" y="2555084"/>
              <a:ext cx="5544430" cy="648705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5" y="447675"/>
            <a:ext cx="4273231" cy="2250892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9" y="464504"/>
            <a:ext cx="4284918" cy="22340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8733" y="48286"/>
            <a:ext cx="889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নিচের চিত্র গুলো ভালো ভাবে লক্ষ কর, এবং বুঝতে চেষ্টাকর ...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52400" y="2717617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ছবি তে কি দেখতে পাচ্ছ ?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43535" y="2717617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>
                <a:latin typeface="Shonar Bangla" pitchFamily="34" charset="0"/>
                <a:cs typeface="Shonar Bangla" pitchFamily="34" charset="0"/>
              </a:rPr>
              <a:t>* গরু </a:t>
            </a:r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bn-BD" sz="1700" dirty="0">
                <a:latin typeface="Shonar Bangla" pitchFamily="34" charset="0"/>
                <a:cs typeface="Shonar Bangla" pitchFamily="34" charset="0"/>
              </a:rPr>
              <a:t>কাঠ </a:t>
            </a:r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বিড়ালী খাদ্য খাচ্ছে। 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2400" y="2717617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আচ্ছা, গরু ও </a:t>
            </a:r>
            <a:r>
              <a:rPr lang="bn-BD" sz="1700" dirty="0">
                <a:latin typeface="Shonar Bangla" pitchFamily="34" charset="0"/>
                <a:cs typeface="Shonar Bangla" pitchFamily="34" charset="0"/>
              </a:rPr>
              <a:t>কাঠ </a:t>
            </a:r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বিড়ালী কি জীব ? 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43535" y="2727142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হ্য জীব, তাহলে- 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48119" y="2727142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* গরু বা কাঠ বিড়ালীও জ</a:t>
            </a:r>
            <a:r>
              <a:rPr lang="en-US" sz="1700" b="1" dirty="0" err="1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700" b="1" dirty="0" err="1"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া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খাদ্য গ্রহণ করতে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700" b="1" dirty="0" err="1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17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9532" y="2722379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চিত্রে কি দেখতে পাচ্ছ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49532" y="2731904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একটা  (উদ্ভিদের অংশ)  ফুল। 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640007" y="2727142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আচ্ছা, উদ্ভিদ কি জীব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640007" y="2731904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হ্যা জীব, তাহলে-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648200" y="2731904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1600" b="1" dirty="0" err="1" smtClean="0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1600" b="1" dirty="0" smtClean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জীব </a:t>
            </a:r>
            <a:r>
              <a:rPr lang="bn-BD" sz="1600" b="1" dirty="0" smtClean="0">
                <a:latin typeface="Shonar Bangla" pitchFamily="34" charset="0"/>
                <a:cs typeface="Shonar Bangla" pitchFamily="34" charset="0"/>
              </a:rPr>
              <a:t>, যাদের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ড়ে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উঠার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ডগা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BD" sz="16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16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6371" y="3282769"/>
            <a:ext cx="4273229" cy="2206122"/>
            <a:chOff x="1066800" y="304800"/>
            <a:chExt cx="6934200" cy="47529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04800"/>
              <a:ext cx="6934200" cy="4752976"/>
            </a:xfrm>
            <a:prstGeom prst="rect">
              <a:avLst/>
            </a:prstGeom>
            <a:ln w="127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7" t="89328"/>
            <a:stretch/>
          </p:blipFill>
          <p:spPr>
            <a:xfrm>
              <a:off x="6960245" y="4483538"/>
              <a:ext cx="975815" cy="487906"/>
            </a:xfrm>
            <a:prstGeom prst="rect">
              <a:avLst/>
            </a:prstGeom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18" y="3276600"/>
            <a:ext cx="4267200" cy="22075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185028" y="5517932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চিত্রে কি দেখতে পাচ্ছ ?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3665" y="5563116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প্রজাপ্রতি উড়চ্ছে । 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3666" y="5557527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আচ্ছা, প্রজাপতি কি জীব ?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81303" y="5540848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হ্যা, তাহলে-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3667" y="5517932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প্রজাপতি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একটা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জ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ইচচ্ছায়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পারে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49532" y="5512278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এই ছবিটিতে কি দেখতে পাচ্ছ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43949" y="5520991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দুজন গুণিজন আলোচনা করছেন ।  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49532" y="5520991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আচ্ছা, গুণিজনেরা কি জীব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649532" y="5522191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হ্যা, তাহলে-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8200" y="5512278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1600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1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600" dirty="0">
                <a:latin typeface="Shonar Bangla" pitchFamily="34" charset="0"/>
                <a:cs typeface="Shonar Bangla" pitchFamily="34" charset="0"/>
              </a:rPr>
              <a:t>জ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600" dirty="0" err="1" smtClean="0">
                <a:latin typeface="Shonar Bangla" pitchFamily="34" charset="0"/>
                <a:cs typeface="Shonar Bangla" pitchFamily="34" charset="0"/>
              </a:rPr>
              <a:t>যারা</a:t>
            </a:r>
            <a:r>
              <a:rPr lang="en-US" sz="1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নিজেদের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 (অনুভূতি)</a:t>
            </a:r>
            <a:r>
              <a:rPr lang="en-US" sz="1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আনন্দ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ভাগাভাগি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নিতে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3667" y="6019800"/>
            <a:ext cx="8740783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খাদ্য গ্রহণ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করা,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ড়ে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উঠার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ডগা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করা, 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ইচচ্ছায়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করা,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আনন্দ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ভাগাভাগি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bn-BD" sz="2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া এ গুলো হচ্ছে  </a:t>
            </a:r>
            <a:r>
              <a:rPr lang="bn-BD" sz="2000" b="1" dirty="0" smtClean="0">
                <a:solidFill>
                  <a:srgbClr val="FE0202"/>
                </a:solidFill>
                <a:latin typeface="Shonar Bangla" pitchFamily="34" charset="0"/>
                <a:cs typeface="Shonar Bangla" pitchFamily="34" charset="0"/>
              </a:rPr>
              <a:t>“</a:t>
            </a:r>
            <a:r>
              <a:rPr lang="bn-BD" sz="2400" b="1" dirty="0" smtClean="0">
                <a:solidFill>
                  <a:srgbClr val="FE0202"/>
                </a:solidFill>
                <a:latin typeface="Shonar Bangla" pitchFamily="34" charset="0"/>
                <a:cs typeface="Shonar Bangla" pitchFamily="34" charset="0"/>
              </a:rPr>
              <a:t>জীবের বৈশিষ্ট্য” </a:t>
            </a:r>
            <a:r>
              <a:rPr lang="en-US" sz="2400" b="1" dirty="0" smtClean="0">
                <a:solidFill>
                  <a:srgbClr val="FE0202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solidFill>
                  <a:srgbClr val="FE0202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solidFill>
                <a:srgbClr val="FE0202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3188"/>
            <a:ext cx="8943975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223084"/>
            <a:ext cx="8782179" cy="4524315"/>
            <a:chOff x="165119" y="1570038"/>
            <a:chExt cx="8782179" cy="4106983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0698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248400"/>
            <a:ext cx="987638" cy="481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4400" y="3216681"/>
            <a:ext cx="7353300" cy="523220"/>
            <a:chOff x="952500" y="3104242"/>
            <a:chExt cx="5905500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1524000" y="3104242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১। জীব ও জড় কী তা বলতে পারবে।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7" name="Picture 2" descr="F:\ME CLASS\POTOS\Anemistion\__ArroRi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104242"/>
              <a:ext cx="571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79144" y="3811420"/>
            <a:ext cx="7542319" cy="531980"/>
            <a:chOff x="952500" y="3570495"/>
            <a:chExt cx="5676900" cy="531980"/>
          </a:xfrm>
        </p:grpSpPr>
        <p:sp>
          <p:nvSpPr>
            <p:cNvPr id="26" name="Rectangle 25"/>
            <p:cNvSpPr/>
            <p:nvPr/>
          </p:nvSpPr>
          <p:spPr>
            <a:xfrm>
              <a:off x="1524000" y="3579255"/>
              <a:ext cx="510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২। জীবের  প্রধান  প্রধান  বৈশিষ্ট্য ব্যাখ্যা করতে পারবে।  </a:t>
              </a:r>
              <a:endPara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8" name="Picture 2" descr="F:\ME CLASS\POTOS\Anemistion\__ArroRi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570495"/>
              <a:ext cx="571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4800" y="255006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এ পাঠ শেষে তোমরা......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647884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শিক্ষণ</a:t>
            </a:r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ফলঃ 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62571" y="1066800"/>
            <a:ext cx="2859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যাদের জীবন আছে তাদের কে জীব বলে ।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572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যাদের জীবন নেই   তাদের কে জড় বলে ।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2" b="51642"/>
          <a:stretch/>
        </p:blipFill>
        <p:spPr>
          <a:xfrm>
            <a:off x="0" y="0"/>
            <a:ext cx="5962571" cy="3316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54328"/>
          <a:stretch/>
        </p:blipFill>
        <p:spPr>
          <a:xfrm>
            <a:off x="3124200" y="3725838"/>
            <a:ext cx="6019800" cy="31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61615" y="838200"/>
            <a:ext cx="57912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 জীব ও জড়ের আরো  ৩ টি করে  উদাহারন লেখ ? </a:t>
            </a:r>
            <a:endParaRPr lang="en-US" sz="28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606" y="3429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ইচচ্ছায়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6569" y="3834804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ড়ে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উঠার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ডগা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200" y="4345169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যেমন-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ইট)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847982"/>
            <a:ext cx="2590800" cy="2607450"/>
            <a:chOff x="228600" y="847982"/>
            <a:chExt cx="2590800" cy="260745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847982"/>
              <a:ext cx="2590800" cy="2238118"/>
              <a:chOff x="228600" y="847982"/>
              <a:chExt cx="2590800" cy="223811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876300"/>
                <a:ext cx="1752600" cy="22098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28600" y="847982"/>
                <a:ext cx="2590800" cy="22381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600" y="30861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জীব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26734" y="847982"/>
            <a:ext cx="3124200" cy="2607450"/>
            <a:chOff x="3276600" y="876300"/>
            <a:chExt cx="2590800" cy="2579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876300"/>
              <a:ext cx="2590800" cy="2209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76600" y="30861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উদ্ভিদ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24600" y="847982"/>
            <a:ext cx="2594345" cy="2607450"/>
            <a:chOff x="6324600" y="847982"/>
            <a:chExt cx="2594345" cy="2607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847982"/>
              <a:ext cx="2590800" cy="223811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6328145" y="30861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ইট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71800" y="5029200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76350" y="5573233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  </a:t>
            </a:r>
            <a:r>
              <a:rPr lang="bn-BD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“জীবের চলন ক্ষমতা আছে”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606" y="4114347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প্রতিটি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খাদ্য গ্রহণ করে।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862" y="3712534"/>
            <a:ext cx="3610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প্রতিটি 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খাদ্য 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গ্রহণ করে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। 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4639336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যেমন- পাথর)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5323367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76350" y="5867400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  </a:t>
            </a:r>
            <a:r>
              <a:rPr lang="bn-BD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“জীব খদ্য গ্রহন করে”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23589" y="751367"/>
            <a:ext cx="2746745" cy="2943174"/>
            <a:chOff x="6127892" y="846174"/>
            <a:chExt cx="2746745" cy="2561343"/>
          </a:xfrm>
        </p:grpSpPr>
        <p:sp>
          <p:nvSpPr>
            <p:cNvPr id="15" name="TextBox 14"/>
            <p:cNvSpPr txBox="1"/>
            <p:nvPr/>
          </p:nvSpPr>
          <p:spPr>
            <a:xfrm>
              <a:off x="6221815" y="3086100"/>
              <a:ext cx="2590800" cy="32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পাথর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" t="1878" b="11486"/>
            <a:stretch/>
          </p:blipFill>
          <p:spPr>
            <a:xfrm>
              <a:off x="6127892" y="846174"/>
              <a:ext cx="2746745" cy="224962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016101" y="751367"/>
            <a:ext cx="3104704" cy="2927919"/>
            <a:chOff x="3003698" y="883437"/>
            <a:chExt cx="2895601" cy="2520617"/>
          </a:xfrm>
        </p:grpSpPr>
        <p:sp>
          <p:nvSpPr>
            <p:cNvPr id="12" name="TextBox 11"/>
            <p:cNvSpPr txBox="1"/>
            <p:nvPr/>
          </p:nvSpPr>
          <p:spPr>
            <a:xfrm>
              <a:off x="3276600" y="3086100"/>
              <a:ext cx="2590800" cy="31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গরু ঘাস খায়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698" y="883437"/>
              <a:ext cx="2895601" cy="2212360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163033" y="751367"/>
            <a:ext cx="2783077" cy="2922418"/>
            <a:chOff x="163033" y="751367"/>
            <a:chExt cx="2783077" cy="2922418"/>
          </a:xfrm>
        </p:grpSpPr>
        <p:pic>
          <p:nvPicPr>
            <p:cNvPr id="1026" name="Picture 2" descr="F:\ME CLASS\POTOS\Pata\@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3" r="34787"/>
            <a:stretch/>
          </p:blipFill>
          <p:spPr bwMode="auto">
            <a:xfrm>
              <a:off x="163033" y="751367"/>
              <a:ext cx="2775988" cy="2558587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68218" y="3304453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উদ্ভিদ মূলের সাহায্যে খাদ্য খায়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858</Words>
  <Application>Microsoft Office PowerPoint</Application>
  <PresentationFormat>On-screen Show (4:3)</PresentationFormat>
  <Paragraphs>136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</dc:creator>
  <cp:lastModifiedBy>noosorat</cp:lastModifiedBy>
  <cp:revision>639</cp:revision>
  <dcterms:created xsi:type="dcterms:W3CDTF">2019-12-14T04:44:44Z</dcterms:created>
  <dcterms:modified xsi:type="dcterms:W3CDTF">2020-01-27T13:34:57Z</dcterms:modified>
</cp:coreProperties>
</file>