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0" r:id="rId2"/>
    <p:sldId id="256" r:id="rId3"/>
    <p:sldId id="257" r:id="rId4"/>
    <p:sldId id="259" r:id="rId5"/>
    <p:sldId id="264" r:id="rId6"/>
    <p:sldId id="268" r:id="rId7"/>
    <p:sldId id="262" r:id="rId8"/>
    <p:sldId id="263" r:id="rId9"/>
    <p:sldId id="265" r:id="rId10"/>
    <p:sldId id="260" r:id="rId11"/>
    <p:sldId id="261" r:id="rId12"/>
    <p:sldId id="267" r:id="rId13"/>
    <p:sldId id="266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40" autoAdjust="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6AF62-2D6A-48F8-9E4E-D3D35C6D0006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396F1-0FC5-4435-B995-38EEBAF14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84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396F1-0FC5-4435-B995-38EEBAF14B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624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396F1-0FC5-4435-B995-38EEBAF14B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14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11BA-7B45-46BC-9DBC-55BAD5B66013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AACE-B23F-499C-9237-CEC9F0EA3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065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11BA-7B45-46BC-9DBC-55BAD5B66013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AACE-B23F-499C-9237-CEC9F0EA3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173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11BA-7B45-46BC-9DBC-55BAD5B66013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AACE-B23F-499C-9237-CEC9F0EA3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0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11BA-7B45-46BC-9DBC-55BAD5B66013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AACE-B23F-499C-9237-CEC9F0EA3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04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11BA-7B45-46BC-9DBC-55BAD5B66013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AACE-B23F-499C-9237-CEC9F0EA3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3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11BA-7B45-46BC-9DBC-55BAD5B66013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AACE-B23F-499C-9237-CEC9F0EA3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970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11BA-7B45-46BC-9DBC-55BAD5B66013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AACE-B23F-499C-9237-CEC9F0EA3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032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11BA-7B45-46BC-9DBC-55BAD5B66013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AACE-B23F-499C-9237-CEC9F0EA3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521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11BA-7B45-46BC-9DBC-55BAD5B66013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AACE-B23F-499C-9237-CEC9F0EA3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85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11BA-7B45-46BC-9DBC-55BAD5B66013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AACE-B23F-499C-9237-CEC9F0EA3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0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11BA-7B45-46BC-9DBC-55BAD5B66013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AACE-B23F-499C-9237-CEC9F0EA3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85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511BA-7B45-46BC-9DBC-55BAD5B66013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CAACE-B23F-499C-9237-CEC9F0EA3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928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457200"/>
            <a:ext cx="5181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BD" sz="8000" dirty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dirty="0">
              <a:solidFill>
                <a:srgbClr val="CC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p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2193" y="1611923"/>
            <a:ext cx="5975407" cy="4796423"/>
          </a:xfrm>
          <a:prstGeom prst="rect">
            <a:avLst/>
          </a:prstGeom>
        </p:spPr>
      </p:pic>
      <p:sp>
        <p:nvSpPr>
          <p:cNvPr id="6" name="Frame 5"/>
          <p:cNvSpPr/>
          <p:nvPr/>
        </p:nvSpPr>
        <p:spPr>
          <a:xfrm>
            <a:off x="-76200" y="0"/>
            <a:ext cx="9220200" cy="6858000"/>
          </a:xfrm>
          <a:prstGeom prst="frame">
            <a:avLst>
              <a:gd name="adj1" fmla="val 5137"/>
            </a:avLst>
          </a:prstGeom>
          <a:pattFill prst="solidDmnd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44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8682515"/>
              </p:ext>
            </p:extLst>
          </p:nvPr>
        </p:nvGraphicFramePr>
        <p:xfrm>
          <a:off x="876300" y="1600200"/>
          <a:ext cx="7391400" cy="385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1710"/>
                <a:gridCol w="2399890"/>
                <a:gridCol w="220980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1" kern="1200" baseline="0" dirty="0" smtClean="0">
                          <a:solidFill>
                            <a:schemeClr val="lt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†</a:t>
                      </a:r>
                      <a:r>
                        <a:rPr kumimoji="0" lang="en-US" sz="2800" b="1" kern="1200" baseline="0" dirty="0" err="1" smtClean="0">
                          <a:solidFill>
                            <a:schemeClr val="lt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gŠ‡ji</a:t>
                      </a:r>
                      <a:r>
                        <a:rPr kumimoji="0" lang="en-US" sz="2800" b="1" kern="1200" baseline="0" dirty="0" smtClean="0">
                          <a:solidFill>
                            <a:schemeClr val="lt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800" b="1" kern="1200" baseline="0" dirty="0" err="1" smtClean="0">
                          <a:solidFill>
                            <a:schemeClr val="lt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bvg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1" kern="1200" baseline="0" dirty="0" err="1" smtClean="0">
                          <a:solidFill>
                            <a:schemeClr val="lt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cÖZxK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800" b="1" kern="1200" baseline="0" dirty="0" err="1" smtClean="0">
                          <a:solidFill>
                            <a:schemeClr val="lt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cvigvYweK</a:t>
                      </a:r>
                      <a:r>
                        <a:rPr kumimoji="0" lang="en-US" sz="2800" b="1" kern="1200" baseline="0" dirty="0" smtClean="0">
                          <a:solidFill>
                            <a:schemeClr val="lt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800" b="1" kern="1200" baseline="0" dirty="0" err="1" smtClean="0">
                          <a:solidFill>
                            <a:schemeClr val="lt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msL</a:t>
                      </a:r>
                      <a:r>
                        <a:rPr kumimoji="0" lang="en-US" sz="2800" b="1" kern="1200" baseline="0" dirty="0" smtClean="0">
                          <a:solidFill>
                            <a:schemeClr val="lt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¨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18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হাইড্রোজেন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H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18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হিলিয়াম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He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18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লিথিয়াম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Li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18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ব্রেলিয়াম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Be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18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বোরন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B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bn-IN" sz="18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কার্বন</a:t>
                      </a:r>
                      <a:endParaRPr lang="en-US" sz="1800" b="1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C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নাইট্রোজেন</a:t>
                      </a:r>
                      <a:endParaRPr lang="en-US" sz="1800" b="1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N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অক্সিজেন</a:t>
                      </a:r>
                      <a:endParaRPr lang="en-US" sz="1800" b="1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O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ফ্লোরিন</a:t>
                      </a:r>
                      <a:endParaRPr lang="en-US" sz="1800" b="1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F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4"/>
          <p:cNvSpPr txBox="1">
            <a:spLocks/>
          </p:cNvSpPr>
          <p:nvPr/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latin typeface="BrahmaputraMJ" pitchFamily="2" charset="0"/>
              <a:cs typeface="BrahmaputraMJ" pitchFamily="2" charset="0"/>
            </a:endParaRPr>
          </a:p>
        </p:txBody>
      </p:sp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663"/>
            </a:avLst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65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390405" y="2086412"/>
            <a:ext cx="2481834" cy="24106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771405" y="2329864"/>
            <a:ext cx="1840312" cy="176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968373" y="1623622"/>
            <a:ext cx="3290395" cy="32371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853228" y="2603902"/>
            <a:ext cx="219682" cy="1784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770070" y="3873656"/>
            <a:ext cx="194416" cy="23047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859330" y="3248637"/>
            <a:ext cx="230216" cy="23494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435251" y="3320753"/>
            <a:ext cx="154407" cy="21010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113571" y="2597723"/>
            <a:ext cx="206351" cy="19073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4019059" y="3685547"/>
            <a:ext cx="193713" cy="23047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5214813" y="3046811"/>
            <a:ext cx="202838" cy="16425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5186228" y="2680789"/>
            <a:ext cx="211263" cy="22931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985351" y="2911728"/>
            <a:ext cx="182487" cy="2172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813292" y="3322208"/>
            <a:ext cx="225303" cy="23922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5369405" y="3462209"/>
            <a:ext cx="182487" cy="21722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4315430" y="2467127"/>
            <a:ext cx="183893" cy="198683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12577" y="3614687"/>
            <a:ext cx="194426" cy="19073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4340342" y="3141226"/>
            <a:ext cx="182487" cy="21722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4873010" y="3017245"/>
            <a:ext cx="191610" cy="15895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4910377" y="2801252"/>
            <a:ext cx="182487" cy="21722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4484702" y="3971723"/>
            <a:ext cx="214071" cy="198681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995371" y="2562593"/>
            <a:ext cx="190207" cy="21010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3295154" y="3137390"/>
            <a:ext cx="182487" cy="21722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769735" y="3218933"/>
            <a:ext cx="182487" cy="21722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4223745" y="5236004"/>
            <a:ext cx="182487" cy="21722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2398338" y="3442189"/>
            <a:ext cx="182487" cy="21722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4661253" y="798069"/>
            <a:ext cx="182487" cy="21722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5981204" y="2435089"/>
            <a:ext cx="182314" cy="23500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5245950" y="2823274"/>
            <a:ext cx="203540" cy="244553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4634885" y="2795397"/>
            <a:ext cx="182487" cy="21722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4910377" y="3208635"/>
            <a:ext cx="182487" cy="21722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4313234" y="3491175"/>
            <a:ext cx="185997" cy="241071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4288335" y="3873616"/>
            <a:ext cx="169144" cy="22967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3283431" y="2014899"/>
            <a:ext cx="182487" cy="21722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4603010" y="2396529"/>
            <a:ext cx="201438" cy="21192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5018090" y="3828238"/>
            <a:ext cx="199682" cy="23047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4407388" y="2911198"/>
            <a:ext cx="226001" cy="20662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4435252" y="2562691"/>
            <a:ext cx="226001" cy="21192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3390404" y="1894737"/>
            <a:ext cx="182487" cy="21722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3390404" y="4412278"/>
            <a:ext cx="182487" cy="21722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4871825" y="5253504"/>
            <a:ext cx="182487" cy="21722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4634885" y="3174751"/>
            <a:ext cx="182487" cy="21722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4925039" y="2527780"/>
            <a:ext cx="182487" cy="21722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/>
          <p:cNvSpPr/>
          <p:nvPr/>
        </p:nvSpPr>
        <p:spPr>
          <a:xfrm>
            <a:off x="4634885" y="3572050"/>
            <a:ext cx="182487" cy="21722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6576052" y="3943474"/>
            <a:ext cx="182487" cy="21722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5661575" y="4321208"/>
            <a:ext cx="182487" cy="21722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3283431" y="4283323"/>
            <a:ext cx="182487" cy="21722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6629043" y="3710055"/>
            <a:ext cx="182487" cy="21722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5473201" y="4474481"/>
            <a:ext cx="182487" cy="21722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5889960" y="2232125"/>
            <a:ext cx="182487" cy="21722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4313234" y="2801782"/>
            <a:ext cx="207052" cy="22781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Oval 72"/>
          <p:cNvSpPr/>
          <p:nvPr/>
        </p:nvSpPr>
        <p:spPr>
          <a:xfrm>
            <a:off x="4621699" y="2499005"/>
            <a:ext cx="199333" cy="19073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Oval 73"/>
          <p:cNvSpPr/>
          <p:nvPr/>
        </p:nvSpPr>
        <p:spPr>
          <a:xfrm>
            <a:off x="5193930" y="3637962"/>
            <a:ext cx="209861" cy="22019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Oval 74"/>
          <p:cNvSpPr/>
          <p:nvPr/>
        </p:nvSpPr>
        <p:spPr>
          <a:xfrm>
            <a:off x="5406766" y="3224840"/>
            <a:ext cx="182487" cy="21722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2493588" y="1139468"/>
            <a:ext cx="4317942" cy="422264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3859330" y="3494258"/>
            <a:ext cx="230216" cy="23494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1" y="5562600"/>
            <a:ext cx="9144000" cy="12954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মৌলটির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পারমানবিক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১৭ ও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৩৫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নিউট্রন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0" name="Oval 79"/>
          <p:cNvSpPr/>
          <p:nvPr/>
        </p:nvSpPr>
        <p:spPr>
          <a:xfrm>
            <a:off x="2493588" y="3800783"/>
            <a:ext cx="182487" cy="21722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Flowchart: Predefined Process 82"/>
          <p:cNvSpPr/>
          <p:nvPr/>
        </p:nvSpPr>
        <p:spPr>
          <a:xfrm>
            <a:off x="1" y="0"/>
            <a:ext cx="9144000" cy="1015295"/>
          </a:xfrm>
          <a:prstGeom prst="flowChartPredefinedProcess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75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9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5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8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3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41" grpId="0" animBg="1"/>
      <p:bldP spid="42" grpId="0" animBg="1"/>
      <p:bldP spid="43" grpId="0" animBg="1"/>
      <p:bldP spid="44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8" grpId="0" animBg="1"/>
      <p:bldP spid="59" grpId="0" animBg="1"/>
      <p:bldP spid="60" grpId="0" animBg="1"/>
      <p:bldP spid="61" grpId="0" animBg="1"/>
      <p:bldP spid="65" grpId="0" animBg="1"/>
      <p:bldP spid="67" grpId="0" animBg="1"/>
      <p:bldP spid="68" grpId="0" animBg="1"/>
      <p:bldP spid="69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8" grpId="0" animBg="1"/>
      <p:bldP spid="79" grpId="0" animBg="1"/>
      <p:bldP spid="80" grpId="0" animBg="1"/>
      <p:bldP spid="8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371600"/>
            <a:ext cx="6248400" cy="160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0" y="2971800"/>
            <a:ext cx="6248400" cy="2286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Blip>
                <a:blip r:embed="rId2"/>
              </a:buBlip>
            </a:pP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পারমানবিক সংখ্যা কি?</a:t>
            </a:r>
          </a:p>
          <a:p>
            <a:pPr marL="571500" indent="-571500">
              <a:buBlip>
                <a:blip r:embed="rId2"/>
              </a:buBlip>
            </a:pP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ভর সংখ্যা কি?</a:t>
            </a:r>
          </a:p>
          <a:p>
            <a:pPr marL="571500" indent="-571500">
              <a:buBlip>
                <a:blip r:embed="rId2"/>
              </a:buBlip>
            </a:pPr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অক্সিজেনের ভর সংখ্যা কত?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6530"/>
            </a:avLst>
          </a:prstGeom>
          <a:pattFill prst="lgGrid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41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901588"/>
            <a:ext cx="7010400" cy="12988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8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3276600"/>
            <a:ext cx="7010400" cy="12954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কার্বনের তিনটি আইসোটোপ লিখ।এরা পরস্পর আইসোটোপ কেন?ব্যাখ্যা কর।</a:t>
            </a:r>
          </a:p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913"/>
            </a:avLst>
          </a:prstGeom>
          <a:pattFill prst="dkVert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99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257" y="457200"/>
            <a:ext cx="7010400" cy="59436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12-Point Star 4"/>
          <p:cNvSpPr/>
          <p:nvPr/>
        </p:nvSpPr>
        <p:spPr>
          <a:xfrm>
            <a:off x="1676400" y="1219200"/>
            <a:ext cx="6324600" cy="3962400"/>
          </a:xfrm>
          <a:prstGeom prst="star12">
            <a:avLst>
              <a:gd name="adj" fmla="val 2811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DeflateTop">
              <a:avLst>
                <a:gd name="adj" fmla="val 69922"/>
              </a:avLst>
            </a:prstTxWarp>
            <a:noAutofit/>
          </a:bodyPr>
          <a:lstStyle/>
          <a:p>
            <a:pPr algn="ctr"/>
            <a:r>
              <a:rPr lang="bn-IN" sz="8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336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38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repeatCount="indefinite" fill="hold" grpId="0" nodeType="click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path" presetSubtype="0" repeatCount="indefinite" accel="50000" decel="50000" fill="hold" grpId="1" nodeType="click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0" y="0"/>
            <a:ext cx="9311914" cy="6858000"/>
          </a:xfrm>
          <a:prstGeom prst="frame">
            <a:avLst>
              <a:gd name="adj1" fmla="val 2976"/>
            </a:avLst>
          </a:prstGeom>
          <a:pattFill prst="pct80">
            <a:fgClr>
              <a:schemeClr val="accent2">
                <a:tint val="68000"/>
                <a:shade val="94000"/>
                <a:satMod val="300000"/>
                <a:lumMod val="110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1716" y="167365"/>
            <a:ext cx="1148431" cy="10518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892016" y="215664"/>
            <a:ext cx="1148431" cy="10518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0902" y="5727185"/>
            <a:ext cx="1148431" cy="1051834"/>
          </a:xfrm>
          <a:prstGeom prst="rect">
            <a:avLst/>
          </a:prstGeom>
        </p:spPr>
      </p:pic>
      <p:sp>
        <p:nvSpPr>
          <p:cNvPr id="10" name="Slide Number Placeholder 2"/>
          <p:cNvSpPr txBox="1">
            <a:spLocks/>
          </p:cNvSpPr>
          <p:nvPr/>
        </p:nvSpPr>
        <p:spPr>
          <a:xfrm flipV="1">
            <a:off x="8300143" y="6248403"/>
            <a:ext cx="174042" cy="457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1083" y="5806166"/>
            <a:ext cx="1148431" cy="1051834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533400" y="1543334"/>
            <a:ext cx="5333999" cy="4648200"/>
          </a:xfrm>
          <a:prstGeom prst="roundRect">
            <a:avLst>
              <a:gd name="adj" fmla="val 3569"/>
            </a:avLst>
          </a:prstGeom>
          <a:pattFill prst="divot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উত্তম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কুমার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বিশ্বাস</a:t>
            </a:r>
            <a:endParaRPr lang="bn-BD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সহকারী শিক্ষক(গণিত) 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দত্তগাতী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জামিরা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হাট,অভয়নগর,যশোর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মোবাইল নাম্বার-০১৭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২৭০১২৪১৪</a:t>
            </a:r>
            <a:endParaRPr lang="bn-BD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Email:- </a:t>
            </a:r>
            <a:r>
              <a:rPr lang="en-US" sz="2800" b="1" dirty="0" smtClean="0">
                <a:solidFill>
                  <a:prstClr val="black"/>
                </a:solidFill>
                <a:cs typeface="NikoshBAN" pitchFamily="2" charset="0"/>
              </a:rPr>
              <a:t>uttam10121978@gmail.com</a:t>
            </a:r>
            <a:endParaRPr lang="en-US" sz="2800" b="1" dirty="0">
              <a:solidFill>
                <a:prstClr val="black"/>
              </a:solidFill>
              <a:cs typeface="NikoshBAN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943600" y="1524000"/>
            <a:ext cx="2819400" cy="4648200"/>
          </a:xfrm>
          <a:prstGeom prst="roundRect">
            <a:avLst>
              <a:gd name="adj" fmla="val 2911"/>
            </a:avLst>
          </a:prstGeom>
          <a:pattFill prst="divot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bn-IN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বিজ্ঞান </a:t>
            </a:r>
          </a:p>
          <a:p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ষ্ঠ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পাঠঃপরমা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ণু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৪৫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endParaRPr lang="bn-BD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/০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/২০ </a:t>
            </a:r>
            <a:endParaRPr lang="bn-IN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Cloud Callout 13"/>
          <p:cNvSpPr/>
          <p:nvPr/>
        </p:nvSpPr>
        <p:spPr>
          <a:xfrm>
            <a:off x="1524000" y="266699"/>
            <a:ext cx="6263914" cy="1142999"/>
          </a:xfrm>
          <a:prstGeom prst="cloudCallout">
            <a:avLst/>
          </a:prstGeom>
          <a:pattFill prst="divot">
            <a:fgClr>
              <a:schemeClr val="tx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  <a:defRPr/>
            </a:pPr>
            <a:r>
              <a:rPr lang="bn-IN" sz="6000" b="1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bn-IN" sz="60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60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88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rot="21275618">
            <a:off x="2895600" y="1905000"/>
            <a:ext cx="533400" cy="3733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 rot="17243163">
            <a:off x="2895600" y="1911927"/>
            <a:ext cx="533400" cy="3733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 rot="2353442">
            <a:off x="2903147" y="1911925"/>
            <a:ext cx="533400" cy="3733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ccccc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113725" y="2216558"/>
            <a:ext cx="1524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14800" y="2672893"/>
            <a:ext cx="1524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282295" y="3804791"/>
            <a:ext cx="1524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111608" y="3722149"/>
            <a:ext cx="152400" cy="228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244032" y="3512126"/>
            <a:ext cx="152400" cy="228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ame 8"/>
          <p:cNvSpPr/>
          <p:nvPr/>
        </p:nvSpPr>
        <p:spPr>
          <a:xfrm>
            <a:off x="-5688" y="0"/>
            <a:ext cx="9302087" cy="6858000"/>
          </a:xfrm>
          <a:prstGeom prst="frame">
            <a:avLst>
              <a:gd name="adj1" fmla="val 3147"/>
            </a:avLst>
          </a:prstGeom>
          <a:pattFill prst="sphere">
            <a:fgClr>
              <a:schemeClr val="accent5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250569" y="3607849"/>
            <a:ext cx="190499" cy="2286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084238" y="3739020"/>
            <a:ext cx="190499" cy="2286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942070" y="3575952"/>
            <a:ext cx="190499" cy="2286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3093054" y="3410337"/>
            <a:ext cx="190499" cy="2286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487297" y="2330474"/>
            <a:ext cx="1524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87297" y="1347245"/>
            <a:ext cx="1524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487297" y="1804445"/>
            <a:ext cx="152400" cy="2286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249297" y="1347245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নিউটন</a:t>
            </a:r>
            <a:r>
              <a:rPr lang="en-US" dirty="0" smtClean="0"/>
              <a:t>=n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249297" y="234949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ইলেক্ট্রন</a:t>
            </a:r>
            <a:r>
              <a:rPr lang="en-US" dirty="0" smtClean="0"/>
              <a:t>=e-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249297" y="1848379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প্রোটন</a:t>
            </a:r>
            <a:r>
              <a:rPr lang="en-US" dirty="0" smtClean="0"/>
              <a:t>=p+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487297" y="5943599"/>
            <a:ext cx="8504303" cy="60960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রাদারফোর্ডের পরমাণু মডেল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সৌর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মডেল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7297" y="381000"/>
            <a:ext cx="4694303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এটা কার পরমাণু মডেল?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237208" y="3722149"/>
            <a:ext cx="152400" cy="228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112104" y="3607849"/>
            <a:ext cx="152400" cy="228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381625" y="321736"/>
            <a:ext cx="3581400" cy="53338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পরমাণুর  কেন্দ্রস্থলে  ধনাত্মক  চার্জ বিশিষ্ট ভারি  বস্তু আছে।এই ভারি বস্তুকে পরমাণুর কেন্দ্র বা নিউক্লিয়াস বলে।</a:t>
            </a:r>
          </a:p>
          <a:p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২।ঋনাত্মক  আধান যুক্ত কনা নিউক্লিয়াস কে কেন্দ্র করে ঘোরে।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Block Arc 12"/>
          <p:cNvSpPr/>
          <p:nvPr/>
        </p:nvSpPr>
        <p:spPr>
          <a:xfrm>
            <a:off x="2810299" y="3124199"/>
            <a:ext cx="755018" cy="1143001"/>
          </a:xfrm>
          <a:prstGeom prst="blockArc">
            <a:avLst>
              <a:gd name="adj1" fmla="val 445725"/>
              <a:gd name="adj2" fmla="val 144181"/>
              <a:gd name="adj3" fmla="val 68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12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accel="50000" decel="50000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224 -0.06059 C -0.00626 -0.06267 0.01579 0.0555 0.02673 0.2056 C 0.03767 0.355 0.03333 0.47849 0.01718 0.48057 C 0.00121 0.48242 -0.02032 0.3624 -0.03126 0.213 C -0.04237 0.06291 -0.03837 -0.05874 -0.0224 -0.06059 Z " pathEditMode="fixed" rAng="-330769" ptsTypes="fffff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4" y="270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path" presetSubtype="0" repeatCount="indefinite" accel="50000" decel="50000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191 -0.06891 C 0.02986 -0.05666 -0.01892 0.04718 -0.08975 0.16328 C -0.15972 0.28123 -0.22552 0.36564 -0.23576 0.355 C -0.24687 0.34436 -0.19809 0.2396 -0.12743 0.12188 C -0.05746 0.00579 0.00851 -0.08024 0.0191 -0.06891 Z " pathEditMode="fixed" rAng="2327576" ptsTypes="fffff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60" y="212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path" presetSubtype="0" repeatCount="indefinite" accel="50000" decel="50000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5885 0.0555 C 0.05486 0.07632 -0.03542 0.05828 -0.14254 0.01549 C -0.24827 -0.02775 -0.33091 -0.07956 -0.32622 -0.10014 C -0.32118 -0.12049 -0.23195 -0.10176 -0.12518 -0.05874 C -0.01841 -0.0155 0.06406 0.03515 0.05885 0.0555 Z " pathEditMode="fixed" rAng="6412514" ptsTypes="fffff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36" y="-77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23" grpId="0" animBg="1"/>
      <p:bldP spid="24" grpId="0" animBg="1"/>
      <p:bldP spid="25" grpId="0" animBg="1"/>
      <p:bldP spid="27" grpId="0"/>
      <p:bldP spid="28" grpId="0"/>
      <p:bldP spid="30" grpId="0"/>
      <p:bldP spid="32" grpId="0" animBg="1"/>
      <p:bldP spid="33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14600" y="319181"/>
            <a:ext cx="5029200" cy="50148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873320" y="776186"/>
            <a:ext cx="4213423" cy="421834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470147" y="1246444"/>
            <a:ext cx="3136086" cy="31998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031008" y="1835233"/>
            <a:ext cx="2064992" cy="20509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483361" y="2191523"/>
            <a:ext cx="1215280" cy="1202871"/>
          </a:xfrm>
          <a:prstGeom prst="ellipse">
            <a:avLst/>
          </a:prstGeom>
          <a:pattFill prst="pct50">
            <a:fgClr>
              <a:schemeClr val="accent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797405" y="2766869"/>
            <a:ext cx="241229" cy="215900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98947" y="2900219"/>
            <a:ext cx="241229" cy="2159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42539" y="2535141"/>
            <a:ext cx="241229" cy="215900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902786" y="2268441"/>
            <a:ext cx="241229" cy="215900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23341" y="2621861"/>
            <a:ext cx="241229" cy="2159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949376" y="1135429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496406" y="2421409"/>
            <a:ext cx="241229" cy="2159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703020" y="3029872"/>
            <a:ext cx="241229" cy="2159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118125" y="3029872"/>
            <a:ext cx="241229" cy="2159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49532" y="1351329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789779" y="1619333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298773" y="1967447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09266" y="5500780"/>
            <a:ext cx="8782334" cy="13180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পরমাণুর কেন্দ্রে রয়েছে নিউক্লিয়াস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নিউক্লিয়াসে আছে 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p</a:t>
            </a:r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n।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e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নিউক্লিয়াসকে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ঘোরে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09266" y="2183347"/>
            <a:ext cx="1349991" cy="19629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বোর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পরমাণু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মডেল</a:t>
            </a:r>
            <a:endParaRPr lang="bn-IN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9266" y="261724"/>
            <a:ext cx="1329521" cy="18718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এটা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মডেল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21" name="Frame 20"/>
          <p:cNvSpPr/>
          <p:nvPr/>
        </p:nvSpPr>
        <p:spPr>
          <a:xfrm>
            <a:off x="18294" y="0"/>
            <a:ext cx="9197452" cy="6858000"/>
          </a:xfrm>
          <a:prstGeom prst="frame">
            <a:avLst>
              <a:gd name="adj1" fmla="val 1555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696201" y="261724"/>
            <a:ext cx="1295400" cy="38845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মৌলেরপ্রোটন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সংখ্যাকে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bn-IN" sz="36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42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repeatCount="indefinite" fill="hold" grpId="0" nodeType="after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4" repeatCount="indefinite" fill="hold" grpId="0" nodeType="after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2" presetClass="entr" presetSubtype="4" repeatCount="indefinite" fill="hold" grpId="0" nodeType="after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22" presetClass="entr" presetSubtype="4" repeatCount="indefinite" fill="hold" grpId="0" nodeType="after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1" presetClass="path" presetSubtype="0" repeatCount="indefinite" accel="50000" decel="50000" fill="hold" grpId="1" nodeType="after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21372 -0.14778 C 0.36528 -0.14778 0.48924 0.01943 0.48924 0.22641 C 0.48924 0.4327 0.36528 0.60083 0.21372 0.60083 C 0.06198 0.60083 -0.06076 0.4327 -0.06076 0.22641 C -0.06076 0.01943 0.06198 -0.14778 0.21372 -0.14778 Z " pathEditMode="relative" rAng="0" ptsTypes="fffff">
                                      <p:cBhvr>
                                        <p:cTn id="6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374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" presetClass="path" presetSubtype="0" repeatCount="indefinite" accel="50000" decel="50000" fill="hold" grpId="1" nodeType="after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17431 -0.03492 C 0.26841 -0.03492 0.34549 0.07124 0.34549 0.20329 C 0.34549 0.33488 0.26841 0.44242 0.17431 0.44242 C 0.08004 0.44242 0.00382 0.33488 0.00382 0.20329 C 0.00382 0.07124 0.08004 -0.03492 0.17431 -0.03492 Z " pathEditMode="relative" rAng="0" ptsTypes="fffff">
                                      <p:cBhvr>
                                        <p:cTn id="6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238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500"/>
                            </p:stCondLst>
                            <p:childTnLst>
                              <p:par>
                                <p:cTn id="67" presetID="1" presetClass="path" presetSubtype="0" repeatCount="indefinite" accel="50000" decel="50000" fill="hold" grpId="1" nodeType="after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12535 -0.14038 C 0.254 -0.13067 0.35296 0.01133 0.34636 0.18039 C 0.33855 0.34736 0.22796 0.47872 0.09931 0.46832 C -0.02951 0.4586 -0.12604 0.31244 -0.11857 0.14523 C -0.1118 -0.02313 -0.00347 -0.14917 0.12535 -0.14038 Z " pathEditMode="relative" rAng="196664" ptsTypes="fffff">
                                      <p:cBhvr>
                                        <p:cTn id="6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1" y="30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2000"/>
                            </p:stCondLst>
                            <p:childTnLst>
                              <p:par>
                                <p:cTn id="70" presetID="1" presetClass="path" presetSubtype="0" repeatCount="indefinite" accel="50000" decel="50000" fill="hold" grpId="1" nodeType="after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6945 -0.03585 C 0.12709 -0.03585 0.175 0.03029 0.175 0.11378 C 0.175 0.19611 0.12709 0.26387 0.06945 0.26387 C 0.01111 0.26387 -0.03576 0.19611 -0.03576 0.11378 C -0.03576 0.03029 0.01111 -0.03585 0.06945 -0.03585 Z " pathEditMode="relative" rAng="0" ptsTypes="fffff">
                                      <p:cBhvr>
                                        <p:cTn id="7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4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2" grpId="1" animBg="1"/>
      <p:bldP spid="13" grpId="0" animBg="1"/>
      <p:bldP spid="14" grpId="0" animBg="1"/>
      <p:bldP spid="15" grpId="0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22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143000"/>
            <a:ext cx="7010400" cy="4724400"/>
          </a:xfrm>
          <a:prstGeom prst="rect">
            <a:avLst/>
          </a:prstGeom>
          <a:pattFill prst="smGrid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DeflateBottom">
              <a:avLst>
                <a:gd name="adj" fmla="val 54477"/>
              </a:avLst>
            </a:prstTxWarp>
            <a:noAutofit/>
          </a:bodyPr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পারমানবিক সংখ্যা,ভর সংখ্যা ও আইসোটোপ</a:t>
            </a:r>
            <a:endParaRPr lang="en-US" sz="6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6175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4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333500" y="762000"/>
            <a:ext cx="6781800" cy="990600"/>
          </a:xfrm>
          <a:prstGeom prst="round2DiagRect">
            <a:avLst>
              <a:gd name="adj1" fmla="val 50000"/>
              <a:gd name="adj2" fmla="val 402"/>
            </a:avLst>
          </a:prstGeom>
          <a:pattFill prst="lgCheck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8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 Same Side Corner Rectangle 2"/>
          <p:cNvSpPr/>
          <p:nvPr/>
        </p:nvSpPr>
        <p:spPr>
          <a:xfrm>
            <a:off x="1333500" y="1905000"/>
            <a:ext cx="6781800" cy="4038600"/>
          </a:xfrm>
          <a:prstGeom prst="round2SameRect">
            <a:avLst>
              <a:gd name="adj1" fmla="val 50000"/>
              <a:gd name="adj2" fmla="val 0"/>
            </a:avLst>
          </a:prstGeom>
          <a:pattFill prst="plaid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মৌলের-</a:t>
            </a: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পারমানবিক সংখ্যা বলতে পারবে।</a:t>
            </a: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নিউট্রন সংখ্যা নির্ণয় করতে পারবে।</a:t>
            </a: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আইসোটোপ ব্যাখ্যা করতে পারবে।</a:t>
            </a:r>
          </a:p>
          <a:p>
            <a:pPr algn="ctr"/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 Single Corner Rectangle 4"/>
          <p:cNvSpPr/>
          <p:nvPr/>
        </p:nvSpPr>
        <p:spPr>
          <a:xfrm rot="16200000">
            <a:off x="8496300" y="7393"/>
            <a:ext cx="685800" cy="609600"/>
          </a:xfrm>
          <a:prstGeom prst="round1Rect">
            <a:avLst>
              <a:gd name="adj" fmla="val 50000"/>
            </a:avLst>
          </a:prstGeom>
          <a:pattFill prst="smGrid">
            <a:fgClr>
              <a:srgbClr val="0070C0"/>
            </a:fgClr>
            <a:bgClr>
              <a:schemeClr val="bg1"/>
            </a:bgClr>
          </a:patt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1706" y="0"/>
            <a:ext cx="685800" cy="609600"/>
          </a:xfrm>
          <a:prstGeom prst="round1Rect">
            <a:avLst>
              <a:gd name="adj" fmla="val 50000"/>
            </a:avLst>
          </a:prstGeom>
          <a:pattFill prst="smGrid">
            <a:fgClr>
              <a:srgbClr val="0070C0"/>
            </a:fgClr>
            <a:bgClr>
              <a:schemeClr val="bg1"/>
            </a:bgClr>
          </a:patt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Single Corner Rectangle 6"/>
          <p:cNvSpPr/>
          <p:nvPr/>
        </p:nvSpPr>
        <p:spPr>
          <a:xfrm>
            <a:off x="5687" y="6244988"/>
            <a:ext cx="685800" cy="609600"/>
          </a:xfrm>
          <a:prstGeom prst="round1Rect">
            <a:avLst>
              <a:gd name="adj" fmla="val 50000"/>
            </a:avLst>
          </a:prstGeom>
          <a:pattFill prst="smGrid">
            <a:fgClr>
              <a:srgbClr val="0070C0"/>
            </a:fgClr>
            <a:bgClr>
              <a:schemeClr val="bg1"/>
            </a:bgClr>
          </a:patt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 Single Corner Rectangle 7"/>
          <p:cNvSpPr/>
          <p:nvPr/>
        </p:nvSpPr>
        <p:spPr>
          <a:xfrm rot="16200000">
            <a:off x="8496300" y="6288066"/>
            <a:ext cx="685800" cy="609600"/>
          </a:xfrm>
          <a:prstGeom prst="round1Rect">
            <a:avLst>
              <a:gd name="adj" fmla="val 50000"/>
            </a:avLst>
          </a:prstGeom>
          <a:pattFill prst="smGrid">
            <a:fgClr>
              <a:srgbClr val="0070C0"/>
            </a:fgClr>
            <a:bgClr>
              <a:schemeClr val="bg1"/>
            </a:bgClr>
          </a:patt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81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743700" y="1176998"/>
            <a:ext cx="1676400" cy="1854816"/>
          </a:xfrm>
          <a:prstGeom prst="rect">
            <a:avLst/>
          </a:prstGeom>
          <a:pattFill prst="trellis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৩টি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3276600" y="2438400"/>
            <a:ext cx="1828800" cy="1752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 flipV="1">
            <a:off x="3733800" y="2767083"/>
            <a:ext cx="1143000" cy="114754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4" name="Oval 3"/>
          <p:cNvSpPr/>
          <p:nvPr/>
        </p:nvSpPr>
        <p:spPr>
          <a:xfrm>
            <a:off x="2667000" y="1676400"/>
            <a:ext cx="3352800" cy="3276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 flipH="1">
            <a:off x="4495800" y="24384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flipH="1">
            <a:off x="4191000" y="4038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flipV="1">
            <a:off x="4495800" y="16002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25120" y="2876266"/>
            <a:ext cx="304800" cy="381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886200" y="3186184"/>
            <a:ext cx="304800" cy="381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317243" y="3376684"/>
            <a:ext cx="304800" cy="381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419600" y="3090081"/>
            <a:ext cx="304800" cy="3810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000500" y="2900718"/>
            <a:ext cx="304800" cy="3810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103427" y="3335172"/>
            <a:ext cx="304800" cy="3810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ular Callout 17"/>
          <p:cNvSpPr/>
          <p:nvPr/>
        </p:nvSpPr>
        <p:spPr>
          <a:xfrm>
            <a:off x="773943" y="1181463"/>
            <a:ext cx="1676400" cy="647336"/>
          </a:xfrm>
          <a:prstGeom prst="wedgeRectCallout">
            <a:avLst>
              <a:gd name="adj1" fmla="val 128998"/>
              <a:gd name="adj2" fmla="val 225781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নিউক্লিয়াস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3900" y="457200"/>
            <a:ext cx="7696200" cy="656155"/>
          </a:xfrm>
          <a:prstGeom prst="rect">
            <a:avLst/>
          </a:prstGeom>
          <a:pattFill prst="narVert">
            <a:fgClr>
              <a:schemeClr val="tx2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নিউক্লিয়াসে কয়টি প্রোটন আছে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মৌলটির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 </a:t>
            </a:r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কি?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04800" y="5257800"/>
            <a:ext cx="8458200" cy="1262418"/>
          </a:xfrm>
          <a:prstGeom prst="rect">
            <a:avLst/>
          </a:prstGeom>
          <a:pattFill prst="narVert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 মৌলের নিউক্লিয়াসে যে কয়টি প্রোটন থাকে তাকে ঐ মৌলের পারমানবিক সংখ্যা বলে।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743700" y="1176998"/>
            <a:ext cx="1676400" cy="1854816"/>
          </a:xfrm>
          <a:prstGeom prst="rect">
            <a:avLst/>
          </a:prstGeom>
          <a:pattFill prst="trellis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লিথিয়াম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801805" y="1176998"/>
            <a:ext cx="1648537" cy="651801"/>
          </a:xfrm>
          <a:prstGeom prst="wedgeRectCallout">
            <a:avLst>
              <a:gd name="adj1" fmla="val 166435"/>
              <a:gd name="adj2" fmla="val 13106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ইলেক্ট্রন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801804" y="1181463"/>
            <a:ext cx="1648537" cy="703998"/>
          </a:xfrm>
          <a:prstGeom prst="wedgeRectCallout">
            <a:avLst>
              <a:gd name="adj1" fmla="val 147703"/>
              <a:gd name="adj2" fmla="val 208702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প্রো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্টন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ular Callout 16"/>
          <p:cNvSpPr/>
          <p:nvPr/>
        </p:nvSpPr>
        <p:spPr>
          <a:xfrm>
            <a:off x="831375" y="1113355"/>
            <a:ext cx="1618965" cy="713049"/>
          </a:xfrm>
          <a:prstGeom prst="wedgeRectCallout">
            <a:avLst>
              <a:gd name="adj1" fmla="val 138389"/>
              <a:gd name="adj2" fmla="val 254519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নিউট্রন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748462" y="1219200"/>
            <a:ext cx="1676400" cy="1854816"/>
          </a:xfrm>
          <a:prstGeom prst="rect">
            <a:avLst/>
          </a:prstGeom>
          <a:pattFill prst="trellis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মৌলটির 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পারমানবিক সংখ্যা </a:t>
            </a:r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Frame 2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00"/>
            </a:avLst>
          </a:prstGeom>
          <a:pattFill prst="wdUpDiag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21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3056 -0.00555 C 0.07066 -0.00555 0.15416 0.09991 0.15416 0.23034 C 0.15416 0.36031 0.07066 0.46623 -0.03056 0.46623 C -0.13177 0.46623 -0.2125 0.36031 -0.2125 0.23034 C -0.2125 0.09991 -0.13177 -0.00555 -0.03056 -0.00555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2358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54 -0.24977 C 0.0408 -0.24977 0.08542 -0.19519 0.08542 -0.12766 C 0.08542 -0.06037 0.0408 -0.00556 -0.01354 -0.00556 C -0.06823 -0.00556 -0.1125 -0.06037 -0.1125 -0.12766 C -0.1125 -0.19519 -0.06823 -0.24977 -0.01354 -0.24977 Z " pathEditMode="relative" rAng="0" ptsTypes="fffff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688 -0.01665 C 0.00694 -0.01665 0.05105 0.03931 0.05105 0.10823 C 0.05105 0.17692 0.00694 0.23312 -0.04688 0.23312 C -0.10087 0.23312 -0.1448 0.17692 -0.1448 0.10823 C -0.1448 0.03931 -0.10087 -0.01665 -0.04688 -0.01665 Z " pathEditMode="relative" rAng="0" ptsTypes="fffff">
                                      <p:cBhvr>
                                        <p:cTn id="1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4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5" grpId="0" animBg="1"/>
      <p:bldP spid="6" grpId="0" animBg="1"/>
      <p:bldP spid="7" grpId="0" animBg="1"/>
      <p:bldP spid="18" grpId="0" animBg="1"/>
      <p:bldP spid="8" grpId="0" animBg="1"/>
      <p:bldP spid="24" grpId="0" animBg="1"/>
      <p:bldP spid="25" grpId="0" animBg="1"/>
      <p:bldP spid="15" grpId="1" animBg="1"/>
      <p:bldP spid="16" grpId="0" animBg="1"/>
      <p:bldP spid="17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 flipH="1">
            <a:off x="782471" y="1371600"/>
            <a:ext cx="1676400" cy="15621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latin typeface="NikoshBAN" pitchFamily="2" charset="0"/>
                <a:cs typeface="NikoshBAN" pitchFamily="2" charset="0"/>
              </a:rPr>
              <a:t>১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800" y="4884131"/>
            <a:ext cx="7620000" cy="9144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মৌলের-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প্রোটন =ইলেক্ট্রন =নিউট্রন (ক্ষেত্রবিশেষ নিউট্রন সংখ্যা ভিন্ন হয়।)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819400" y="1371600"/>
            <a:ext cx="3810000" cy="381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038599" y="2514600"/>
            <a:ext cx="1368137" cy="12954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197928" y="2857500"/>
            <a:ext cx="533400" cy="609600"/>
          </a:xfrm>
          <a:prstGeom prst="ellipse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731328" y="2857500"/>
            <a:ext cx="533400" cy="609600"/>
          </a:xfrm>
          <a:prstGeom prst="ellipse">
            <a:avLst/>
          </a:prstGeom>
          <a:solidFill>
            <a:srgbClr val="00206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873337" y="2085109"/>
            <a:ext cx="533400" cy="609600"/>
          </a:xfrm>
          <a:prstGeom prst="ellipse">
            <a:avLst/>
          </a:prstGeom>
          <a:solidFill>
            <a:srgbClr val="FF00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5776047"/>
            <a:ext cx="1371600" cy="646331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ইলেক্ট্রন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75185" y="5776047"/>
            <a:ext cx="1277815" cy="646331"/>
          </a:xfrm>
          <a:prstGeom prst="rect">
            <a:avLst/>
          </a:prstGeom>
          <a:solidFill>
            <a:srgbClr val="002060"/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প্রোটন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10400" y="5776047"/>
            <a:ext cx="1295400" cy="646331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নিউট্রন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Frame 10"/>
          <p:cNvSpPr/>
          <p:nvPr/>
        </p:nvSpPr>
        <p:spPr>
          <a:xfrm>
            <a:off x="0" y="0"/>
            <a:ext cx="9144000" cy="6934200"/>
          </a:xfrm>
          <a:prstGeom prst="frame">
            <a:avLst>
              <a:gd name="adj1" fmla="val 1849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47800" y="186257"/>
            <a:ext cx="624840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মৌলটির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পারমানবিক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 flipH="1">
            <a:off x="761999" y="1371600"/>
            <a:ext cx="1676400" cy="15621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ভর সংখ্যা কী?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6835822" y="1348854"/>
            <a:ext cx="1644556" cy="160759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প্রোট্রন ও নিউট্রন সংখ্যার যোগফল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 flipH="1">
            <a:off x="1442113" y="262457"/>
            <a:ext cx="6259773" cy="838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মৌলটির ভর সংখ্যা কত?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 flipH="1">
            <a:off x="6807389" y="1354541"/>
            <a:ext cx="1676400" cy="15621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প্রোটন(১)+নিউট্রন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(১)=২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51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4983 0.00717 C -0.00625 0.00717 0.02951 0.05694 0.02951 0.11829 C 0.02951 0.1794 -0.00625 0.2294 -0.04983 0.2294 C -0.09341 0.2294 -0.12882 0.1794 -0.12882 0.11829 C -0.12882 0.05694 -0.09341 0.00717 -0.04983 0.00717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5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5" grpId="0" animBg="1"/>
      <p:bldP spid="12" grpId="0" animBg="1"/>
      <p:bldP spid="4" grpId="0" animBg="1"/>
      <p:bldP spid="5" grpId="0" animBg="1"/>
      <p:bldP spid="6" grpId="0" animBg="1"/>
      <p:bldP spid="10" grpId="0" animBg="1"/>
      <p:bldP spid="13" grpId="0" animBg="1"/>
      <p:bldP spid="14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28663" y="1228722"/>
            <a:ext cx="1219200" cy="1203614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882736" y="1108795"/>
            <a:ext cx="1447800" cy="144347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 flipH="1">
            <a:off x="7110848" y="953731"/>
            <a:ext cx="1293668" cy="129298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 flipH="1">
            <a:off x="6687633" y="609599"/>
            <a:ext cx="2140093" cy="2128403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flipH="1">
            <a:off x="1108364" y="1709303"/>
            <a:ext cx="381000" cy="379269"/>
          </a:xfrm>
          <a:prstGeom prst="ellipse">
            <a:avLst/>
          </a:prstGeom>
          <a:solidFill>
            <a:srgbClr val="002060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flipH="1">
            <a:off x="7419973" y="1087795"/>
            <a:ext cx="392691" cy="425383"/>
          </a:xfrm>
          <a:prstGeom prst="ellipse">
            <a:avLst/>
          </a:prstGeom>
          <a:solidFill>
            <a:srgbClr val="00B050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flipH="1">
            <a:off x="3505200" y="753120"/>
            <a:ext cx="2286000" cy="2213798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flipH="1">
            <a:off x="277090" y="753120"/>
            <a:ext cx="2240973" cy="2232239"/>
          </a:xfrm>
          <a:prstGeom prst="ellipse">
            <a:avLst/>
          </a:prstGeom>
          <a:solidFill>
            <a:srgbClr val="002060"/>
          </a:solidFill>
          <a:ln w="76200"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flipH="1">
            <a:off x="1779277" y="708525"/>
            <a:ext cx="408709" cy="379270"/>
          </a:xfrm>
          <a:prstGeom prst="ellipse">
            <a:avLst/>
          </a:prstGeom>
          <a:solidFill>
            <a:srgbClr val="FF0000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flipH="1">
            <a:off x="6409458" y="1513178"/>
            <a:ext cx="467593" cy="480358"/>
          </a:xfrm>
          <a:prstGeom prst="ellipse">
            <a:avLst/>
          </a:prstGeom>
          <a:solidFill>
            <a:srgbClr val="FF0000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flipH="1">
            <a:off x="7381873" y="1513178"/>
            <a:ext cx="430791" cy="480357"/>
          </a:xfrm>
          <a:prstGeom prst="ellipse">
            <a:avLst/>
          </a:prstGeom>
          <a:solidFill>
            <a:srgbClr val="00B050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flipH="1">
            <a:off x="4547277" y="1382747"/>
            <a:ext cx="447192" cy="434949"/>
          </a:xfrm>
          <a:prstGeom prst="ellipse">
            <a:avLst/>
          </a:prstGeom>
          <a:solidFill>
            <a:srgbClr val="00B050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 flipH="1">
            <a:off x="5594833" y="1615844"/>
            <a:ext cx="387927" cy="488349"/>
          </a:xfrm>
          <a:prstGeom prst="ellipse">
            <a:avLst/>
          </a:prstGeom>
          <a:solidFill>
            <a:srgbClr val="FF0000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291954" y="3124199"/>
            <a:ext cx="2374325" cy="64633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ডিউটেরিয়াম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46766" y="3124200"/>
            <a:ext cx="2368234" cy="64633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ট্রিটিয়াম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8876" y="3124200"/>
            <a:ext cx="2374324" cy="64633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প্রোটিয়াম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68875" y="4069939"/>
            <a:ext cx="2374325" cy="118786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প্রোটন=১</a:t>
            </a:r>
          </a:p>
          <a:p>
            <a:pPr algn="ctr"/>
            <a:r>
              <a:rPr lang="bn-IN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ভর সংখ্যা=১</a:t>
            </a:r>
            <a:endParaRPr lang="en-US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 flipH="1">
            <a:off x="4259838" y="1713636"/>
            <a:ext cx="388362" cy="450510"/>
          </a:xfrm>
          <a:prstGeom prst="ellipse">
            <a:avLst/>
          </a:prstGeom>
          <a:solidFill>
            <a:srgbClr val="002060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flipH="1">
            <a:off x="7812665" y="1513178"/>
            <a:ext cx="381000" cy="400916"/>
          </a:xfrm>
          <a:prstGeom prst="ellipse">
            <a:avLst/>
          </a:prstGeom>
          <a:solidFill>
            <a:srgbClr val="002060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340675" y="4069939"/>
            <a:ext cx="2374325" cy="118786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প্রোটন=১</a:t>
            </a:r>
          </a:p>
          <a:p>
            <a:pPr algn="ctr"/>
            <a:r>
              <a:rPr lang="bn-IN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ভর সংখ্যা=২</a:t>
            </a:r>
            <a:endParaRPr lang="en-US" sz="36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291954" y="3886200"/>
            <a:ext cx="2374325" cy="124586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প্রোটন=১</a:t>
            </a:r>
          </a:p>
          <a:p>
            <a:pPr algn="ctr"/>
            <a:r>
              <a:rPr lang="bn-IN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ভর সংখ্যা=৩</a:t>
            </a:r>
            <a:endParaRPr lang="en-US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28277" y="5562600"/>
            <a:ext cx="8238001" cy="98475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পারমানবিক সংখ্যা একই কিন্তু ভর সংখ্যা ভিন্ন হলে তাদেরকে ঐ মৌলের আইসোটোপ বলে।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397576" y="0"/>
            <a:ext cx="5811984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তাহলে ইহা কোন মৌলের আইসোটোপ?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415161" y="0"/>
            <a:ext cx="5811984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হাইড্রোজেনের ৩টি আইসোটোপ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92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accel="10000" decel="1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3664 -0.0213 C 0.00382 -0.0213 0.03784 0.02245 0.03784 0.0787 C 0.03784 0.13217 0.00382 0.1787 -0.03664 0.1787 C -0.07743 0.1787 -0.11025 0.13217 -0.11025 0.0787 C -0.11025 0.02245 -0.07743 -0.0213 -0.03664 -0.0213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"/>
                                            </p:cond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1" grpId="0" animBg="1"/>
      <p:bldP spid="23" grpId="0" animBg="1"/>
      <p:bldP spid="11" grpId="0" animBg="1"/>
      <p:bldP spid="12" grpId="0" animBg="1"/>
      <p:bldP spid="12" grpId="1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349</Words>
  <Application>Microsoft Office PowerPoint</Application>
  <PresentationFormat>On-screen Show (4:3)</PresentationFormat>
  <Paragraphs>112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90</cp:revision>
  <dcterms:created xsi:type="dcterms:W3CDTF">2020-01-23T15:01:34Z</dcterms:created>
  <dcterms:modified xsi:type="dcterms:W3CDTF">2020-01-26T10:14:04Z</dcterms:modified>
</cp:coreProperties>
</file>