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0"/>
  </p:notesMasterIdLst>
  <p:sldIdLst>
    <p:sldId id="256" r:id="rId3"/>
    <p:sldId id="270" r:id="rId4"/>
    <p:sldId id="263" r:id="rId5"/>
    <p:sldId id="264" r:id="rId6"/>
    <p:sldId id="265" r:id="rId7"/>
    <p:sldId id="266" r:id="rId8"/>
    <p:sldId id="268" r:id="rId9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el-1612i3" initials="D" lastIdx="1" clrIdx="0">
    <p:extLst>
      <p:ext uri="{19B8F6BF-5375-455C-9EA6-DF929625EA0E}">
        <p15:presenceInfo xmlns:p15="http://schemas.microsoft.com/office/powerpoint/2012/main" userId="Doel-1612i3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2D4AF6-4DFE-4BC2-8F0C-C608CE41B7EC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DA1792-CC0A-4589-A194-5D646DFB9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516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A1792-CC0A-4589-A194-5D646DFB95E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090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8503F-63C9-445C-9763-326D8E2DA55F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B640E-F700-4CEA-8A9F-3D315047A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38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8503F-63C9-445C-9763-326D8E2DA55F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B640E-F700-4CEA-8A9F-3D315047A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894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8503F-63C9-445C-9763-326D8E2DA55F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B640E-F700-4CEA-8A9F-3D315047A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0788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8503F-63C9-445C-9763-326D8E2DA55F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B640E-F700-4CEA-8A9F-3D315047A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84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8503F-63C9-445C-9763-326D8E2DA55F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B640E-F700-4CEA-8A9F-3D315047A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362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8503F-63C9-445C-9763-326D8E2DA55F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B640E-F700-4CEA-8A9F-3D315047A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034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8503F-63C9-445C-9763-326D8E2DA55F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B640E-F700-4CEA-8A9F-3D315047A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56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8503F-63C9-445C-9763-326D8E2DA55F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B640E-F700-4CEA-8A9F-3D315047A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286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8503F-63C9-445C-9763-326D8E2DA55F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B640E-F700-4CEA-8A9F-3D315047A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140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8503F-63C9-445C-9763-326D8E2DA55F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B640E-F700-4CEA-8A9F-3D315047A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320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8503F-63C9-445C-9763-326D8E2DA55F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B640E-F700-4CEA-8A9F-3D315047A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428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8503F-63C9-445C-9763-326D8E2DA55F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B640E-F700-4CEA-8A9F-3D315047A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346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8503F-63C9-445C-9763-326D8E2DA55F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B640E-F700-4CEA-8A9F-3D315047A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891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8503F-63C9-445C-9763-326D8E2DA55F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B640E-F700-4CEA-8A9F-3D315047A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781093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239" y="114992"/>
            <a:ext cx="7945394" cy="58592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52817" y="766119"/>
            <a:ext cx="6104238" cy="4868561"/>
          </a:xfrm>
          <a:prstGeom prst="rect">
            <a:avLst/>
          </a:prstGeom>
          <a:noFill/>
        </p:spPr>
        <p:txBody>
          <a:bodyPr wrap="square" rtlCol="0">
            <a:prstTxWarp prst="textCirclePour">
              <a:avLst/>
            </a:prstTxWarp>
            <a:spAutoFit/>
          </a:bodyPr>
          <a:lstStyle/>
          <a:p>
            <a:r>
              <a:rPr lang="bn-IN" sz="2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 শুভেচ্ছা</a:t>
            </a:r>
            <a:endParaRPr lang="en-SG" sz="24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117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57600" y="464024"/>
            <a:ext cx="4176215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SG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29551" y="2442949"/>
            <a:ext cx="5104263" cy="470898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আঃ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মতিন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ইংরেজী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রঘুনাথপুর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বিদ্যালয়,নবাবগঞ্জ,দিনাজপুর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 নং-০১৭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২৪৪৪৫৩৯৬</a:t>
            </a:r>
            <a:endParaRPr lang="bn-IN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Gmail:Abmatin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1977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bn-IN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33814" y="2625182"/>
            <a:ext cx="3944403" cy="29854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২য়</a:t>
            </a: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সময়-৪০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তারিখ-১৫/০৭/২০১৯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  <p:sp>
        <p:nvSpPr>
          <p:cNvPr id="2" name="Oval 1"/>
          <p:cNvSpPr/>
          <p:nvPr/>
        </p:nvSpPr>
        <p:spPr>
          <a:xfrm>
            <a:off x="136476" y="259307"/>
            <a:ext cx="2593075" cy="3581593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7711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4845" y="892823"/>
            <a:ext cx="7006281" cy="378565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Siyam Rupali ANSI" panose="02000000000000000000" pitchFamily="2" charset="0"/>
                <a:cs typeface="SutonnyMJ" pitchFamily="2" charset="0"/>
              </a:rPr>
              <a:t>1. </a:t>
            </a:r>
            <a:r>
              <a:rPr lang="en-US" sz="2000" b="1" dirty="0" err="1" smtClean="0">
                <a:latin typeface="Siyam Rupali ANSI" panose="02000000000000000000" pitchFamily="2" charset="0"/>
                <a:cs typeface="SutonnyMJ" pitchFamily="2" charset="0"/>
              </a:rPr>
              <a:t>fvlvi</a:t>
            </a:r>
            <a:r>
              <a:rPr lang="en-US" sz="2000" b="1" dirty="0">
                <a:latin typeface="Siyam Rupali ANSI" panose="02000000000000000000" pitchFamily="2" charset="0"/>
                <a:cs typeface="SutonnyMJ" pitchFamily="2" charset="0"/>
              </a:rPr>
              <a:t> </a:t>
            </a:r>
            <a:r>
              <a:rPr lang="en-US" sz="2000" b="1" dirty="0" smtClean="0">
                <a:latin typeface="Siyam Rupali ANSI" panose="02000000000000000000" pitchFamily="2" charset="0"/>
                <a:cs typeface="SutonnyMJ" pitchFamily="2" charset="0"/>
              </a:rPr>
              <a:t>†</a:t>
            </a:r>
            <a:r>
              <a:rPr lang="en-US" sz="2000" b="1" dirty="0" err="1" smtClean="0">
                <a:latin typeface="Siyam Rupali ANSI" panose="02000000000000000000" pitchFamily="2" charset="0"/>
                <a:cs typeface="SutonnyMJ" pitchFamily="2" charset="0"/>
              </a:rPr>
              <a:t>gŠwjK</a:t>
            </a:r>
            <a:r>
              <a:rPr lang="en-US" sz="2000" b="1" dirty="0" smtClean="0">
                <a:latin typeface="Siyam Rupali ANSI" panose="02000000000000000000" pitchFamily="2" charset="0"/>
                <a:cs typeface="SutonnyMJ" pitchFamily="2" charset="0"/>
              </a:rPr>
              <a:t> Ask </a:t>
            </a:r>
            <a:r>
              <a:rPr lang="en-US" sz="2000" b="1" dirty="0" err="1" smtClean="0">
                <a:latin typeface="Siyam Rupali ANSI" panose="02000000000000000000" pitchFamily="2" charset="0"/>
                <a:cs typeface="SutonnyMJ" pitchFamily="2" charset="0"/>
              </a:rPr>
              <a:t>KqwU</a:t>
            </a:r>
            <a:r>
              <a:rPr lang="en-US" sz="2000" b="1" dirty="0" smtClean="0">
                <a:latin typeface="Siyam Rupali ANSI" panose="02000000000000000000" pitchFamily="2" charset="0"/>
                <a:cs typeface="SutonnyMJ" pitchFamily="2" charset="0"/>
              </a:rPr>
              <a:t> ?                </a:t>
            </a:r>
          </a:p>
          <a:p>
            <a:r>
              <a:rPr lang="en-US" sz="2000" b="1" dirty="0" smtClean="0">
                <a:latin typeface="Siyam Rupali ANSI" panose="02000000000000000000" pitchFamily="2" charset="0"/>
                <a:cs typeface="SutonnyMJ" pitchFamily="2" charset="0"/>
              </a:rPr>
              <a:t>2.e¨vKi‡Y </a:t>
            </a:r>
            <a:r>
              <a:rPr lang="en-US" sz="2000" b="1" dirty="0" err="1" smtClean="0">
                <a:latin typeface="Siyam Rupali ANSI" panose="02000000000000000000" pitchFamily="2" charset="0"/>
                <a:cs typeface="SutonnyMJ" pitchFamily="2" charset="0"/>
              </a:rPr>
              <a:t>KqwU</a:t>
            </a:r>
            <a:r>
              <a:rPr lang="en-US" sz="2000" b="1" dirty="0" smtClean="0">
                <a:latin typeface="Siyam Rupali ANSI" panose="02000000000000000000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latin typeface="Siyam Rupali ANSI" panose="02000000000000000000" pitchFamily="2" charset="0"/>
                <a:cs typeface="SutonnyMJ" pitchFamily="2" charset="0"/>
              </a:rPr>
              <a:t>wel‡qi</a:t>
            </a:r>
            <a:r>
              <a:rPr lang="en-US" sz="2000" b="1" dirty="0" smtClean="0">
                <a:latin typeface="Siyam Rupali ANSI" panose="02000000000000000000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latin typeface="Siyam Rupali ANSI" panose="02000000000000000000" pitchFamily="2" charset="0"/>
                <a:cs typeface="SutonnyMJ" pitchFamily="2" charset="0"/>
              </a:rPr>
              <a:t>Av‡jvPbv</a:t>
            </a:r>
            <a:r>
              <a:rPr lang="en-US" sz="2000" b="1" dirty="0" smtClean="0">
                <a:latin typeface="Siyam Rupali ANSI" panose="02000000000000000000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latin typeface="Siyam Rupali ANSI" panose="02000000000000000000" pitchFamily="2" charset="0"/>
                <a:cs typeface="SutonnyMJ" pitchFamily="2" charset="0"/>
              </a:rPr>
              <a:t>Kiv</a:t>
            </a:r>
            <a:r>
              <a:rPr lang="en-US" sz="2000" b="1" dirty="0" smtClean="0">
                <a:latin typeface="Siyam Rupali ANSI" panose="02000000000000000000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latin typeface="Siyam Rupali ANSI" panose="02000000000000000000" pitchFamily="2" charset="0"/>
                <a:cs typeface="SutonnyMJ" pitchFamily="2" charset="0"/>
              </a:rPr>
              <a:t>nq</a:t>
            </a:r>
            <a:r>
              <a:rPr lang="en-US" sz="2000" b="1" dirty="0" smtClean="0">
                <a:latin typeface="Siyam Rupali ANSI" panose="02000000000000000000" pitchFamily="2" charset="0"/>
                <a:cs typeface="SutonnyMJ" pitchFamily="2" charset="0"/>
              </a:rPr>
              <a:t>?</a:t>
            </a:r>
          </a:p>
          <a:p>
            <a:r>
              <a:rPr lang="en-US" sz="2000" b="1" dirty="0" smtClean="0">
                <a:latin typeface="Siyam Rupali ANSI" panose="02000000000000000000" pitchFamily="2" charset="0"/>
                <a:cs typeface="SutonnyMJ" pitchFamily="2" charset="0"/>
              </a:rPr>
              <a:t>3.evK cÖZ¨½RvZ </a:t>
            </a:r>
            <a:r>
              <a:rPr lang="en-US" sz="2000" b="1" dirty="0" err="1" smtClean="0">
                <a:latin typeface="Siyam Rupali ANSI" panose="02000000000000000000" pitchFamily="2" charset="0"/>
                <a:cs typeface="SutonnyMJ" pitchFamily="2" charset="0"/>
              </a:rPr>
              <a:t>aŸwbi</a:t>
            </a:r>
            <a:r>
              <a:rPr lang="en-US" sz="2000" b="1" dirty="0" smtClean="0">
                <a:latin typeface="Siyam Rupali ANSI" panose="02000000000000000000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latin typeface="Siyam Rupali ANSI" panose="02000000000000000000" pitchFamily="2" charset="0"/>
                <a:cs typeface="SutonnyMJ" pitchFamily="2" charset="0"/>
              </a:rPr>
              <a:t>ÿz</a:t>
            </a:r>
            <a:r>
              <a:rPr lang="en-US" sz="2000" b="1" dirty="0" smtClean="0">
                <a:latin typeface="Siyam Rupali ANSI" panose="02000000000000000000" pitchFamily="2" charset="0"/>
                <a:cs typeface="SutonnyMJ" pitchFamily="2" charset="0"/>
              </a:rPr>
              <a:t>`ª</a:t>
            </a:r>
            <a:r>
              <a:rPr lang="en-US" sz="2000" b="1" dirty="0" err="1" smtClean="0">
                <a:latin typeface="Siyam Rupali ANSI" panose="02000000000000000000" pitchFamily="2" charset="0"/>
                <a:cs typeface="SutonnyMJ" pitchFamily="2" charset="0"/>
              </a:rPr>
              <a:t>Zg</a:t>
            </a:r>
            <a:r>
              <a:rPr lang="en-US" sz="2000" b="1" dirty="0">
                <a:latin typeface="Siyam Rupali ANSI" panose="02000000000000000000" pitchFamily="2" charset="0"/>
                <a:cs typeface="SutonnyMJ" pitchFamily="2" charset="0"/>
              </a:rPr>
              <a:t> </a:t>
            </a:r>
            <a:r>
              <a:rPr lang="en-US" sz="2000" b="1" dirty="0" smtClean="0">
                <a:latin typeface="Siyam Rupali ANSI" panose="02000000000000000000" pitchFamily="2" charset="0"/>
                <a:cs typeface="SutonnyMJ" pitchFamily="2" charset="0"/>
              </a:rPr>
              <a:t>†</a:t>
            </a:r>
            <a:r>
              <a:rPr lang="en-US" sz="2000" b="1" dirty="0" err="1" smtClean="0">
                <a:latin typeface="Siyam Rupali ANSI" panose="02000000000000000000" pitchFamily="2" charset="0"/>
                <a:cs typeface="SutonnyMJ" pitchFamily="2" charset="0"/>
              </a:rPr>
              <a:t>gŠwjK</a:t>
            </a:r>
            <a:r>
              <a:rPr lang="en-US" sz="2000" b="1" dirty="0" smtClean="0">
                <a:latin typeface="Siyam Rupali ANSI" panose="02000000000000000000" pitchFamily="2" charset="0"/>
                <a:cs typeface="SutonnyMJ" pitchFamily="2" charset="0"/>
              </a:rPr>
              <a:t> GKK‡K </a:t>
            </a:r>
            <a:r>
              <a:rPr lang="en-US" sz="2000" b="1" dirty="0" err="1" smtClean="0">
                <a:latin typeface="Siyam Rupali ANSI" panose="02000000000000000000" pitchFamily="2" charset="0"/>
                <a:cs typeface="SutonnyMJ" pitchFamily="2" charset="0"/>
              </a:rPr>
              <a:t>Kx</a:t>
            </a:r>
            <a:r>
              <a:rPr lang="en-US" sz="2000" b="1" dirty="0" smtClean="0">
                <a:latin typeface="Siyam Rupali ANSI" panose="02000000000000000000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latin typeface="Siyam Rupali ANSI" panose="02000000000000000000" pitchFamily="2" charset="0"/>
                <a:cs typeface="SutonnyMJ" pitchFamily="2" charset="0"/>
              </a:rPr>
              <a:t>e‡j</a:t>
            </a:r>
            <a:r>
              <a:rPr lang="en-US" sz="2000" b="1" dirty="0" smtClean="0">
                <a:latin typeface="Siyam Rupali ANSI" panose="02000000000000000000" pitchFamily="2" charset="0"/>
                <a:cs typeface="SutonnyMJ" pitchFamily="2" charset="0"/>
              </a:rPr>
              <a:t>?</a:t>
            </a:r>
          </a:p>
          <a:p>
            <a:r>
              <a:rPr lang="en-US" sz="2000" b="1" dirty="0" smtClean="0">
                <a:latin typeface="Siyam Rupali ANSI" panose="02000000000000000000" pitchFamily="2" charset="0"/>
                <a:cs typeface="SutonnyMJ" pitchFamily="2" charset="0"/>
              </a:rPr>
              <a:t>4.YZ¡ I </a:t>
            </a:r>
            <a:r>
              <a:rPr lang="en-US" sz="2000" b="1" dirty="0" err="1" smtClean="0">
                <a:latin typeface="Siyam Rupali ANSI" panose="02000000000000000000" pitchFamily="2" charset="0"/>
                <a:cs typeface="SutonnyMJ" pitchFamily="2" charset="0"/>
              </a:rPr>
              <a:t>lZ</a:t>
            </a:r>
            <a:r>
              <a:rPr lang="en-US" sz="2000" b="1" dirty="0" smtClean="0">
                <a:latin typeface="Siyam Rupali ANSI" panose="02000000000000000000" pitchFamily="2" charset="0"/>
                <a:cs typeface="SutonnyMJ" pitchFamily="2" charset="0"/>
              </a:rPr>
              <a:t>¡ </a:t>
            </a:r>
            <a:r>
              <a:rPr lang="en-US" sz="2000" b="1" dirty="0" err="1" smtClean="0">
                <a:latin typeface="Siyam Rupali ANSI" panose="02000000000000000000" pitchFamily="2" charset="0"/>
                <a:cs typeface="SutonnyMJ" pitchFamily="2" charset="0"/>
              </a:rPr>
              <a:t>weavb</a:t>
            </a:r>
            <a:r>
              <a:rPr lang="en-US" sz="2000" b="1" dirty="0" smtClean="0">
                <a:latin typeface="Siyam Rupali ANSI" panose="02000000000000000000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latin typeface="Siyam Rupali ANSI" panose="02000000000000000000" pitchFamily="2" charset="0"/>
                <a:cs typeface="SutonnyMJ" pitchFamily="2" charset="0"/>
              </a:rPr>
              <a:t>e¨vKi‡Yi</a:t>
            </a:r>
            <a:r>
              <a:rPr lang="en-US" sz="2000" b="1" dirty="0">
                <a:latin typeface="Siyam Rupali ANSI" panose="02000000000000000000" pitchFamily="2" charset="0"/>
                <a:cs typeface="SutonnyMJ" pitchFamily="2" charset="0"/>
              </a:rPr>
              <a:t> </a:t>
            </a:r>
            <a:r>
              <a:rPr lang="en-US" sz="2000" b="1" dirty="0" smtClean="0">
                <a:latin typeface="Siyam Rupali ANSI" panose="02000000000000000000" pitchFamily="2" charset="0"/>
                <a:cs typeface="SutonnyMJ" pitchFamily="2" charset="0"/>
              </a:rPr>
              <a:t>†</a:t>
            </a:r>
            <a:r>
              <a:rPr lang="en-US" sz="2000" b="1" dirty="0" err="1" smtClean="0">
                <a:latin typeface="Siyam Rupali ANSI" panose="02000000000000000000" pitchFamily="2" charset="0"/>
                <a:cs typeface="SutonnyMJ" pitchFamily="2" charset="0"/>
              </a:rPr>
              <a:t>Kvb</a:t>
            </a:r>
            <a:r>
              <a:rPr lang="en-US" sz="2000" b="1" dirty="0" smtClean="0">
                <a:latin typeface="Siyam Rupali ANSI" panose="02000000000000000000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latin typeface="Siyam Rupali ANSI" panose="02000000000000000000" pitchFamily="2" charset="0"/>
                <a:cs typeface="SutonnyMJ" pitchFamily="2" charset="0"/>
              </a:rPr>
              <a:t>As‡ki</a:t>
            </a:r>
            <a:r>
              <a:rPr lang="en-US" sz="2000" b="1" dirty="0" smtClean="0">
                <a:latin typeface="Siyam Rupali ANSI" panose="02000000000000000000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latin typeface="Siyam Rupali ANSI" panose="02000000000000000000" pitchFamily="2" charset="0"/>
                <a:cs typeface="SutonnyMJ" pitchFamily="2" charset="0"/>
              </a:rPr>
              <a:t>Av‡jvP</a:t>
            </a:r>
            <a:r>
              <a:rPr lang="en-US" sz="2000" b="1" dirty="0" smtClean="0">
                <a:latin typeface="Siyam Rupali ANSI" panose="02000000000000000000" pitchFamily="2" charset="0"/>
                <a:cs typeface="SutonnyMJ" pitchFamily="2" charset="0"/>
              </a:rPr>
              <a:t>¨ </a:t>
            </a:r>
            <a:r>
              <a:rPr lang="en-US" sz="2000" b="1" dirty="0" err="1" smtClean="0">
                <a:latin typeface="Siyam Rupali ANSI" panose="02000000000000000000" pitchFamily="2" charset="0"/>
                <a:cs typeface="SutonnyMJ" pitchFamily="2" charset="0"/>
              </a:rPr>
              <a:t>welq</a:t>
            </a:r>
            <a:r>
              <a:rPr lang="en-US" sz="2000" b="1" dirty="0" smtClean="0">
                <a:latin typeface="Siyam Rupali ANSI" panose="02000000000000000000" pitchFamily="2" charset="0"/>
                <a:cs typeface="SutonnyMJ" pitchFamily="2" charset="0"/>
              </a:rPr>
              <a:t>?</a:t>
            </a:r>
          </a:p>
          <a:p>
            <a:r>
              <a:rPr lang="en-US" sz="2000" b="1" dirty="0" smtClean="0">
                <a:latin typeface="Siyam Rupali ANSI" panose="02000000000000000000" pitchFamily="2" charset="0"/>
                <a:cs typeface="SutonnyMJ" pitchFamily="2" charset="0"/>
              </a:rPr>
              <a:t>5.ev‡K¨i A_©</a:t>
            </a:r>
            <a:r>
              <a:rPr lang="en-US" sz="2000" b="1" dirty="0" err="1" smtClean="0">
                <a:latin typeface="Siyam Rupali ANSI" panose="02000000000000000000" pitchFamily="2" charset="0"/>
                <a:cs typeface="SutonnyMJ" pitchFamily="2" charset="0"/>
              </a:rPr>
              <a:t>wePvi</a:t>
            </a:r>
            <a:r>
              <a:rPr lang="en-US" sz="2000" b="1" dirty="0" smtClean="0">
                <a:latin typeface="Siyam Rupali ANSI" panose="02000000000000000000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latin typeface="Siyam Rupali ANSI" panose="02000000000000000000" pitchFamily="2" charset="0"/>
                <a:cs typeface="SutonnyMJ" pitchFamily="2" charset="0"/>
              </a:rPr>
              <a:t>Kiv</a:t>
            </a:r>
            <a:r>
              <a:rPr lang="en-US" sz="2000" b="1" dirty="0" smtClean="0">
                <a:latin typeface="Siyam Rupali ANSI" panose="02000000000000000000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latin typeface="Siyam Rupali ANSI" panose="02000000000000000000" pitchFamily="2" charset="0"/>
                <a:cs typeface="SutonnyMJ" pitchFamily="2" charset="0"/>
              </a:rPr>
              <a:t>e¨vKi‡Yi</a:t>
            </a:r>
            <a:r>
              <a:rPr lang="en-US" sz="2000" b="1" dirty="0" smtClean="0">
                <a:latin typeface="Siyam Rupali ANSI" panose="02000000000000000000" pitchFamily="2" charset="0"/>
                <a:cs typeface="SutonnyMJ" pitchFamily="2" charset="0"/>
              </a:rPr>
              <a:t> †</a:t>
            </a:r>
            <a:r>
              <a:rPr lang="en-US" sz="2000" b="1" dirty="0" err="1" smtClean="0">
                <a:latin typeface="Siyam Rupali ANSI" panose="02000000000000000000" pitchFamily="2" charset="0"/>
                <a:cs typeface="SutonnyMJ" pitchFamily="2" charset="0"/>
              </a:rPr>
              <a:t>Kvb</a:t>
            </a:r>
            <a:r>
              <a:rPr lang="en-US" sz="2000" b="1" dirty="0" smtClean="0">
                <a:latin typeface="Siyam Rupali ANSI" panose="02000000000000000000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latin typeface="Siyam Rupali ANSI" panose="02000000000000000000" pitchFamily="2" charset="0"/>
                <a:cs typeface="SutonnyMJ" pitchFamily="2" charset="0"/>
              </a:rPr>
              <a:t>As‡ki</a:t>
            </a:r>
            <a:r>
              <a:rPr lang="en-US" sz="2000" b="1" dirty="0" smtClean="0">
                <a:latin typeface="Siyam Rupali ANSI" panose="02000000000000000000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latin typeface="Siyam Rupali ANSI" panose="02000000000000000000" pitchFamily="2" charset="0"/>
                <a:cs typeface="SutonnyMJ" pitchFamily="2" charset="0"/>
              </a:rPr>
              <a:t>Av‡jvP</a:t>
            </a:r>
            <a:r>
              <a:rPr lang="en-US" sz="2000" b="1" dirty="0" smtClean="0">
                <a:latin typeface="Siyam Rupali ANSI" panose="02000000000000000000" pitchFamily="2" charset="0"/>
                <a:cs typeface="SutonnyMJ" pitchFamily="2" charset="0"/>
              </a:rPr>
              <a:t>¨ ?</a:t>
            </a:r>
          </a:p>
          <a:p>
            <a:r>
              <a:rPr lang="en-US" sz="2000" b="1" dirty="0" smtClean="0">
                <a:latin typeface="Siyam Rupali ANSI" panose="02000000000000000000" pitchFamily="2" charset="0"/>
                <a:cs typeface="SutonnyMJ" pitchFamily="2" charset="0"/>
              </a:rPr>
              <a:t>6.wefw³nxb </a:t>
            </a:r>
            <a:r>
              <a:rPr lang="en-US" sz="2000" b="1" dirty="0" err="1" smtClean="0">
                <a:latin typeface="Siyam Rupali ANSI" panose="02000000000000000000" pitchFamily="2" charset="0"/>
                <a:cs typeface="SutonnyMJ" pitchFamily="2" charset="0"/>
              </a:rPr>
              <a:t>bvg</a:t>
            </a:r>
            <a:r>
              <a:rPr lang="en-US" sz="2000" b="1" dirty="0" smtClean="0">
                <a:latin typeface="Siyam Rupali ANSI" panose="02000000000000000000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latin typeface="Siyam Rupali ANSI" panose="02000000000000000000" pitchFamily="2" charset="0"/>
                <a:cs typeface="SutonnyMJ" pitchFamily="2" charset="0"/>
              </a:rPr>
              <a:t>kã‡K</a:t>
            </a:r>
            <a:r>
              <a:rPr lang="en-US" sz="2000" b="1" dirty="0" smtClean="0">
                <a:latin typeface="Siyam Rupali ANSI" panose="02000000000000000000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latin typeface="Siyam Rupali ANSI" panose="02000000000000000000" pitchFamily="2" charset="0"/>
                <a:cs typeface="SutonnyMJ" pitchFamily="2" charset="0"/>
              </a:rPr>
              <a:t>Kx</a:t>
            </a:r>
            <a:r>
              <a:rPr lang="en-US" sz="2000" b="1" dirty="0" smtClean="0">
                <a:latin typeface="Siyam Rupali ANSI" panose="02000000000000000000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latin typeface="Siyam Rupali ANSI" panose="02000000000000000000" pitchFamily="2" charset="0"/>
                <a:cs typeface="SutonnyMJ" pitchFamily="2" charset="0"/>
              </a:rPr>
              <a:t>e‡j</a:t>
            </a:r>
            <a:r>
              <a:rPr lang="en-US" sz="2000" b="1" dirty="0" smtClean="0">
                <a:latin typeface="Siyam Rupali ANSI" panose="02000000000000000000" pitchFamily="2" charset="0"/>
                <a:cs typeface="SutonnyMJ" pitchFamily="2" charset="0"/>
              </a:rPr>
              <a:t>?</a:t>
            </a:r>
          </a:p>
          <a:p>
            <a:r>
              <a:rPr lang="en-US" sz="2000" b="1" dirty="0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7.‡h </a:t>
            </a:r>
            <a:r>
              <a:rPr lang="en-US" sz="2000" b="1" dirty="0" err="1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kã‡K</a:t>
            </a:r>
            <a:r>
              <a:rPr lang="en-US" sz="2000" b="1" dirty="0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ev</a:t>
            </a:r>
            <a:r>
              <a:rPr lang="en-US" sz="2000" b="1" dirty="0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k‡ãi</a:t>
            </a:r>
            <a:r>
              <a:rPr lang="en-US" sz="2000" b="1" dirty="0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Ask‡K</a:t>
            </a:r>
            <a:r>
              <a:rPr lang="en-US" sz="2000" b="1" dirty="0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Avi</a:t>
            </a:r>
            <a:r>
              <a:rPr lang="en-US" sz="2000" b="1" dirty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†</a:t>
            </a:r>
            <a:r>
              <a:rPr lang="en-US" sz="2000" b="1" dirty="0" err="1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Kvb</a:t>
            </a:r>
            <a:r>
              <a:rPr lang="en-US" sz="2000" b="1" dirty="0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ÿz</a:t>
            </a:r>
            <a:r>
              <a:rPr lang="en-US" sz="2000" b="1" dirty="0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`ª</a:t>
            </a:r>
            <a:r>
              <a:rPr lang="en-US" sz="2000" b="1" dirty="0" err="1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Zg</a:t>
            </a:r>
            <a:r>
              <a:rPr lang="en-US" sz="2000" b="1" dirty="0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As‡k</a:t>
            </a:r>
            <a:r>
              <a:rPr lang="en-US" sz="2000" b="1" dirty="0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  </a:t>
            </a:r>
          </a:p>
          <a:p>
            <a:r>
              <a:rPr lang="en-US" sz="2000" b="1" dirty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  </a:t>
            </a:r>
            <a:r>
              <a:rPr lang="en-US" sz="2000" b="1" dirty="0" err="1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fvM</a:t>
            </a:r>
            <a:r>
              <a:rPr lang="en-US" sz="2000" b="1" dirty="0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Kiv</a:t>
            </a:r>
            <a:r>
              <a:rPr lang="en-US" sz="2000" b="1" dirty="0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hvq</a:t>
            </a:r>
            <a:r>
              <a:rPr lang="en-US" sz="2000" b="1" dirty="0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bv</a:t>
            </a:r>
            <a:r>
              <a:rPr lang="en-US" sz="2000" b="1" dirty="0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 , </a:t>
            </a:r>
            <a:r>
              <a:rPr lang="en-US" sz="2000" b="1" dirty="0" err="1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Zv‡K</a:t>
            </a:r>
            <a:r>
              <a:rPr lang="en-US" sz="2000" b="1" dirty="0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Kx</a:t>
            </a:r>
            <a:r>
              <a:rPr lang="en-US" sz="2000" b="1" dirty="0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e‡j</a:t>
            </a:r>
            <a:r>
              <a:rPr lang="en-US" sz="2000" b="1" dirty="0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?</a:t>
            </a:r>
          </a:p>
          <a:p>
            <a:r>
              <a:rPr lang="en-US" sz="2000" b="1" dirty="0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8.cÖK…</a:t>
            </a:r>
            <a:r>
              <a:rPr lang="en-US" sz="2000" b="1" dirty="0" err="1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wZ</a:t>
            </a:r>
            <a:r>
              <a:rPr lang="en-US" sz="2000" b="1" dirty="0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 KZ </a:t>
            </a:r>
            <a:r>
              <a:rPr lang="en-US" sz="2000" b="1" dirty="0" err="1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cÖKvi</a:t>
            </a:r>
            <a:r>
              <a:rPr lang="en-US" sz="2000" b="1" dirty="0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 I </a:t>
            </a:r>
            <a:r>
              <a:rPr lang="en-US" sz="2000" b="1" dirty="0" err="1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Kx</a:t>
            </a:r>
            <a:r>
              <a:rPr lang="en-US" sz="2000" b="1" dirty="0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Kx</a:t>
            </a:r>
            <a:r>
              <a:rPr lang="en-US" sz="2000" b="1" dirty="0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 ? </a:t>
            </a:r>
            <a:endParaRPr lang="en-US" sz="2000" b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2000" b="1" dirty="0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9.cÖK…</a:t>
            </a:r>
            <a:r>
              <a:rPr lang="en-US" sz="2000" b="1" dirty="0" err="1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wZ</a:t>
            </a:r>
            <a:r>
              <a:rPr lang="en-US" sz="2000" b="1" dirty="0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 †</a:t>
            </a:r>
            <a:r>
              <a:rPr lang="en-US" sz="2000" b="1" dirty="0" err="1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KvbwU</a:t>
            </a:r>
            <a:r>
              <a:rPr lang="en-US" sz="2000" b="1" dirty="0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?   </a:t>
            </a:r>
            <a:r>
              <a:rPr lang="en-US" sz="2000" b="1" dirty="0" err="1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K.nvZj</a:t>
            </a:r>
            <a:r>
              <a:rPr lang="en-US" sz="2000" b="1" dirty="0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   </a:t>
            </a:r>
            <a:r>
              <a:rPr lang="en-US" sz="2000" b="1" dirty="0" err="1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L.dz‡jj</a:t>
            </a:r>
            <a:r>
              <a:rPr lang="en-US" sz="2000" b="1" dirty="0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   </a:t>
            </a:r>
            <a:r>
              <a:rPr lang="en-US" sz="2000" b="1" dirty="0" err="1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M.dzj</a:t>
            </a:r>
            <a:r>
              <a:rPr lang="en-US" sz="2000" b="1" dirty="0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   N. </a:t>
            </a:r>
            <a:r>
              <a:rPr lang="en-US" sz="2000" b="1" dirty="0" err="1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gyLi</a:t>
            </a:r>
            <a:endParaRPr lang="en-US" sz="2000" b="1" dirty="0" smtClean="0">
              <a:solidFill>
                <a:schemeClr val="tx1"/>
              </a:solidFill>
              <a:latin typeface="Siyam Rupali ANSI" panose="02000000000000000000" pitchFamily="2" charset="0"/>
              <a:cs typeface="SutonnyMJ" pitchFamily="2" charset="0"/>
            </a:endParaRPr>
          </a:p>
          <a:p>
            <a:r>
              <a:rPr lang="en-US" sz="2000" b="1" dirty="0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10.kãg~j </a:t>
            </a:r>
            <a:r>
              <a:rPr lang="en-US" sz="2000" b="1" dirty="0" err="1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ev</a:t>
            </a:r>
            <a:r>
              <a:rPr lang="en-US" sz="2000" b="1" dirty="0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bvg</a:t>
            </a:r>
            <a:r>
              <a:rPr lang="en-US" sz="2000" b="1" dirty="0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k‡ãi</a:t>
            </a:r>
            <a:r>
              <a:rPr lang="en-US" sz="2000" b="1" dirty="0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 m‡½ †h </a:t>
            </a:r>
            <a:r>
              <a:rPr lang="en-US" sz="2000" b="1" dirty="0" err="1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cÖZ¨q</a:t>
            </a:r>
            <a:r>
              <a:rPr lang="en-US" sz="2000" b="1" dirty="0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 hy³ </a:t>
            </a:r>
            <a:r>
              <a:rPr lang="en-US" sz="2000" b="1" dirty="0" err="1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n‡q</a:t>
            </a:r>
            <a:r>
              <a:rPr lang="en-US" sz="2000" b="1" dirty="0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bZzb</a:t>
            </a:r>
            <a:r>
              <a:rPr lang="en-US" sz="2000" b="1" dirty="0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kã</a:t>
            </a:r>
            <a:endParaRPr lang="en-US" sz="2000" b="1" dirty="0" smtClean="0">
              <a:solidFill>
                <a:schemeClr val="tx1"/>
              </a:solidFill>
              <a:latin typeface="Siyam Rupali ANSI" panose="02000000000000000000" pitchFamily="2" charset="0"/>
              <a:cs typeface="SutonnyMJ" pitchFamily="2" charset="0"/>
            </a:endParaRPr>
          </a:p>
          <a:p>
            <a:r>
              <a:rPr lang="en-US" sz="2000" b="1" dirty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   ‰</a:t>
            </a:r>
            <a:r>
              <a:rPr lang="en-US" sz="2000" b="1" dirty="0" err="1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Zwi</a:t>
            </a:r>
            <a:r>
              <a:rPr lang="en-US" sz="2000" b="1" dirty="0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nq</a:t>
            </a:r>
            <a:r>
              <a:rPr lang="en-US" sz="2000" b="1" dirty="0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 , </a:t>
            </a:r>
            <a:r>
              <a:rPr lang="en-US" sz="2000" b="1" dirty="0" err="1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Zv‡K</a:t>
            </a:r>
            <a:r>
              <a:rPr lang="en-US" sz="2000" b="1" dirty="0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Kx</a:t>
            </a:r>
            <a:r>
              <a:rPr lang="en-US" sz="2000" b="1" dirty="0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e‡j</a:t>
            </a:r>
            <a:r>
              <a:rPr lang="en-US" sz="2000" b="1" dirty="0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 ?         </a:t>
            </a:r>
            <a:endParaRPr lang="en-US" sz="2000" b="1" dirty="0">
              <a:solidFill>
                <a:schemeClr val="tx1"/>
              </a:solidFill>
              <a:latin typeface="Siyam Rupali ANSI" panose="02000000000000000000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06519" y="843394"/>
            <a:ext cx="4367297" cy="38472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1. </a:t>
            </a:r>
            <a:r>
              <a:rPr lang="en-US" sz="2000" b="1" dirty="0" err="1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PviwU</a:t>
            </a:r>
            <a:r>
              <a:rPr lang="en-US" sz="2000" b="1" dirty="0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 </a:t>
            </a:r>
          </a:p>
          <a:p>
            <a:r>
              <a:rPr lang="en-US" sz="2000" b="1" dirty="0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2. </a:t>
            </a:r>
            <a:r>
              <a:rPr lang="en-US" sz="2000" b="1" dirty="0" err="1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PviwU</a:t>
            </a:r>
            <a:endParaRPr lang="en-US" sz="2000" b="1" dirty="0" smtClean="0">
              <a:solidFill>
                <a:schemeClr val="tx1"/>
              </a:solidFill>
              <a:latin typeface="Siyam Rupali ANSI" panose="02000000000000000000" pitchFamily="2" charset="0"/>
              <a:cs typeface="SutonnyMJ" pitchFamily="2" charset="0"/>
            </a:endParaRPr>
          </a:p>
          <a:p>
            <a:r>
              <a:rPr lang="en-US" sz="2000" b="1" dirty="0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3. </a:t>
            </a:r>
            <a:r>
              <a:rPr lang="en-US" sz="2000" b="1" dirty="0" err="1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aŸwbg~j</a:t>
            </a:r>
            <a:r>
              <a:rPr lang="en-US" sz="2000" b="1" dirty="0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e‡j</a:t>
            </a:r>
            <a:endParaRPr lang="en-US" sz="2000" b="1" dirty="0" smtClean="0">
              <a:solidFill>
                <a:schemeClr val="tx1"/>
              </a:solidFill>
              <a:latin typeface="Siyam Rupali ANSI" panose="02000000000000000000" pitchFamily="2" charset="0"/>
              <a:cs typeface="SutonnyMJ" pitchFamily="2" charset="0"/>
            </a:endParaRPr>
          </a:p>
          <a:p>
            <a:r>
              <a:rPr lang="en-US" sz="2000" b="1" dirty="0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4.aŸwbZ‡Ë¡i </a:t>
            </a:r>
          </a:p>
          <a:p>
            <a:r>
              <a:rPr lang="en-US" sz="2000" b="1" dirty="0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5.A_©Z‡Ë¡I</a:t>
            </a:r>
            <a:r>
              <a:rPr lang="bn-BD" sz="2000" b="1" dirty="0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 </a:t>
            </a:r>
            <a:endParaRPr lang="en-US" sz="2000" b="1" dirty="0" smtClean="0">
              <a:solidFill>
                <a:schemeClr val="tx1"/>
              </a:solidFill>
              <a:latin typeface="Siyam Rupali ANSI" panose="02000000000000000000" pitchFamily="2" charset="0"/>
              <a:cs typeface="SutonnyMJ" pitchFamily="2" charset="0"/>
            </a:endParaRPr>
          </a:p>
          <a:p>
            <a:r>
              <a:rPr lang="en-US" sz="2000" b="1" dirty="0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6.cÖvwZcw`K </a:t>
            </a:r>
          </a:p>
          <a:p>
            <a:r>
              <a:rPr lang="en-US" sz="2000" b="1" dirty="0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7.cÖK…</a:t>
            </a:r>
            <a:r>
              <a:rPr lang="en-US" sz="2000" b="1" dirty="0" err="1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wZ</a:t>
            </a:r>
            <a:r>
              <a:rPr lang="en-US" sz="2000" b="1" dirty="0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e‡j</a:t>
            </a:r>
            <a:endParaRPr lang="en-US" sz="2000" b="1" dirty="0" smtClean="0">
              <a:solidFill>
                <a:schemeClr val="tx1"/>
              </a:solidFill>
              <a:latin typeface="Siyam Rupali ANSI" panose="02000000000000000000" pitchFamily="2" charset="0"/>
              <a:cs typeface="SutonnyMJ" pitchFamily="2" charset="0"/>
            </a:endParaRPr>
          </a:p>
          <a:p>
            <a:r>
              <a:rPr lang="en-US" sz="2000" b="1" dirty="0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8.`yB </a:t>
            </a:r>
            <a:r>
              <a:rPr lang="en-US" sz="2000" b="1" dirty="0" err="1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cÖKvi,bvg</a:t>
            </a:r>
            <a:r>
              <a:rPr lang="en-US" sz="2000" b="1" dirty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cÖK</a:t>
            </a:r>
            <a:r>
              <a:rPr lang="en-US" sz="2000" b="1" dirty="0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…</a:t>
            </a:r>
            <a:r>
              <a:rPr lang="en-US" sz="2000" b="1" dirty="0" err="1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wZ</a:t>
            </a:r>
            <a:r>
              <a:rPr lang="en-US" sz="2000" b="1" dirty="0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 I </a:t>
            </a:r>
            <a:r>
              <a:rPr lang="en-US" sz="2000" b="1" dirty="0" err="1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wµqv</a:t>
            </a:r>
            <a:r>
              <a:rPr lang="en-US" sz="2000" b="1" dirty="0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        </a:t>
            </a:r>
            <a:r>
              <a:rPr lang="en-US" sz="2000" b="1" dirty="0" err="1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cÖK</a:t>
            </a:r>
            <a:r>
              <a:rPr lang="en-US" sz="2000" b="1" dirty="0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…</a:t>
            </a:r>
            <a:r>
              <a:rPr lang="en-US" sz="2000" b="1" dirty="0" err="1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wZ</a:t>
            </a:r>
            <a:r>
              <a:rPr lang="en-US" sz="2000" b="1" dirty="0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|</a:t>
            </a:r>
          </a:p>
          <a:p>
            <a:r>
              <a:rPr lang="en-US" sz="2000" b="1" dirty="0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9. </a:t>
            </a:r>
            <a:r>
              <a:rPr lang="en-US" sz="2000" b="1" dirty="0" err="1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M.dzj</a:t>
            </a:r>
            <a:endParaRPr lang="en-US" sz="2000" b="1" dirty="0" smtClean="0">
              <a:solidFill>
                <a:schemeClr val="tx1"/>
              </a:solidFill>
              <a:latin typeface="Siyam Rupali ANSI" panose="02000000000000000000" pitchFamily="2" charset="0"/>
              <a:cs typeface="SutonnyMJ" pitchFamily="2" charset="0"/>
            </a:endParaRPr>
          </a:p>
          <a:p>
            <a:r>
              <a:rPr lang="en-US" sz="2000" b="1" dirty="0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10.Zw×Z </a:t>
            </a:r>
            <a:r>
              <a:rPr lang="en-US" sz="2000" b="1" dirty="0" err="1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cÖZ¨q</a:t>
            </a:r>
            <a:endParaRPr lang="en-US" sz="2000" b="1" dirty="0" smtClean="0">
              <a:solidFill>
                <a:schemeClr val="tx1"/>
              </a:solidFill>
              <a:latin typeface="Siyam Rupali ANSI" panose="02000000000000000000" pitchFamily="2" charset="0"/>
              <a:cs typeface="SutonnyMJ" pitchFamily="2" charset="0"/>
            </a:endParaRPr>
          </a:p>
          <a:p>
            <a:endParaRPr lang="en-US" sz="2400" b="1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9626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2426" y="284207"/>
            <a:ext cx="7747686" cy="61247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বাগযন্ত্রের দ্বারা উচ্চারিত অর্থবোধক ধ্বনির সাহায্যে মানুষ কী করে? </a:t>
            </a:r>
          </a:p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মনের ভাব প্রকাশের মাধ্যমকে কী বলে ?   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3।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নির্দেশক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চিহ্নকে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ব্যঞ্জনধ্বনি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দ্যোতক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লিখিত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সাংকেতিক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চিহ্নকে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সংস্কৃত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উপসর্গ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৬।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সন্ধি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ব্যাকরণের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অন্তর্গত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৭।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মাত্রাহীন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  <a:p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৮।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অর্থবিচার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ব্যাকরণের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অন্তর্গত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  <a:p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৯। </a:t>
            </a:r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পৃথিবীতে কত গুলো ভাষা আছে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১০। বাংলা ভাষার মৌলিক ধ্বনিগুলকে কয় ভাগে ভাগ করা হয়েছে ?</a:t>
            </a:r>
          </a:p>
          <a:p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১১। </a:t>
            </a:r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 ভাষার রূপ কয়টি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১২। ব্যঞ্জন বর্ণের সংক্ষিপ্ত </a:t>
            </a: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রূপকে কী বলে 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১৩। যুগ্ম স্বরধ্বনি কয়টি ?</a:t>
            </a:r>
          </a:p>
          <a:p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১৪। স্বরধ্বনি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দ্যোতক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লিখিত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সাংকেতিক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চিহ্নকে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27938" y="284207"/>
            <a:ext cx="3457432" cy="61247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মনের ভাব প্রকাশ করে</a:t>
            </a:r>
          </a:p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ভাষা বলে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ব্যঞ্জনবর্ণ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২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৬।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ধ্বনিতত্ত্বের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৭। ১০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৮।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অর্থতত্ত্ব</a:t>
            </a:r>
            <a:endParaRPr lang="bn-BD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৯। </a:t>
            </a:r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প্রায় ৩৫০০ এর উপরে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১০। দুই ভাগে</a:t>
            </a:r>
          </a:p>
          <a:p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১১। </a:t>
            </a:r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২টি</a:t>
            </a:r>
            <a:endParaRPr lang="bn-BD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১২। ফলা</a:t>
            </a:r>
          </a:p>
          <a:p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১৩। ২টি ( ঐ , ঔ ) </a:t>
            </a:r>
          </a:p>
          <a:p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১৪। স্বরবর্ণ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07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900" decel="100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900" decel="100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900" decel="100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9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9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9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900" decel="100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900" decel="100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900" decel="100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900" decel="100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294" y="245656"/>
            <a:ext cx="7942999" cy="5509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ভাষায়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বহৃত লিখিত বর্ণসমষ্টিকে কী বলে ? </a:t>
            </a:r>
            <a:endParaRPr lang="en-US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১৬।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বর্ণমালায়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স্পর্শধ্বনি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  <a:p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১৭।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কণ্ঠধ্বনি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  <a:p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১৮। জ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ঝ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উচ্চারণ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অনুসারে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  </a:t>
            </a:r>
          </a:p>
          <a:p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(ক)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তালব্য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(খ)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দন্ত্য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(গ)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ওষ্ঠ্যধ্বনি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(ঘ)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কণ্ঠ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্য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endParaRPr lang="bn-BD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১৯। কোনগুলো ওষ্ঠ্য বর্ণ ?   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ক ফ ব  </a:t>
            </a:r>
          </a:p>
          <a:p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ক খ গ  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চ ছ জ    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ঘ) প ব  ম </a:t>
            </a:r>
            <a:endParaRPr lang="en-US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20। </a:t>
            </a:r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মূর্ধন্য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কোনগুলো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(ক) ঠ ড ঢ ষ র  (খ) ট ঠ ড  </a:t>
            </a:r>
          </a:p>
          <a:p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(গ) প ফ ব   (ঘ) ক খ গ ঘ</a:t>
            </a:r>
          </a:p>
          <a:p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২১। </a:t>
            </a:r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পরাশ্রয়ী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r>
              <a:rPr lang="bn-IN" sz="32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(ক) ৩ (খ) ৪ (গ) ৫ (ঘ) ৬</a:t>
            </a:r>
            <a:endParaRPr lang="bn-BD" sz="3200" b="1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২২। নাসিক্য বর্ণ কয়টি? </a:t>
            </a:r>
            <a:r>
              <a:rPr lang="bn-IN" sz="32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bn-IN" sz="32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bn-IN" sz="32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 ৪ (গ) </a:t>
            </a:r>
            <a:r>
              <a:rPr lang="bn-IN" sz="32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 </a:t>
            </a:r>
            <a:r>
              <a:rPr lang="bn-IN" sz="32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(ঘ) ৮</a:t>
            </a:r>
            <a:endParaRPr lang="bn-BD" sz="3200" b="1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70293" y="245656"/>
            <a:ext cx="4221707" cy="5509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1৫।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বর্ণমালা</a:t>
            </a:r>
            <a:endParaRPr lang="en-US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১৬। ২৫টি,( ক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</a:p>
          <a:p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১৭। ৫টি, ( ক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ঙ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 </a:t>
            </a:r>
            <a:endParaRPr lang="bn-BD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১৮। 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তালব্য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BD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১৯। 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ঘ) প 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২০। (ক) ঠ ড ঢ ষ 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</a:p>
          <a:p>
            <a:endParaRPr lang="bn-IN" sz="3200" b="1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bn-IN" sz="32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(ক)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৩টি </a:t>
            </a:r>
            <a:r>
              <a:rPr lang="bn-BD" sz="32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32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২২। </a:t>
            </a:r>
            <a:r>
              <a:rPr lang="bn-BD" sz="32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32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BD" sz="32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৮টি </a:t>
            </a:r>
          </a:p>
        </p:txBody>
      </p:sp>
    </p:spTree>
    <p:extLst>
      <p:ext uri="{BB962C8B-B14F-4D97-AF65-F5344CB8AC3E}">
        <p14:creationId xmlns:p14="http://schemas.microsoft.com/office/powerpoint/2010/main" val="308576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9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900" decel="100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900" decel="100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900" decel="100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900" decel="100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6197" y="1036674"/>
            <a:ext cx="7116206" cy="53860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মৌলি</a:t>
            </a:r>
            <a:r>
              <a:rPr lang="bn-BD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স্বরধ্বনি কোন</a:t>
            </a:r>
            <a:r>
              <a:rPr lang="bn-IN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bn-BD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bn-BD" sz="24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(ক) </a:t>
            </a:r>
            <a:r>
              <a:rPr lang="bn-IN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</a:t>
            </a:r>
            <a:r>
              <a:rPr lang="bn-BD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(খ) </a:t>
            </a:r>
            <a:r>
              <a:rPr lang="bn-IN" sz="24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BD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(গ) </a:t>
            </a:r>
            <a:r>
              <a:rPr lang="bn-IN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ঔ</a:t>
            </a:r>
            <a:r>
              <a:rPr lang="bn-BD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(ঘ) </a:t>
            </a:r>
            <a:r>
              <a:rPr lang="bn-IN" sz="24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endParaRPr lang="bn-BD" sz="2400" b="1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পশ্চাৎ দন্তমূলীয় বর্ণের আরেক নাম কী ?  </a:t>
            </a:r>
          </a:p>
          <a:p>
            <a:r>
              <a:rPr lang="bn-BD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(ক) তালব্য বর্ণ  (খ) মূর্ধন্য ধ্বনি  (গ) কণ্ঠধ্বনি  (ঘ) ওষ্ঠ্যধ্বনি</a:t>
            </a:r>
          </a:p>
          <a:p>
            <a:r>
              <a:rPr lang="bn-BD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দন্ত্য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কোনগুলো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 (ক)</a:t>
            </a:r>
            <a:r>
              <a:rPr lang="bn-IN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থ দ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(খ)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টঠড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(গ)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পফব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(ঘ)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টচছ</a:t>
            </a:r>
            <a:endParaRPr lang="en-US" sz="2400" b="1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4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পশ্চাৎ দন্তমূলীয় </a:t>
            </a:r>
            <a:r>
              <a:rPr lang="bn-BD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র্ণ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(ক)৫টি (খ)৮টি  (গ)৭টি  (ঘ)৯টি</a:t>
            </a:r>
          </a:p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প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ফ-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উচ্চারণ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(ক) অগ্রতালু  (খ) ওষ্ঠ  (গ) পশ্চাৎ দন্তমূল  (ঘ) জিহ্বামূল</a:t>
            </a:r>
          </a:p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ল স-এর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উচ্চারণ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(ক)অগ্র দন্তমূল  (গ) অগ্রতা  (গ) ওষ্ঠ   (ঘ) 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পশ্চাৎ দন্তমূল </a:t>
            </a:r>
            <a:endParaRPr lang="bn-BD" sz="2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২৯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চ ছ জ ঝ-এর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উচ্চারণ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(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ক)অগ্র দন্তমূল (গ)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অগ্রতালু  (গ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) ওষ্ঠ   (ঘ) পশ্চাৎ দন্তমূল </a:t>
            </a:r>
            <a:endParaRPr lang="bn-BD" sz="2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ট ঠ ড ঢ-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উচ্চারণ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2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ক) অগ্রতালু  (খ) ওষ্ঠ  (গ) পশ্চাৎ দন্তমূল  (ঘ)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জিহ্বামূল</a:t>
            </a:r>
            <a:endParaRPr lang="bn-BD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43332" y="1149181"/>
            <a:ext cx="3848668" cy="46474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4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</a:t>
            </a:r>
            <a:r>
              <a:rPr lang="bn-BD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24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endParaRPr lang="bn-BD" sz="2400" b="1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400" b="1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</a:t>
            </a:r>
            <a:r>
              <a:rPr lang="bn-IN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bn-BD" sz="24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 মূর্ধন্য ধ্বনি</a:t>
            </a:r>
            <a:r>
              <a:rPr lang="bn-BD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থ দ</a:t>
            </a:r>
            <a:endParaRPr lang="en-US" sz="2400" b="1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(ঘ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৯টি</a:t>
            </a:r>
            <a:r>
              <a:rPr lang="bn-BD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bn-BD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ওষ্ঠ</a:t>
            </a:r>
          </a:p>
          <a:p>
            <a:endParaRPr lang="bn-BD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২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(ক)অগ্র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দন্তমূল</a:t>
            </a:r>
          </a:p>
          <a:p>
            <a:endParaRPr lang="bn-BD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২৯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অগ্রতালু</a:t>
            </a:r>
          </a:p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(গ) পশ্চাৎ দন্তমূল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8294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411941" y="1062318"/>
            <a:ext cx="10139083" cy="5109882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" name="TextBox 3"/>
          <p:cNvSpPr txBox="1"/>
          <p:nvPr/>
        </p:nvSpPr>
        <p:spPr>
          <a:xfrm>
            <a:off x="4840942" y="1411946"/>
            <a:ext cx="34155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SG" sz="96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2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_POLLINGMASTER" val="Polling Slide Design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olling Slide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</TotalTime>
  <Words>852</Words>
  <Application>Microsoft Office PowerPoint</Application>
  <PresentationFormat>Widescreen</PresentationFormat>
  <Paragraphs>112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Calibri</vt:lpstr>
      <vt:lpstr>Calibri Light</vt:lpstr>
      <vt:lpstr>NikoshBAN</vt:lpstr>
      <vt:lpstr>Siyam Rupali ANSI</vt:lpstr>
      <vt:lpstr>SutonnyMJ</vt:lpstr>
      <vt:lpstr>Times New Roman</vt:lpstr>
      <vt:lpstr>Office Theme</vt:lpstr>
      <vt:lpstr>Polling Slide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HP</cp:lastModifiedBy>
  <cp:revision>278</cp:revision>
  <dcterms:created xsi:type="dcterms:W3CDTF">2013-12-22T07:03:37Z</dcterms:created>
  <dcterms:modified xsi:type="dcterms:W3CDTF">2020-01-26T04:55:09Z</dcterms:modified>
</cp:coreProperties>
</file>