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8" r:id="rId8"/>
    <p:sldId id="269" r:id="rId9"/>
    <p:sldId id="271" r:id="rId10"/>
    <p:sldId id="270" r:id="rId11"/>
    <p:sldId id="263" r:id="rId12"/>
    <p:sldId id="264" r:id="rId13"/>
    <p:sldId id="265" r:id="rId14"/>
    <p:sldId id="266" r:id="rId15"/>
    <p:sldId id="272" r:id="rId16"/>
    <p:sldId id="273" r:id="rId17"/>
    <p:sldId id="276"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4"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0371CD-231A-4EE5-98E4-1F9A9B1044E6}"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7D784-001F-454A-88C6-76E7F26BC7B6}" type="slidenum">
              <a:rPr lang="en-US" smtClean="0"/>
              <a:t>‹#›</a:t>
            </a:fld>
            <a:endParaRPr lang="en-US"/>
          </a:p>
        </p:txBody>
      </p:sp>
    </p:spTree>
    <p:extLst>
      <p:ext uri="{BB962C8B-B14F-4D97-AF65-F5344CB8AC3E}">
        <p14:creationId xmlns:p14="http://schemas.microsoft.com/office/powerpoint/2010/main" val="1500383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0371CD-231A-4EE5-98E4-1F9A9B1044E6}"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7D784-001F-454A-88C6-76E7F26BC7B6}" type="slidenum">
              <a:rPr lang="en-US" smtClean="0"/>
              <a:t>‹#›</a:t>
            </a:fld>
            <a:endParaRPr lang="en-US"/>
          </a:p>
        </p:txBody>
      </p:sp>
    </p:spTree>
    <p:extLst>
      <p:ext uri="{BB962C8B-B14F-4D97-AF65-F5344CB8AC3E}">
        <p14:creationId xmlns:p14="http://schemas.microsoft.com/office/powerpoint/2010/main" val="1270449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0371CD-231A-4EE5-98E4-1F9A9B1044E6}"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7D784-001F-454A-88C6-76E7F26BC7B6}" type="slidenum">
              <a:rPr lang="en-US" smtClean="0"/>
              <a:t>‹#›</a:t>
            </a:fld>
            <a:endParaRPr lang="en-US"/>
          </a:p>
        </p:txBody>
      </p:sp>
    </p:spTree>
    <p:extLst>
      <p:ext uri="{BB962C8B-B14F-4D97-AF65-F5344CB8AC3E}">
        <p14:creationId xmlns:p14="http://schemas.microsoft.com/office/powerpoint/2010/main" val="1875793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0371CD-231A-4EE5-98E4-1F9A9B1044E6}"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7D784-001F-454A-88C6-76E7F26BC7B6}" type="slidenum">
              <a:rPr lang="en-US" smtClean="0"/>
              <a:t>‹#›</a:t>
            </a:fld>
            <a:endParaRPr lang="en-US"/>
          </a:p>
        </p:txBody>
      </p:sp>
    </p:spTree>
    <p:extLst>
      <p:ext uri="{BB962C8B-B14F-4D97-AF65-F5344CB8AC3E}">
        <p14:creationId xmlns:p14="http://schemas.microsoft.com/office/powerpoint/2010/main" val="3389667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0371CD-231A-4EE5-98E4-1F9A9B1044E6}"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7D784-001F-454A-88C6-76E7F26BC7B6}" type="slidenum">
              <a:rPr lang="en-US" smtClean="0"/>
              <a:t>‹#›</a:t>
            </a:fld>
            <a:endParaRPr lang="en-US"/>
          </a:p>
        </p:txBody>
      </p:sp>
    </p:spTree>
    <p:extLst>
      <p:ext uri="{BB962C8B-B14F-4D97-AF65-F5344CB8AC3E}">
        <p14:creationId xmlns:p14="http://schemas.microsoft.com/office/powerpoint/2010/main" val="641145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0371CD-231A-4EE5-98E4-1F9A9B1044E6}"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7D784-001F-454A-88C6-76E7F26BC7B6}" type="slidenum">
              <a:rPr lang="en-US" smtClean="0"/>
              <a:t>‹#›</a:t>
            </a:fld>
            <a:endParaRPr lang="en-US"/>
          </a:p>
        </p:txBody>
      </p:sp>
    </p:spTree>
    <p:extLst>
      <p:ext uri="{BB962C8B-B14F-4D97-AF65-F5344CB8AC3E}">
        <p14:creationId xmlns:p14="http://schemas.microsoft.com/office/powerpoint/2010/main" val="1806672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0371CD-231A-4EE5-98E4-1F9A9B1044E6}"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C7D784-001F-454A-88C6-76E7F26BC7B6}" type="slidenum">
              <a:rPr lang="en-US" smtClean="0"/>
              <a:t>‹#›</a:t>
            </a:fld>
            <a:endParaRPr lang="en-US"/>
          </a:p>
        </p:txBody>
      </p:sp>
    </p:spTree>
    <p:extLst>
      <p:ext uri="{BB962C8B-B14F-4D97-AF65-F5344CB8AC3E}">
        <p14:creationId xmlns:p14="http://schemas.microsoft.com/office/powerpoint/2010/main" val="119218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0371CD-231A-4EE5-98E4-1F9A9B1044E6}"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C7D784-001F-454A-88C6-76E7F26BC7B6}" type="slidenum">
              <a:rPr lang="en-US" smtClean="0"/>
              <a:t>‹#›</a:t>
            </a:fld>
            <a:endParaRPr lang="en-US"/>
          </a:p>
        </p:txBody>
      </p:sp>
    </p:spTree>
    <p:extLst>
      <p:ext uri="{BB962C8B-B14F-4D97-AF65-F5344CB8AC3E}">
        <p14:creationId xmlns:p14="http://schemas.microsoft.com/office/powerpoint/2010/main" val="1170025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0371CD-231A-4EE5-98E4-1F9A9B1044E6}" type="datetimeFigureOut">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C7D784-001F-454A-88C6-76E7F26BC7B6}" type="slidenum">
              <a:rPr lang="en-US" smtClean="0"/>
              <a:t>‹#›</a:t>
            </a:fld>
            <a:endParaRPr lang="en-US"/>
          </a:p>
        </p:txBody>
      </p:sp>
    </p:spTree>
    <p:extLst>
      <p:ext uri="{BB962C8B-B14F-4D97-AF65-F5344CB8AC3E}">
        <p14:creationId xmlns:p14="http://schemas.microsoft.com/office/powerpoint/2010/main" val="3066620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0371CD-231A-4EE5-98E4-1F9A9B1044E6}"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7D784-001F-454A-88C6-76E7F26BC7B6}" type="slidenum">
              <a:rPr lang="en-US" smtClean="0"/>
              <a:t>‹#›</a:t>
            </a:fld>
            <a:endParaRPr lang="en-US"/>
          </a:p>
        </p:txBody>
      </p:sp>
    </p:spTree>
    <p:extLst>
      <p:ext uri="{BB962C8B-B14F-4D97-AF65-F5344CB8AC3E}">
        <p14:creationId xmlns:p14="http://schemas.microsoft.com/office/powerpoint/2010/main" val="3000972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0371CD-231A-4EE5-98E4-1F9A9B1044E6}"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7D784-001F-454A-88C6-76E7F26BC7B6}" type="slidenum">
              <a:rPr lang="en-US" smtClean="0"/>
              <a:t>‹#›</a:t>
            </a:fld>
            <a:endParaRPr lang="en-US"/>
          </a:p>
        </p:txBody>
      </p:sp>
    </p:spTree>
    <p:extLst>
      <p:ext uri="{BB962C8B-B14F-4D97-AF65-F5344CB8AC3E}">
        <p14:creationId xmlns:p14="http://schemas.microsoft.com/office/powerpoint/2010/main" val="1438741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371CD-231A-4EE5-98E4-1F9A9B1044E6}" type="datetimeFigureOut">
              <a:rPr lang="en-US" smtClean="0"/>
              <a:t>1/24/2020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7D784-001F-454A-88C6-76E7F26BC7B6}" type="slidenum">
              <a:rPr lang="en-US" smtClean="0"/>
              <a:t>‹#›</a:t>
            </a:fld>
            <a:endParaRPr lang="en-US"/>
          </a:p>
        </p:txBody>
      </p:sp>
    </p:spTree>
    <p:extLst>
      <p:ext uri="{BB962C8B-B14F-4D97-AF65-F5344CB8AC3E}">
        <p14:creationId xmlns:p14="http://schemas.microsoft.com/office/powerpoint/2010/main" val="1511411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9957"/>
          <a:stretch/>
        </p:blipFill>
        <p:spPr>
          <a:xfrm>
            <a:off x="0" y="1"/>
            <a:ext cx="12192000" cy="6857999"/>
          </a:xfrm>
          <a:prstGeom prst="rect">
            <a:avLst/>
          </a:prstGeom>
        </p:spPr>
      </p:pic>
      <p:sp>
        <p:nvSpPr>
          <p:cNvPr id="7" name="TextBox 6"/>
          <p:cNvSpPr txBox="1"/>
          <p:nvPr/>
        </p:nvSpPr>
        <p:spPr>
          <a:xfrm>
            <a:off x="1857958" y="2370961"/>
            <a:ext cx="7591929" cy="1200329"/>
          </a:xfrm>
          <a:prstGeom prst="rect">
            <a:avLst/>
          </a:prstGeom>
          <a:effectLst>
            <a:glow rad="101600">
              <a:schemeClr val="accent5">
                <a:satMod val="175000"/>
                <a:alpha val="40000"/>
              </a:schemeClr>
            </a:glow>
          </a:effectLst>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threePt" dir="t"/>
            </a:scene3d>
            <a:sp3d extrusionH="57150">
              <a:bevelT w="38100" h="38100"/>
            </a:sp3d>
          </a:bodyPr>
          <a:lstStyle/>
          <a:p>
            <a:pPr algn="ctr"/>
            <a:r>
              <a:rPr lang="en-US" sz="7200" dirty="0" err="1" smtClean="0">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8900000" scaled="1"/>
                  <a:tileRect/>
                </a:gradFill>
                <a:latin typeface="NikoshBAN" pitchFamily="2" charset="0"/>
                <a:cs typeface="NikoshBAN" pitchFamily="2" charset="0"/>
              </a:rPr>
              <a:t>সবাইকে</a:t>
            </a:r>
            <a:r>
              <a:rPr lang="en-US" sz="7200" dirty="0" smtClean="0">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8900000" scaled="1"/>
                  <a:tileRect/>
                </a:gradFill>
                <a:latin typeface="NikoshBAN" pitchFamily="2" charset="0"/>
                <a:cs typeface="NikoshBAN" pitchFamily="2" charset="0"/>
              </a:rPr>
              <a:t> </a:t>
            </a:r>
            <a:r>
              <a:rPr lang="en-US" sz="7200" dirty="0" err="1" smtClean="0">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8900000" scaled="1"/>
                  <a:tileRect/>
                </a:gradFill>
                <a:latin typeface="NikoshBAN" pitchFamily="2" charset="0"/>
                <a:cs typeface="NikoshBAN" pitchFamily="2" charset="0"/>
              </a:rPr>
              <a:t>স্বাগতম</a:t>
            </a:r>
            <a:r>
              <a:rPr lang="en-US" sz="7200" dirty="0" smtClean="0">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8900000" scaled="1"/>
                  <a:tileRect/>
                </a:gradFill>
                <a:latin typeface="NikoshBAN" pitchFamily="2" charset="0"/>
                <a:cs typeface="NikoshBAN" pitchFamily="2" charset="0"/>
              </a:rPr>
              <a:t> </a:t>
            </a:r>
            <a:endParaRPr lang="en-US" sz="7200" dirty="0">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8900000" scaled="1"/>
                <a:tileRect/>
              </a:gradFill>
              <a:latin typeface="NikoshBAN" pitchFamily="2" charset="0"/>
              <a:cs typeface="NikoshBAN" pitchFamily="2"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2174" b="16087"/>
          <a:stretch/>
        </p:blipFill>
        <p:spPr>
          <a:xfrm>
            <a:off x="2596831" y="3798785"/>
            <a:ext cx="3320563" cy="2617514"/>
          </a:xfrm>
          <a:prstGeom prst="rect">
            <a:avLst/>
          </a:prstGeom>
        </p:spPr>
      </p:pic>
    </p:spTree>
    <p:extLst>
      <p:ext uri="{BB962C8B-B14F-4D97-AF65-F5344CB8AC3E}">
        <p14:creationId xmlns:p14="http://schemas.microsoft.com/office/powerpoint/2010/main" val="163643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cene3d>
            <a:camera prst="orthographicFront"/>
            <a:lightRig rig="threePt" dir="t"/>
          </a:scene3d>
          <a:sp3d>
            <a:bevelT w="114300" prst="hardEdge"/>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xmlns="" id="{106AD698-2FE6-43D0-A513-A79663B2EDA0}"/>
              </a:ext>
            </a:extLst>
          </p:cNvPr>
          <p:cNvSpPr/>
          <p:nvPr/>
        </p:nvSpPr>
        <p:spPr>
          <a:xfrm>
            <a:off x="2031385" y="885077"/>
            <a:ext cx="4245428" cy="3051492"/>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12961" y="885077"/>
            <a:ext cx="4135853" cy="2800767"/>
          </a:xfrm>
          <a:prstGeom prst="rect">
            <a:avLst/>
          </a:prstGeom>
          <a:noFill/>
        </p:spPr>
        <p:txBody>
          <a:bodyPr wrap="square" rtlCol="0">
            <a:spAutoFit/>
          </a:bodyPr>
          <a:lstStyle/>
          <a:p>
            <a:pPr lvl="0" algn="ctr"/>
            <a:r>
              <a:rPr lang="bn-BD" sz="8800" b="1" dirty="0">
                <a:solidFill>
                  <a:srgbClr val="FF0000"/>
                </a:solidFill>
                <a:latin typeface="NikoshBAN" panose="02000000000000000000" pitchFamily="2" charset="0"/>
                <a:cs typeface="NikoshBAN" panose="02000000000000000000" pitchFamily="2" charset="0"/>
              </a:rPr>
              <a:t>জোড়ায় কাজ</a:t>
            </a:r>
            <a:endParaRPr lang="en-US" sz="8800" b="1" dirty="0">
              <a:solidFill>
                <a:srgbClr val="FF0000"/>
              </a:solidFill>
              <a:latin typeface="NikoshBAN" panose="02000000000000000000" pitchFamily="2" charset="0"/>
              <a:cs typeface="NikoshBAN" panose="02000000000000000000" pitchFamily="2" charset="0"/>
            </a:endParaRPr>
          </a:p>
        </p:txBody>
      </p:sp>
      <p:sp>
        <p:nvSpPr>
          <p:cNvPr id="6" name="TextBox 5"/>
          <p:cNvSpPr txBox="1"/>
          <p:nvPr/>
        </p:nvSpPr>
        <p:spPr>
          <a:xfrm>
            <a:off x="1859797" y="4570921"/>
            <a:ext cx="11251769" cy="1015663"/>
          </a:xfrm>
          <a:prstGeom prst="rect">
            <a:avLst/>
          </a:prstGeom>
          <a:noFill/>
        </p:spPr>
        <p:txBody>
          <a:bodyPr wrap="square" rtlCol="0">
            <a:spAutoFit/>
          </a:bodyPr>
          <a:lstStyle/>
          <a:p>
            <a:r>
              <a:rPr lang="bn-IN" sz="6000" dirty="0" smtClean="0">
                <a:latin typeface="NikoshBAN" panose="02000000000000000000" pitchFamily="2" charset="0"/>
                <a:cs typeface="NikoshBAN" panose="02000000000000000000" pitchFamily="2" charset="0"/>
              </a:rPr>
              <a:t>৫টি আউটপুট ডিভাইস এর নাম লিখ</a:t>
            </a:r>
          </a:p>
        </p:txBody>
      </p:sp>
    </p:spTree>
    <p:extLst>
      <p:ext uri="{BB962C8B-B14F-4D97-AF65-F5344CB8AC3E}">
        <p14:creationId xmlns:p14="http://schemas.microsoft.com/office/powerpoint/2010/main" val="348203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plus(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cene3d>
            <a:camera prst="orthographicFront"/>
            <a:lightRig rig="threePt" dir="t"/>
          </a:scene3d>
          <a:sp3d>
            <a:bevelT w="114300" prst="hardEdge"/>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TextBox 2"/>
          <p:cNvSpPr txBox="1"/>
          <p:nvPr/>
        </p:nvSpPr>
        <p:spPr>
          <a:xfrm>
            <a:off x="4065611" y="232075"/>
            <a:ext cx="4783922" cy="707886"/>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4000" dirty="0" smtClean="0">
                <a:solidFill>
                  <a:schemeClr val="bg1"/>
                </a:solidFill>
                <a:latin typeface="NikoshBAN" panose="02000000000000000000" pitchFamily="2" charset="0"/>
                <a:cs typeface="NikoshBAN" panose="02000000000000000000" pitchFamily="2" charset="0"/>
              </a:rPr>
              <a:t>আউটপুট</a:t>
            </a:r>
            <a:r>
              <a:rPr lang="bn-IN" sz="4000" dirty="0" smtClean="0">
                <a:solidFill>
                  <a:schemeClr val="bg1"/>
                </a:solidFill>
                <a:latin typeface="NikoshBAN" panose="02000000000000000000" pitchFamily="2" charset="0"/>
                <a:cs typeface="NikoshBAN" panose="02000000000000000000" pitchFamily="2" charset="0"/>
              </a:rPr>
              <a:t> </a:t>
            </a:r>
            <a:r>
              <a:rPr lang="bn-IN" sz="4000" dirty="0">
                <a:solidFill>
                  <a:schemeClr val="bg1"/>
                </a:solidFill>
                <a:latin typeface="NikoshBAN" panose="02000000000000000000" pitchFamily="2" charset="0"/>
                <a:cs typeface="NikoshBAN" panose="02000000000000000000" pitchFamily="2" charset="0"/>
              </a:rPr>
              <a:t>ডিভাইসের </a:t>
            </a:r>
            <a:r>
              <a:rPr lang="bn-BD" sz="4000" dirty="0" smtClean="0">
                <a:solidFill>
                  <a:schemeClr val="bg1"/>
                </a:solidFill>
                <a:latin typeface="NikoshBAN" panose="02000000000000000000" pitchFamily="2" charset="0"/>
                <a:cs typeface="NikoshBAN" panose="02000000000000000000" pitchFamily="2" charset="0"/>
              </a:rPr>
              <a:t>ব্যবহার  </a:t>
            </a:r>
            <a:r>
              <a:rPr lang="bn-IN" sz="4000" dirty="0" smtClean="0">
                <a:solidFill>
                  <a:schemeClr val="bg1"/>
                </a:solidFill>
                <a:latin typeface="NikoshBAN" panose="02000000000000000000" pitchFamily="2" charset="0"/>
                <a:cs typeface="NikoshBAN" panose="02000000000000000000" pitchFamily="2" charset="0"/>
              </a:rPr>
              <a:t>  </a:t>
            </a:r>
            <a:r>
              <a:rPr lang="bn-BD" sz="4000" dirty="0" smtClean="0">
                <a:solidFill>
                  <a:schemeClr val="bg1"/>
                </a:solidFill>
                <a:latin typeface="NikoshBAN" panose="02000000000000000000" pitchFamily="2" charset="0"/>
                <a:cs typeface="NikoshBAN" panose="02000000000000000000" pitchFamily="2" charset="0"/>
              </a:rPr>
              <a:t>   </a:t>
            </a:r>
            <a:endParaRPr lang="en-US" sz="4000" dirty="0">
              <a:solidFill>
                <a:schemeClr val="bg1"/>
              </a:solidFill>
              <a:latin typeface="NikoshBAN" panose="02000000000000000000" pitchFamily="2" charset="0"/>
              <a:cs typeface="NikoshBAN" panose="02000000000000000000" pitchFamily="2" charset="0"/>
            </a:endParaRPr>
          </a:p>
        </p:txBody>
      </p:sp>
      <p:sp>
        <p:nvSpPr>
          <p:cNvPr id="7" name="TextBox 6"/>
          <p:cNvSpPr txBox="1"/>
          <p:nvPr/>
        </p:nvSpPr>
        <p:spPr>
          <a:xfrm>
            <a:off x="1363220" y="6150114"/>
            <a:ext cx="10585973"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কম্পিউটারে কিছু লিখলে এবং ছবি আঁকলে তা মনিটরে দেখা যায়।  </a:t>
            </a:r>
            <a:endParaRPr lang="en-US" sz="40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5742" y="1169722"/>
            <a:ext cx="7888637" cy="4980392"/>
          </a:xfrm>
          <a:prstGeom prst="rect">
            <a:avLst/>
          </a:prstGeom>
        </p:spPr>
      </p:pic>
    </p:spTree>
    <p:extLst>
      <p:ext uri="{BB962C8B-B14F-4D97-AF65-F5344CB8AC3E}">
        <p14:creationId xmlns:p14="http://schemas.microsoft.com/office/powerpoint/2010/main" val="316430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barn(inVertical)">
                                      <p:cBhvr>
                                        <p:cTn id="3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cene3d>
            <a:camera prst="orthographicFront"/>
            <a:lightRig rig="threePt" dir="t"/>
          </a:scene3d>
          <a:sp3d>
            <a:bevelT w="114300" prst="hardEdge"/>
          </a:sp3d>
        </p:spPr>
        <p:style>
          <a:lnRef idx="1">
            <a:schemeClr val="accent1"/>
          </a:lnRef>
          <a:fillRef idx="2">
            <a:schemeClr val="accent1"/>
          </a:fillRef>
          <a:effectRef idx="1">
            <a:schemeClr val="accent1"/>
          </a:effectRef>
          <a:fontRef idx="minor">
            <a:schemeClr val="dk1"/>
          </a:fontRef>
        </p:style>
        <p:txBody>
          <a:bodyPr rtlCol="0" anchor="ctr"/>
          <a:lstStyle/>
          <a:p>
            <a:endParaRPr lang="en-US" dirty="0">
              <a:latin typeface="NikoshBAN" panose="02000000000000000000" pitchFamily="2" charset="0"/>
              <a:cs typeface="NikoshBAN" panose="02000000000000000000" pitchFamily="2" charset="0"/>
            </a:endParaRPr>
          </a:p>
        </p:txBody>
      </p:sp>
      <p:sp>
        <p:nvSpPr>
          <p:cNvPr id="3" name="TextBox 2"/>
          <p:cNvSpPr txBox="1"/>
          <p:nvPr/>
        </p:nvSpPr>
        <p:spPr>
          <a:xfrm>
            <a:off x="608871" y="5507029"/>
            <a:ext cx="3414183" cy="1200329"/>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প্রিন্টারের সাহায্যে লেখা এবং ছবি ছাপানো যায়। </a:t>
            </a:r>
            <a:endParaRPr lang="en-US" dirty="0">
              <a:latin typeface="NikoshBAN" panose="02000000000000000000" pitchFamily="2" charset="0"/>
              <a:cs typeface="NikoshBAN" panose="02000000000000000000" pitchFamily="2" charset="0"/>
            </a:endParaRPr>
          </a:p>
        </p:txBody>
      </p:sp>
      <p:sp>
        <p:nvSpPr>
          <p:cNvPr id="7" name="TextBox 6"/>
          <p:cNvSpPr txBox="1"/>
          <p:nvPr/>
        </p:nvSpPr>
        <p:spPr>
          <a:xfrm>
            <a:off x="6851578" y="5509156"/>
            <a:ext cx="4452762" cy="1200329"/>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প্লটারের সাহায্যে বড় বড় ছবি, ব্যানার, পোস্টার ছাপানো যায়। </a:t>
            </a:r>
            <a:endParaRPr lang="en-US"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18" y="1172036"/>
            <a:ext cx="4961501" cy="4269379"/>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278" t="3767" r="3709" b="5989"/>
          <a:stretch/>
        </p:blipFill>
        <p:spPr>
          <a:xfrm>
            <a:off x="6034008" y="1383223"/>
            <a:ext cx="5842861" cy="4091553"/>
          </a:xfrm>
          <a:prstGeom prst="rect">
            <a:avLst/>
          </a:prstGeom>
        </p:spPr>
      </p:pic>
      <p:sp>
        <p:nvSpPr>
          <p:cNvPr id="11" name="TextBox 10"/>
          <p:cNvSpPr txBox="1"/>
          <p:nvPr/>
        </p:nvSpPr>
        <p:spPr>
          <a:xfrm>
            <a:off x="4065611" y="232075"/>
            <a:ext cx="4783922" cy="707886"/>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4000" dirty="0" smtClean="0">
                <a:solidFill>
                  <a:schemeClr val="bg1"/>
                </a:solidFill>
                <a:latin typeface="NikoshBAN" panose="02000000000000000000" pitchFamily="2" charset="0"/>
                <a:cs typeface="NikoshBAN" panose="02000000000000000000" pitchFamily="2" charset="0"/>
              </a:rPr>
              <a:t>আউটপুট</a:t>
            </a:r>
            <a:r>
              <a:rPr lang="bn-IN" sz="4000" dirty="0" smtClean="0">
                <a:solidFill>
                  <a:schemeClr val="bg1"/>
                </a:solidFill>
                <a:latin typeface="NikoshBAN" panose="02000000000000000000" pitchFamily="2" charset="0"/>
                <a:cs typeface="NikoshBAN" panose="02000000000000000000" pitchFamily="2" charset="0"/>
              </a:rPr>
              <a:t> </a:t>
            </a:r>
            <a:r>
              <a:rPr lang="bn-IN" sz="4000" dirty="0">
                <a:solidFill>
                  <a:schemeClr val="bg1"/>
                </a:solidFill>
                <a:latin typeface="NikoshBAN" panose="02000000000000000000" pitchFamily="2" charset="0"/>
                <a:cs typeface="NikoshBAN" panose="02000000000000000000" pitchFamily="2" charset="0"/>
              </a:rPr>
              <a:t>ডিভাইসের </a:t>
            </a:r>
            <a:r>
              <a:rPr lang="bn-BD" sz="4000" dirty="0" smtClean="0">
                <a:solidFill>
                  <a:schemeClr val="bg1"/>
                </a:solidFill>
                <a:latin typeface="NikoshBAN" panose="02000000000000000000" pitchFamily="2" charset="0"/>
                <a:cs typeface="NikoshBAN" panose="02000000000000000000" pitchFamily="2" charset="0"/>
              </a:rPr>
              <a:t>ব্যবহার  </a:t>
            </a:r>
            <a:r>
              <a:rPr lang="bn-IN" sz="4000" dirty="0" smtClean="0">
                <a:solidFill>
                  <a:schemeClr val="bg1"/>
                </a:solidFill>
                <a:latin typeface="NikoshBAN" panose="02000000000000000000" pitchFamily="2" charset="0"/>
                <a:cs typeface="NikoshBAN" panose="02000000000000000000" pitchFamily="2" charset="0"/>
              </a:rPr>
              <a:t>  </a:t>
            </a:r>
            <a:r>
              <a:rPr lang="bn-BD" sz="4000" dirty="0" smtClean="0">
                <a:solidFill>
                  <a:schemeClr val="bg1"/>
                </a:solidFill>
                <a:latin typeface="NikoshBAN" panose="02000000000000000000" pitchFamily="2" charset="0"/>
                <a:cs typeface="NikoshBAN" panose="02000000000000000000" pitchFamily="2" charset="0"/>
              </a:rPr>
              <a:t>   </a:t>
            </a:r>
            <a:endParaRPr lang="en-US" sz="40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6234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40379"/>
            <a:ext cx="12192000"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cene3d>
            <a:camera prst="orthographicFront"/>
            <a:lightRig rig="threePt" dir="t"/>
          </a:scene3d>
          <a:sp3d>
            <a:bevelT w="114300" prst="hardEdge"/>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TextBox 2"/>
          <p:cNvSpPr txBox="1"/>
          <p:nvPr/>
        </p:nvSpPr>
        <p:spPr>
          <a:xfrm>
            <a:off x="342300" y="4209297"/>
            <a:ext cx="8569225" cy="2308324"/>
          </a:xfrm>
          <a:prstGeom prst="rect">
            <a:avLst/>
          </a:prstGeom>
          <a:noFill/>
        </p:spPr>
        <p:txBody>
          <a:bodyPr wrap="square" rtlCol="0">
            <a:spAutoFit/>
          </a:bodyPr>
          <a:lstStyle/>
          <a:p>
            <a:r>
              <a:rPr lang="bn-BD" sz="4800" dirty="0" smtClean="0">
                <a:latin typeface="NikoshBAN" panose="02000000000000000000" pitchFamily="2" charset="0"/>
                <a:cs typeface="NikoshBAN" panose="02000000000000000000" pitchFamily="2" charset="0"/>
              </a:rPr>
              <a:t>মনিটরের দৃশ্য অনেক বড় করে স্ক্রিনে দেখানোর জন্যে মাল্টিমিডিয়া প্রজেক্টর ব্যবহার করা হয়। </a:t>
            </a:r>
            <a:endParaRPr lang="en-US" sz="48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8758"/>
          <a:stretch/>
        </p:blipFill>
        <p:spPr>
          <a:xfrm>
            <a:off x="1228653" y="1381699"/>
            <a:ext cx="4961164" cy="2349813"/>
          </a:xfrm>
          <a:prstGeom prst="rect">
            <a:avLst/>
          </a:prstGeom>
        </p:spPr>
      </p:pic>
      <p:grpSp>
        <p:nvGrpSpPr>
          <p:cNvPr id="9" name="Group 8"/>
          <p:cNvGrpSpPr/>
          <p:nvPr/>
        </p:nvGrpSpPr>
        <p:grpSpPr>
          <a:xfrm>
            <a:off x="7293321" y="1121846"/>
            <a:ext cx="4255304" cy="4241613"/>
            <a:chOff x="6959673" y="1583841"/>
            <a:chExt cx="4255304" cy="4241613"/>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9625" t="8183" r="10559" b="7487"/>
            <a:stretch/>
          </p:blipFill>
          <p:spPr>
            <a:xfrm rot="373006">
              <a:off x="6959673" y="1583841"/>
              <a:ext cx="4255304" cy="4241613"/>
            </a:xfrm>
            <a:prstGeom prst="rect">
              <a:avLst/>
            </a:prstGeom>
            <a:scene3d>
              <a:camera prst="perspectiveHeroicExtremeLeftFacing"/>
              <a:lightRig rig="threePt" dir="t"/>
            </a:scene3d>
          </p:spPr>
        </p:pic>
        <p:sp>
          <p:nvSpPr>
            <p:cNvPr id="8" name="TextBox 7"/>
            <p:cNvSpPr txBox="1"/>
            <p:nvPr/>
          </p:nvSpPr>
          <p:spPr>
            <a:xfrm rot="788242">
              <a:off x="8532933" y="2108521"/>
              <a:ext cx="2346875" cy="1569660"/>
            </a:xfrm>
            <a:prstGeom prst="rect">
              <a:avLst/>
            </a:prstGeom>
            <a:noFill/>
          </p:spPr>
          <p:txBody>
            <a:bodyPr wrap="square" rtlCol="0">
              <a:spAutoFit/>
            </a:bodyPr>
            <a:lstStyle/>
            <a:p>
              <a:r>
                <a:rPr lang="en-US" sz="9600" dirty="0" smtClean="0">
                  <a:solidFill>
                    <a:srgbClr val="FF0000"/>
                  </a:solidFill>
                </a:rPr>
                <a:t>ICT</a:t>
              </a:r>
              <a:endParaRPr lang="en-US" sz="9600" dirty="0">
                <a:solidFill>
                  <a:srgbClr val="FF0000"/>
                </a:solidFill>
              </a:endParaRPr>
            </a:p>
          </p:txBody>
        </p:sp>
      </p:grpSp>
      <p:sp>
        <p:nvSpPr>
          <p:cNvPr id="10" name="TextBox 9"/>
          <p:cNvSpPr txBox="1"/>
          <p:nvPr/>
        </p:nvSpPr>
        <p:spPr>
          <a:xfrm>
            <a:off x="3622238" y="-103173"/>
            <a:ext cx="4783922" cy="707886"/>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4000" dirty="0" smtClean="0">
                <a:solidFill>
                  <a:schemeClr val="bg1"/>
                </a:solidFill>
                <a:latin typeface="NikoshBAN" panose="02000000000000000000" pitchFamily="2" charset="0"/>
                <a:cs typeface="NikoshBAN" panose="02000000000000000000" pitchFamily="2" charset="0"/>
              </a:rPr>
              <a:t>আউটপুট</a:t>
            </a:r>
            <a:r>
              <a:rPr lang="bn-IN" sz="4000" dirty="0" smtClean="0">
                <a:solidFill>
                  <a:schemeClr val="bg1"/>
                </a:solidFill>
                <a:latin typeface="NikoshBAN" panose="02000000000000000000" pitchFamily="2" charset="0"/>
                <a:cs typeface="NikoshBAN" panose="02000000000000000000" pitchFamily="2" charset="0"/>
              </a:rPr>
              <a:t> </a:t>
            </a:r>
            <a:r>
              <a:rPr lang="bn-IN" sz="4000" dirty="0">
                <a:solidFill>
                  <a:schemeClr val="bg1"/>
                </a:solidFill>
                <a:latin typeface="NikoshBAN" panose="02000000000000000000" pitchFamily="2" charset="0"/>
                <a:cs typeface="NikoshBAN" panose="02000000000000000000" pitchFamily="2" charset="0"/>
              </a:rPr>
              <a:t>ডিভাইসের </a:t>
            </a:r>
            <a:r>
              <a:rPr lang="bn-BD" sz="4000" dirty="0" smtClean="0">
                <a:solidFill>
                  <a:schemeClr val="bg1"/>
                </a:solidFill>
                <a:latin typeface="NikoshBAN" panose="02000000000000000000" pitchFamily="2" charset="0"/>
                <a:cs typeface="NikoshBAN" panose="02000000000000000000" pitchFamily="2" charset="0"/>
              </a:rPr>
              <a:t>ব্যবহার  </a:t>
            </a:r>
            <a:r>
              <a:rPr lang="bn-IN" sz="4000" dirty="0" smtClean="0">
                <a:solidFill>
                  <a:schemeClr val="bg1"/>
                </a:solidFill>
                <a:latin typeface="NikoshBAN" panose="02000000000000000000" pitchFamily="2" charset="0"/>
                <a:cs typeface="NikoshBAN" panose="02000000000000000000" pitchFamily="2" charset="0"/>
              </a:rPr>
              <a:t>  </a:t>
            </a:r>
            <a:r>
              <a:rPr lang="bn-BD" sz="4000" dirty="0" smtClean="0">
                <a:solidFill>
                  <a:schemeClr val="bg1"/>
                </a:solidFill>
                <a:latin typeface="NikoshBAN" panose="02000000000000000000" pitchFamily="2" charset="0"/>
                <a:cs typeface="NikoshBAN" panose="02000000000000000000" pitchFamily="2" charset="0"/>
              </a:rPr>
              <a:t>   </a:t>
            </a:r>
            <a:endParaRPr lang="en-US" sz="40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0437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down)">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cene3d>
            <a:camera prst="orthographicFront"/>
            <a:lightRig rig="threePt" dir="t"/>
          </a:scene3d>
          <a:sp3d>
            <a:bevelT w="114300" prst="hardEdge"/>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8940"/>
          <a:stretch/>
        </p:blipFill>
        <p:spPr>
          <a:xfrm>
            <a:off x="340964" y="960894"/>
            <a:ext cx="4664989" cy="4184543"/>
          </a:xfrm>
          <a:prstGeom prst="rect">
            <a:avLst/>
          </a:prstGeom>
        </p:spPr>
      </p:pic>
      <p:sp>
        <p:nvSpPr>
          <p:cNvPr id="5" name="TextBox 4"/>
          <p:cNvSpPr txBox="1"/>
          <p:nvPr/>
        </p:nvSpPr>
        <p:spPr>
          <a:xfrm>
            <a:off x="910460" y="5204808"/>
            <a:ext cx="10701868" cy="1569660"/>
          </a:xfrm>
          <a:prstGeom prst="rect">
            <a:avLst/>
          </a:prstGeom>
          <a:noFill/>
        </p:spPr>
        <p:txBody>
          <a:bodyPr wrap="square" rtlCol="0">
            <a:spAutoFit/>
          </a:bodyPr>
          <a:lstStyle/>
          <a:p>
            <a:r>
              <a:rPr lang="en-US" sz="4800" dirty="0" err="1" smtClean="0">
                <a:latin typeface="NikoshBAN" panose="02000000000000000000" pitchFamily="2" charset="0"/>
                <a:cs typeface="NikoshBAN" panose="02000000000000000000" pitchFamily="2" charset="0"/>
              </a:rPr>
              <a:t>যখন</a:t>
            </a:r>
            <a:r>
              <a:rPr lang="en-US" sz="4800" dirty="0" smtClean="0">
                <a:latin typeface="NikoshBAN" panose="02000000000000000000" pitchFamily="2" charset="0"/>
                <a:cs typeface="NikoshBAN" panose="02000000000000000000" pitchFamily="2" charset="0"/>
              </a:rPr>
              <a:t> </a:t>
            </a:r>
            <a:r>
              <a:rPr lang="bn-BD" sz="4800" dirty="0" smtClean="0">
                <a:latin typeface="NikoshBAN" panose="02000000000000000000" pitchFamily="2" charset="0"/>
                <a:cs typeface="NikoshBAN" panose="02000000000000000000" pitchFamily="2" charset="0"/>
              </a:rPr>
              <a:t>শব্দকেও আউটপুট হিসেবে পেতে হয়</a:t>
            </a:r>
            <a:r>
              <a:rPr lang="en-US" sz="4800" dirty="0" smtClean="0">
                <a:latin typeface="NikoshBAN" panose="02000000000000000000" pitchFamily="2" charset="0"/>
                <a:cs typeface="NikoshBAN" panose="02000000000000000000" pitchFamily="2" charset="0"/>
              </a:rPr>
              <a:t> </a:t>
            </a:r>
            <a:r>
              <a:rPr lang="bn-BD" sz="4800" dirty="0" smtClean="0">
                <a:latin typeface="NikoshBAN" panose="02000000000000000000" pitchFamily="2" charset="0"/>
                <a:cs typeface="NikoshBAN" panose="02000000000000000000" pitchFamily="2" charset="0"/>
              </a:rPr>
              <a:t>তখন স্পিকার হচ্ছে আউটপুট ডিভাইস।  </a:t>
            </a:r>
            <a:endParaRPr lang="en-US" sz="48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821410"/>
            <a:ext cx="5706027" cy="4324027"/>
          </a:xfrm>
          <a:prstGeom prst="rect">
            <a:avLst/>
          </a:prstGeom>
        </p:spPr>
      </p:pic>
      <p:sp>
        <p:nvSpPr>
          <p:cNvPr id="7" name="TextBox 6"/>
          <p:cNvSpPr txBox="1"/>
          <p:nvPr/>
        </p:nvSpPr>
        <p:spPr>
          <a:xfrm>
            <a:off x="3575743" y="223323"/>
            <a:ext cx="4783922" cy="707886"/>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4000" dirty="0" smtClean="0">
                <a:solidFill>
                  <a:schemeClr val="bg1"/>
                </a:solidFill>
                <a:latin typeface="NikoshBAN" panose="02000000000000000000" pitchFamily="2" charset="0"/>
                <a:cs typeface="NikoshBAN" panose="02000000000000000000" pitchFamily="2" charset="0"/>
              </a:rPr>
              <a:t>আউটপুট</a:t>
            </a:r>
            <a:r>
              <a:rPr lang="bn-IN" sz="4000" dirty="0" smtClean="0">
                <a:solidFill>
                  <a:schemeClr val="bg1"/>
                </a:solidFill>
                <a:latin typeface="NikoshBAN" panose="02000000000000000000" pitchFamily="2" charset="0"/>
                <a:cs typeface="NikoshBAN" panose="02000000000000000000" pitchFamily="2" charset="0"/>
              </a:rPr>
              <a:t> </a:t>
            </a:r>
            <a:r>
              <a:rPr lang="bn-IN" sz="4000" dirty="0">
                <a:solidFill>
                  <a:schemeClr val="bg1"/>
                </a:solidFill>
                <a:latin typeface="NikoshBAN" panose="02000000000000000000" pitchFamily="2" charset="0"/>
                <a:cs typeface="NikoshBAN" panose="02000000000000000000" pitchFamily="2" charset="0"/>
              </a:rPr>
              <a:t>ডিভাইসের </a:t>
            </a:r>
            <a:r>
              <a:rPr lang="bn-BD" sz="4000" dirty="0" smtClean="0">
                <a:solidFill>
                  <a:schemeClr val="bg1"/>
                </a:solidFill>
                <a:latin typeface="NikoshBAN" panose="02000000000000000000" pitchFamily="2" charset="0"/>
                <a:cs typeface="NikoshBAN" panose="02000000000000000000" pitchFamily="2" charset="0"/>
              </a:rPr>
              <a:t>ব্যবহার  </a:t>
            </a:r>
            <a:r>
              <a:rPr lang="bn-IN" sz="4000" dirty="0" smtClean="0">
                <a:solidFill>
                  <a:schemeClr val="bg1"/>
                </a:solidFill>
                <a:latin typeface="NikoshBAN" panose="02000000000000000000" pitchFamily="2" charset="0"/>
                <a:cs typeface="NikoshBAN" panose="02000000000000000000" pitchFamily="2" charset="0"/>
              </a:rPr>
              <a:t>  </a:t>
            </a:r>
            <a:r>
              <a:rPr lang="bn-BD" sz="4000" dirty="0" smtClean="0">
                <a:solidFill>
                  <a:schemeClr val="bg1"/>
                </a:solidFill>
                <a:latin typeface="NikoshBAN" panose="02000000000000000000" pitchFamily="2" charset="0"/>
                <a:cs typeface="NikoshBAN" panose="02000000000000000000" pitchFamily="2" charset="0"/>
              </a:rPr>
              <a:t>   </a:t>
            </a:r>
            <a:endParaRPr lang="en-US" sz="40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3647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80">
                                          <p:stCondLst>
                                            <p:cond delay="0"/>
                                          </p:stCondLst>
                                        </p:cTn>
                                        <p:tgtEl>
                                          <p:spTgt spid="5">
                                            <p:txEl>
                                              <p:pRg st="0" end="0"/>
                                            </p:txEl>
                                          </p:spTgt>
                                        </p:tgtEl>
                                      </p:cBhvr>
                                    </p:animEffect>
                                    <p:anim calcmode="lin" valueType="num">
                                      <p:cBhvr>
                                        <p:cTn id="1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xEl>
                                              <p:pRg st="0" end="0"/>
                                            </p:txEl>
                                          </p:spTgt>
                                        </p:tgtEl>
                                      </p:cBhvr>
                                      <p:to x="100000" y="60000"/>
                                    </p:animScale>
                                    <p:animScale>
                                      <p:cBhvr>
                                        <p:cTn id="24" dur="166" decel="50000">
                                          <p:stCondLst>
                                            <p:cond delay="676"/>
                                          </p:stCondLst>
                                        </p:cTn>
                                        <p:tgtEl>
                                          <p:spTgt spid="5">
                                            <p:txEl>
                                              <p:pRg st="0" end="0"/>
                                            </p:txEl>
                                          </p:spTgt>
                                        </p:tgtEl>
                                      </p:cBhvr>
                                      <p:to x="100000" y="100000"/>
                                    </p:animScale>
                                    <p:animScale>
                                      <p:cBhvr>
                                        <p:cTn id="25" dur="26">
                                          <p:stCondLst>
                                            <p:cond delay="1312"/>
                                          </p:stCondLst>
                                        </p:cTn>
                                        <p:tgtEl>
                                          <p:spTgt spid="5">
                                            <p:txEl>
                                              <p:pRg st="0" end="0"/>
                                            </p:txEl>
                                          </p:spTgt>
                                        </p:tgtEl>
                                      </p:cBhvr>
                                      <p:to x="100000" y="80000"/>
                                    </p:animScale>
                                    <p:animScale>
                                      <p:cBhvr>
                                        <p:cTn id="26" dur="166" decel="50000">
                                          <p:stCondLst>
                                            <p:cond delay="1338"/>
                                          </p:stCondLst>
                                        </p:cTn>
                                        <p:tgtEl>
                                          <p:spTgt spid="5">
                                            <p:txEl>
                                              <p:pRg st="0" end="0"/>
                                            </p:txEl>
                                          </p:spTgt>
                                        </p:tgtEl>
                                      </p:cBhvr>
                                      <p:to x="100000" y="100000"/>
                                    </p:animScale>
                                    <p:animScale>
                                      <p:cBhvr>
                                        <p:cTn id="27" dur="26">
                                          <p:stCondLst>
                                            <p:cond delay="1642"/>
                                          </p:stCondLst>
                                        </p:cTn>
                                        <p:tgtEl>
                                          <p:spTgt spid="5">
                                            <p:txEl>
                                              <p:pRg st="0" end="0"/>
                                            </p:txEl>
                                          </p:spTgt>
                                        </p:tgtEl>
                                      </p:cBhvr>
                                      <p:to x="100000" y="90000"/>
                                    </p:animScale>
                                    <p:animScale>
                                      <p:cBhvr>
                                        <p:cTn id="28" dur="166" decel="50000">
                                          <p:stCondLst>
                                            <p:cond delay="1668"/>
                                          </p:stCondLst>
                                        </p:cTn>
                                        <p:tgtEl>
                                          <p:spTgt spid="5">
                                            <p:txEl>
                                              <p:pRg st="0" end="0"/>
                                            </p:txEl>
                                          </p:spTgt>
                                        </p:tgtEl>
                                      </p:cBhvr>
                                      <p:to x="100000" y="100000"/>
                                    </p:animScale>
                                    <p:animScale>
                                      <p:cBhvr>
                                        <p:cTn id="29" dur="26">
                                          <p:stCondLst>
                                            <p:cond delay="1808"/>
                                          </p:stCondLst>
                                        </p:cTn>
                                        <p:tgtEl>
                                          <p:spTgt spid="5">
                                            <p:txEl>
                                              <p:pRg st="0" end="0"/>
                                            </p:txEl>
                                          </p:spTgt>
                                        </p:tgtEl>
                                      </p:cBhvr>
                                      <p:to x="100000" y="95000"/>
                                    </p:animScale>
                                    <p:animScale>
                                      <p:cBhvr>
                                        <p:cTn id="30"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7491"/>
            <a:ext cx="12192000"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cene3d>
            <a:camera prst="orthographicFront"/>
            <a:lightRig rig="threePt" dir="t"/>
          </a:scene3d>
          <a:sp3d>
            <a:bevelT w="114300" prst="hardEdge"/>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TextBox 5"/>
          <p:cNvSpPr txBox="1"/>
          <p:nvPr/>
        </p:nvSpPr>
        <p:spPr>
          <a:xfrm>
            <a:off x="4014107" y="425694"/>
            <a:ext cx="4163786" cy="1015663"/>
          </a:xfrm>
          <a:prstGeom prst="rect">
            <a:avLst/>
          </a:prstGeom>
          <a:noFill/>
        </p:spPr>
        <p:txBody>
          <a:bodyPr wrap="square" rtlCol="0">
            <a:spAutoFit/>
          </a:bodyPr>
          <a:lstStyle/>
          <a:p>
            <a:r>
              <a:rPr lang="bn-IN" sz="6000" u="sng" dirty="0" smtClean="0"/>
              <a:t>দলীয় কাজ</a:t>
            </a:r>
            <a:endParaRPr lang="en-US" sz="6000" u="sng" dirty="0"/>
          </a:p>
        </p:txBody>
      </p:sp>
      <p:sp>
        <p:nvSpPr>
          <p:cNvPr id="9" name="Rectangle 8"/>
          <p:cNvSpPr/>
          <p:nvPr/>
        </p:nvSpPr>
        <p:spPr>
          <a:xfrm>
            <a:off x="395110" y="1967563"/>
            <a:ext cx="11401777" cy="2790417"/>
          </a:xfrm>
          <a:prstGeom prst="rect">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395110" y="2231936"/>
            <a:ext cx="11136761" cy="1938992"/>
          </a:xfrm>
          <a:prstGeom prst="rect">
            <a:avLst/>
          </a:prstGeom>
          <a:noFill/>
        </p:spPr>
        <p:txBody>
          <a:bodyPr wrap="square" rtlCol="0">
            <a:spAutoFit/>
          </a:bodyPr>
          <a:lstStyle/>
          <a:p>
            <a:r>
              <a:rPr lang="bn-BD" sz="6000" dirty="0" smtClean="0">
                <a:solidFill>
                  <a:schemeClr val="accent6">
                    <a:lumMod val="50000"/>
                  </a:schemeClr>
                </a:solidFill>
                <a:latin typeface="NikoshBAN" panose="02000000000000000000" pitchFamily="2" charset="0"/>
                <a:cs typeface="NikoshBAN" panose="02000000000000000000" pitchFamily="2" charset="0"/>
              </a:rPr>
              <a:t>আউটপুট </a:t>
            </a:r>
            <a:r>
              <a:rPr lang="bn-BD" sz="6000" dirty="0">
                <a:solidFill>
                  <a:schemeClr val="accent6">
                    <a:lumMod val="50000"/>
                  </a:schemeClr>
                </a:solidFill>
                <a:latin typeface="NikoshBAN" panose="02000000000000000000" pitchFamily="2" charset="0"/>
                <a:cs typeface="NikoshBAN" panose="02000000000000000000" pitchFamily="2" charset="0"/>
              </a:rPr>
              <a:t>ডিভাইস ছাড়া কম্পিউটারে কাজ করা কি সম্ভব ? উত্তরের পক্ষে যুক্তি প্রদর্শন কর। </a:t>
            </a:r>
            <a:r>
              <a:rPr lang="bn-BD" sz="6000" dirty="0" smtClean="0">
                <a:solidFill>
                  <a:schemeClr val="accent6">
                    <a:lumMod val="50000"/>
                  </a:schemeClr>
                </a:solidFill>
                <a:latin typeface="NikoshBAN" panose="02000000000000000000" pitchFamily="2" charset="0"/>
                <a:cs typeface="NikoshBAN" panose="02000000000000000000" pitchFamily="2" charset="0"/>
              </a:rPr>
              <a:t>    </a:t>
            </a:r>
            <a:endParaRPr lang="en-US" sz="6000" dirty="0">
              <a:solidFill>
                <a:schemeClr val="accent6">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0163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cene3d>
            <a:camera prst="orthographicFront"/>
            <a:lightRig rig="threePt" dir="t"/>
          </a:scene3d>
          <a:sp3d>
            <a:bevelT w="114300" prst="hardEdge"/>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Rectangle 1"/>
          <p:cNvSpPr/>
          <p:nvPr/>
        </p:nvSpPr>
        <p:spPr>
          <a:xfrm>
            <a:off x="413288" y="1078824"/>
            <a:ext cx="11256936" cy="5509200"/>
          </a:xfrm>
          <a:prstGeom prst="rect">
            <a:avLst/>
          </a:prstGeom>
        </p:spPr>
        <p:txBody>
          <a:bodyPr wrap="square">
            <a:spAutoFit/>
          </a:bodyPr>
          <a:lstStyle/>
          <a:p>
            <a:r>
              <a:rPr lang="bn-IN" sz="4400" dirty="0" smtClean="0">
                <a:latin typeface="NikoshBAN" pitchFamily="2" charset="0"/>
                <a:cs typeface="NikoshBAN" pitchFamily="2" charset="0"/>
              </a:rPr>
              <a:t>১।</a:t>
            </a:r>
            <a:r>
              <a:rPr lang="bn-BD" sz="4400" dirty="0" smtClean="0">
                <a:latin typeface="NikoshBAN" pitchFamily="2" charset="0"/>
                <a:cs typeface="NikoshBAN" pitchFamily="2" charset="0"/>
              </a:rPr>
              <a:t> স্পিকার কোন ধরনের ডিভাইস ?</a:t>
            </a:r>
            <a:endParaRPr lang="bn-IN" sz="4400" dirty="0" smtClean="0">
              <a:latin typeface="NikoshBAN" pitchFamily="2" charset="0"/>
              <a:cs typeface="NikoshBAN" pitchFamily="2" charset="0"/>
            </a:endParaRPr>
          </a:p>
          <a:p>
            <a:r>
              <a:rPr lang="bn-IN" sz="4400" dirty="0" smtClean="0">
                <a:latin typeface="NikoshBAN" pitchFamily="2" charset="0"/>
                <a:cs typeface="NikoshBAN" pitchFamily="2" charset="0"/>
              </a:rPr>
              <a:t>উঃ </a:t>
            </a:r>
            <a:r>
              <a:rPr lang="bn-BD" sz="4400" dirty="0" smtClean="0">
                <a:latin typeface="NikoshBAN" pitchFamily="2" charset="0"/>
                <a:cs typeface="NikoshBAN" pitchFamily="2" charset="0"/>
              </a:rPr>
              <a:t>আউটপুট ডিভাইস </a:t>
            </a:r>
            <a:r>
              <a:rPr lang="en-US" sz="4400" dirty="0" smtClean="0">
                <a:latin typeface="NikoshBAN" pitchFamily="2" charset="0"/>
                <a:cs typeface="NikoshBAN" pitchFamily="2" charset="0"/>
              </a:rPr>
              <a:t>।</a:t>
            </a:r>
            <a:r>
              <a:rPr lang="bn-BD" sz="4400" dirty="0" smtClean="0">
                <a:latin typeface="NikoshBAN" pitchFamily="2" charset="0"/>
                <a:cs typeface="NikoshBAN" pitchFamily="2" charset="0"/>
              </a:rPr>
              <a:t>   </a:t>
            </a:r>
            <a:r>
              <a:rPr lang="bn-IN" sz="4400" dirty="0" smtClean="0">
                <a:latin typeface="NikoshBAN" pitchFamily="2" charset="0"/>
                <a:cs typeface="NikoshBAN" pitchFamily="2" charset="0"/>
              </a:rPr>
              <a:t> </a:t>
            </a:r>
            <a:r>
              <a:rPr lang="bn-BD" sz="4400" dirty="0" smtClean="0">
                <a:latin typeface="NikoshBAN" pitchFamily="2" charset="0"/>
                <a:cs typeface="NikoshBAN" pitchFamily="2" charset="0"/>
              </a:rPr>
              <a:t>   </a:t>
            </a:r>
            <a:endParaRPr lang="bn-IN" sz="4400" dirty="0" smtClean="0">
              <a:latin typeface="NikoshBAN" pitchFamily="2" charset="0"/>
              <a:cs typeface="NikoshBAN" pitchFamily="2" charset="0"/>
            </a:endParaRPr>
          </a:p>
          <a:p>
            <a:r>
              <a:rPr lang="bn-IN" sz="4400" dirty="0" smtClean="0">
                <a:latin typeface="NikoshBAN" pitchFamily="2" charset="0"/>
                <a:cs typeface="NikoshBAN" pitchFamily="2" charset="0"/>
              </a:rPr>
              <a:t>২। </a:t>
            </a:r>
            <a:r>
              <a:rPr lang="bn-BD" sz="4400" dirty="0" smtClean="0">
                <a:latin typeface="NikoshBAN" pitchFamily="2" charset="0"/>
                <a:cs typeface="NikoshBAN" pitchFamily="2" charset="0"/>
              </a:rPr>
              <a:t>প্রিন্টার কোন ধরনের ডিভাইস ?</a:t>
            </a:r>
            <a:endParaRPr lang="bn-IN" sz="4400" dirty="0" smtClean="0">
              <a:latin typeface="NikoshBAN" pitchFamily="2" charset="0"/>
              <a:cs typeface="NikoshBAN" pitchFamily="2" charset="0"/>
            </a:endParaRPr>
          </a:p>
          <a:p>
            <a:r>
              <a:rPr lang="bn-IN" sz="4400" dirty="0" smtClean="0">
                <a:latin typeface="NikoshBAN" pitchFamily="2" charset="0"/>
                <a:cs typeface="NikoshBAN" pitchFamily="2" charset="0"/>
              </a:rPr>
              <a:t>উঃ </a:t>
            </a:r>
            <a:r>
              <a:rPr lang="bn-BD" sz="4400" dirty="0" smtClean="0">
                <a:latin typeface="NikoshBAN" pitchFamily="2" charset="0"/>
                <a:cs typeface="NikoshBAN" pitchFamily="2" charset="0"/>
              </a:rPr>
              <a:t>আউটপুট ডিভাইস </a:t>
            </a:r>
            <a:r>
              <a:rPr lang="bn-IN" sz="4400" dirty="0" smtClean="0">
                <a:latin typeface="NikoshBAN" pitchFamily="2" charset="0"/>
                <a:cs typeface="NikoshBAN" pitchFamily="2" charset="0"/>
              </a:rPr>
              <a:t>।</a:t>
            </a:r>
            <a:r>
              <a:rPr lang="bn-BD" sz="4400" dirty="0" smtClean="0">
                <a:latin typeface="NikoshBAN" pitchFamily="2" charset="0"/>
                <a:cs typeface="NikoshBAN" pitchFamily="2" charset="0"/>
              </a:rPr>
              <a:t>     </a:t>
            </a:r>
            <a:endParaRPr lang="bn-IN" sz="4400" dirty="0" smtClean="0">
              <a:latin typeface="NikoshBAN" pitchFamily="2" charset="0"/>
              <a:cs typeface="NikoshBAN" pitchFamily="2" charset="0"/>
            </a:endParaRPr>
          </a:p>
          <a:p>
            <a:r>
              <a:rPr lang="bn-IN" sz="4400" dirty="0" smtClean="0">
                <a:latin typeface="NikoshBAN" pitchFamily="2" charset="0"/>
                <a:cs typeface="NikoshBAN" pitchFamily="2" charset="0"/>
              </a:rPr>
              <a:t>৩।</a:t>
            </a:r>
            <a:r>
              <a:rPr lang="bn-BD" sz="4400" dirty="0" smtClean="0">
                <a:latin typeface="NikoshBAN" pitchFamily="2" charset="0"/>
                <a:cs typeface="NikoshBAN" pitchFamily="2" charset="0"/>
              </a:rPr>
              <a:t> মাল্টিমিডিয়া প্রজেক্টর কী কাজে ব্যবহার করা হয় ? </a:t>
            </a:r>
            <a:endParaRPr lang="bn-IN" sz="4400" dirty="0" smtClean="0">
              <a:latin typeface="NikoshBAN" pitchFamily="2" charset="0"/>
              <a:cs typeface="NikoshBAN" pitchFamily="2" charset="0"/>
            </a:endParaRPr>
          </a:p>
          <a:p>
            <a:r>
              <a:rPr lang="bn-IN" sz="4400" dirty="0" smtClean="0">
                <a:latin typeface="NikoshBAN" pitchFamily="2" charset="0"/>
                <a:cs typeface="NikoshBAN" pitchFamily="2" charset="0"/>
              </a:rPr>
              <a:t>উঃ </a:t>
            </a:r>
            <a:r>
              <a:rPr lang="bn-BD" sz="4400" dirty="0" smtClean="0">
                <a:latin typeface="NikoshBAN" pitchFamily="2" charset="0"/>
                <a:cs typeface="NikoshBAN" pitchFamily="2" charset="0"/>
              </a:rPr>
              <a:t>মনিটরের দৃশ্য অনেক বড় করে স্ক্রিনে দেখানোর জন্য</a:t>
            </a:r>
            <a:r>
              <a:rPr lang="bn-IN" sz="4400" dirty="0" smtClean="0">
                <a:latin typeface="NikoshBAN" pitchFamily="2" charset="0"/>
                <a:cs typeface="NikoshBAN" pitchFamily="2" charset="0"/>
              </a:rPr>
              <a:t>।</a:t>
            </a:r>
            <a:r>
              <a:rPr lang="bn-BD" sz="4400" dirty="0" smtClean="0">
                <a:latin typeface="NikoshBAN" pitchFamily="2" charset="0"/>
                <a:cs typeface="NikoshBAN" pitchFamily="2" charset="0"/>
              </a:rPr>
              <a:t> </a:t>
            </a:r>
            <a:endParaRPr lang="en-US" sz="4400" dirty="0" smtClean="0">
              <a:latin typeface="NikoshBAN" pitchFamily="2" charset="0"/>
              <a:cs typeface="NikoshBAN" pitchFamily="2" charset="0"/>
            </a:endParaRPr>
          </a:p>
          <a:p>
            <a:r>
              <a:rPr lang="bn-IN" sz="4400" dirty="0" smtClean="0">
                <a:latin typeface="NikoshBAN" pitchFamily="2" charset="0"/>
                <a:cs typeface="NikoshBAN" pitchFamily="2" charset="0"/>
              </a:rPr>
              <a:t>৪</a:t>
            </a:r>
            <a:r>
              <a:rPr lang="bn-BD" sz="4400" dirty="0" smtClean="0">
                <a:latin typeface="NikoshBAN" pitchFamily="2" charset="0"/>
                <a:cs typeface="NikoshBAN" pitchFamily="2" charset="0"/>
              </a:rPr>
              <a:t>। প্লটার কী কাজে ব্যবহার করা হয় </a:t>
            </a:r>
            <a:r>
              <a:rPr lang="en-US" sz="4400" dirty="0" smtClean="0">
                <a:latin typeface="NikoshBAN" pitchFamily="2" charset="0"/>
                <a:cs typeface="NikoshBAN" pitchFamily="2" charset="0"/>
              </a:rPr>
              <a:t>?</a:t>
            </a:r>
            <a:endParaRPr lang="bn-BD" sz="4400" dirty="0" smtClean="0">
              <a:latin typeface="NikoshBAN" pitchFamily="2" charset="0"/>
              <a:cs typeface="NikoshBAN" pitchFamily="2" charset="0"/>
            </a:endParaRPr>
          </a:p>
          <a:p>
            <a:r>
              <a:rPr lang="bn-IN" sz="4400" dirty="0" smtClean="0">
                <a:latin typeface="NikoshBAN" pitchFamily="2" charset="0"/>
                <a:cs typeface="NikoshBAN" pitchFamily="2" charset="0"/>
              </a:rPr>
              <a:t>উঃ </a:t>
            </a:r>
            <a:r>
              <a:rPr lang="bn-BD" sz="4400" dirty="0" smtClean="0">
                <a:latin typeface="NikoshBAN" pitchFamily="2" charset="0"/>
                <a:cs typeface="NikoshBAN" pitchFamily="2" charset="0"/>
              </a:rPr>
              <a:t>বড় বড় ছবি, ব্যানার এবং পোস্টার ছাপানোর জন্য</a:t>
            </a:r>
            <a:r>
              <a:rPr lang="bn-IN" sz="4400" dirty="0" smtClean="0">
                <a:latin typeface="NikoshBAN" pitchFamily="2" charset="0"/>
                <a:cs typeface="NikoshBAN" pitchFamily="2" charset="0"/>
              </a:rPr>
              <a:t>।</a:t>
            </a:r>
            <a:r>
              <a:rPr lang="bn-BD" sz="4400" dirty="0" smtClean="0">
                <a:latin typeface="NikoshBAN" pitchFamily="2" charset="0"/>
                <a:cs typeface="NikoshBAN" pitchFamily="2" charset="0"/>
              </a:rPr>
              <a:t>      </a:t>
            </a:r>
            <a:r>
              <a:rPr lang="bn-IN" sz="4400" dirty="0" smtClean="0">
                <a:latin typeface="NikoshBAN" pitchFamily="2" charset="0"/>
                <a:cs typeface="NikoshBAN" pitchFamily="2" charset="0"/>
              </a:rPr>
              <a:t> </a:t>
            </a:r>
            <a:r>
              <a:rPr lang="bn-BD" sz="4400" dirty="0" smtClean="0">
                <a:latin typeface="NikoshBAN" pitchFamily="2" charset="0"/>
                <a:cs typeface="NikoshBAN" pitchFamily="2" charset="0"/>
              </a:rPr>
              <a:t>  </a:t>
            </a:r>
            <a:r>
              <a:rPr lang="bn-IN" sz="4400" dirty="0" smtClean="0">
                <a:latin typeface="NikoshBAN" pitchFamily="2" charset="0"/>
                <a:cs typeface="NikoshBAN" pitchFamily="2" charset="0"/>
              </a:rPr>
              <a:t> </a:t>
            </a:r>
            <a:endParaRPr lang="bn-BD" sz="4400" dirty="0">
              <a:latin typeface="NikoshBAN" pitchFamily="2" charset="0"/>
              <a:cs typeface="NikoshBAN" pitchFamily="2" charset="0"/>
            </a:endParaRPr>
          </a:p>
        </p:txBody>
      </p:sp>
      <p:grpSp>
        <p:nvGrpSpPr>
          <p:cNvPr id="5" name="Group 4"/>
          <p:cNvGrpSpPr/>
          <p:nvPr/>
        </p:nvGrpSpPr>
        <p:grpSpPr>
          <a:xfrm>
            <a:off x="4787450" y="148846"/>
            <a:ext cx="2400121" cy="781132"/>
            <a:chOff x="5232555" y="873191"/>
            <a:chExt cx="2400121" cy="781132"/>
          </a:xfrm>
        </p:grpSpPr>
        <p:sp>
          <p:nvSpPr>
            <p:cNvPr id="6" name="Rectangle 5"/>
            <p:cNvSpPr/>
            <p:nvPr/>
          </p:nvSpPr>
          <p:spPr>
            <a:xfrm>
              <a:off x="5232555" y="873191"/>
              <a:ext cx="2400121" cy="781132"/>
            </a:xfrm>
            <a:prstGeom prst="rect">
              <a:avLst/>
            </a:prstGeom>
            <a:solidFill>
              <a:schemeClr val="accent6">
                <a:lumMod val="60000"/>
                <a:lumOff val="40000"/>
                <a:alpha val="38000"/>
              </a:schemeClr>
            </a:solidFill>
            <a:ln w="38100">
              <a:solidFill>
                <a:srgbClr val="7030A0"/>
              </a:solidFill>
            </a:ln>
            <a:scene3d>
              <a:camera prst="orthographicFront"/>
              <a:lightRig rig="threePt" dir="t"/>
            </a:scene3d>
            <a:sp3d>
              <a:bevelT w="190500" h="190500"/>
              <a:bevelB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642316" y="899117"/>
              <a:ext cx="1580597" cy="646331"/>
            </a:xfrm>
            <a:prstGeom prst="rect">
              <a:avLst/>
            </a:prstGeom>
            <a:noFill/>
          </p:spPr>
          <p:txBody>
            <a:bodyPr wrap="square" rtlCol="0">
              <a:spAutoFit/>
            </a:bodyPr>
            <a:lstStyle/>
            <a:p>
              <a:pPr algn="ctr"/>
              <a:r>
                <a:rPr lang="bn-IN" sz="3600" b="1" dirty="0">
                  <a:latin typeface="NikoshBAN" pitchFamily="2" charset="0"/>
                  <a:cs typeface="NikoshBAN" pitchFamily="2" charset="0"/>
                </a:rPr>
                <a:t>মূল্যায়ন </a:t>
              </a:r>
              <a:r>
                <a:rPr lang="bn-BD" sz="3600" b="1" dirty="0">
                  <a:latin typeface="NikoshBAN" pitchFamily="2" charset="0"/>
                  <a:cs typeface="NikoshBAN" pitchFamily="2" charset="0"/>
                </a:rPr>
                <a:t> </a:t>
              </a:r>
              <a:endParaRPr lang="en-US" sz="3600" b="1" dirty="0">
                <a:latin typeface="NikoshBAN" pitchFamily="2" charset="0"/>
                <a:cs typeface="NikoshBAN" pitchFamily="2" charset="0"/>
              </a:endParaRPr>
            </a:p>
          </p:txBody>
        </p:sp>
      </p:grpSp>
    </p:spTree>
    <p:extLst>
      <p:ext uri="{BB962C8B-B14F-4D97-AF65-F5344CB8AC3E}">
        <p14:creationId xmlns:p14="http://schemas.microsoft.com/office/powerpoint/2010/main" val="167060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down)">
                                      <p:cBhvr>
                                        <p:cTn id="19" dur="580">
                                          <p:stCondLst>
                                            <p:cond delay="0"/>
                                          </p:stCondLst>
                                        </p:cTn>
                                        <p:tgtEl>
                                          <p:spTgt spid="2">
                                            <p:txEl>
                                              <p:pRg st="1" end="1"/>
                                            </p:txEl>
                                          </p:spTgt>
                                        </p:tgtEl>
                                      </p:cBhvr>
                                    </p:animEffect>
                                    <p:anim calcmode="lin" valueType="num">
                                      <p:cBhvr>
                                        <p:cTn id="20"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xEl>
                                              <p:pRg st="1" end="1"/>
                                            </p:txEl>
                                          </p:spTgt>
                                        </p:tgtEl>
                                      </p:cBhvr>
                                      <p:to x="100000" y="60000"/>
                                    </p:animScale>
                                    <p:animScale>
                                      <p:cBhvr>
                                        <p:cTn id="26" dur="166" decel="50000">
                                          <p:stCondLst>
                                            <p:cond delay="676"/>
                                          </p:stCondLst>
                                        </p:cTn>
                                        <p:tgtEl>
                                          <p:spTgt spid="2">
                                            <p:txEl>
                                              <p:pRg st="1" end="1"/>
                                            </p:txEl>
                                          </p:spTgt>
                                        </p:tgtEl>
                                      </p:cBhvr>
                                      <p:to x="100000" y="100000"/>
                                    </p:animScale>
                                    <p:animScale>
                                      <p:cBhvr>
                                        <p:cTn id="27" dur="26">
                                          <p:stCondLst>
                                            <p:cond delay="1312"/>
                                          </p:stCondLst>
                                        </p:cTn>
                                        <p:tgtEl>
                                          <p:spTgt spid="2">
                                            <p:txEl>
                                              <p:pRg st="1" end="1"/>
                                            </p:txEl>
                                          </p:spTgt>
                                        </p:tgtEl>
                                      </p:cBhvr>
                                      <p:to x="100000" y="80000"/>
                                    </p:animScale>
                                    <p:animScale>
                                      <p:cBhvr>
                                        <p:cTn id="28" dur="166" decel="50000">
                                          <p:stCondLst>
                                            <p:cond delay="1338"/>
                                          </p:stCondLst>
                                        </p:cTn>
                                        <p:tgtEl>
                                          <p:spTgt spid="2">
                                            <p:txEl>
                                              <p:pRg st="1" end="1"/>
                                            </p:txEl>
                                          </p:spTgt>
                                        </p:tgtEl>
                                      </p:cBhvr>
                                      <p:to x="100000" y="100000"/>
                                    </p:animScale>
                                    <p:animScale>
                                      <p:cBhvr>
                                        <p:cTn id="29" dur="26">
                                          <p:stCondLst>
                                            <p:cond delay="1642"/>
                                          </p:stCondLst>
                                        </p:cTn>
                                        <p:tgtEl>
                                          <p:spTgt spid="2">
                                            <p:txEl>
                                              <p:pRg st="1" end="1"/>
                                            </p:txEl>
                                          </p:spTgt>
                                        </p:tgtEl>
                                      </p:cBhvr>
                                      <p:to x="100000" y="90000"/>
                                    </p:animScale>
                                    <p:animScale>
                                      <p:cBhvr>
                                        <p:cTn id="30" dur="166" decel="50000">
                                          <p:stCondLst>
                                            <p:cond delay="1668"/>
                                          </p:stCondLst>
                                        </p:cTn>
                                        <p:tgtEl>
                                          <p:spTgt spid="2">
                                            <p:txEl>
                                              <p:pRg st="1" end="1"/>
                                            </p:txEl>
                                          </p:spTgt>
                                        </p:tgtEl>
                                      </p:cBhvr>
                                      <p:to x="100000" y="100000"/>
                                    </p:animScale>
                                    <p:animScale>
                                      <p:cBhvr>
                                        <p:cTn id="31" dur="26">
                                          <p:stCondLst>
                                            <p:cond delay="1808"/>
                                          </p:stCondLst>
                                        </p:cTn>
                                        <p:tgtEl>
                                          <p:spTgt spid="2">
                                            <p:txEl>
                                              <p:pRg st="1" end="1"/>
                                            </p:txEl>
                                          </p:spTgt>
                                        </p:tgtEl>
                                      </p:cBhvr>
                                      <p:to x="100000" y="95000"/>
                                    </p:animScale>
                                    <p:animScale>
                                      <p:cBhvr>
                                        <p:cTn id="32" dur="166" decel="50000">
                                          <p:stCondLst>
                                            <p:cond delay="1834"/>
                                          </p:stCondLst>
                                        </p:cTn>
                                        <p:tgtEl>
                                          <p:spTgt spid="2">
                                            <p:txEl>
                                              <p:pRg st="1" end="1"/>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 calcmode="lin" valueType="num">
                                      <p:cBhvr additive="base">
                                        <p:cTn id="3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wipe(down)">
                                      <p:cBhvr>
                                        <p:cTn id="43" dur="580">
                                          <p:stCondLst>
                                            <p:cond delay="0"/>
                                          </p:stCondLst>
                                        </p:cTn>
                                        <p:tgtEl>
                                          <p:spTgt spid="2">
                                            <p:txEl>
                                              <p:pRg st="3" end="3"/>
                                            </p:txEl>
                                          </p:spTgt>
                                        </p:tgtEl>
                                      </p:cBhvr>
                                    </p:animEffect>
                                    <p:anim calcmode="lin" valueType="num">
                                      <p:cBhvr>
                                        <p:cTn id="44"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3" end="3"/>
                                            </p:txEl>
                                          </p:spTgt>
                                        </p:tgtEl>
                                      </p:cBhvr>
                                      <p:to x="100000" y="60000"/>
                                    </p:animScale>
                                    <p:animScale>
                                      <p:cBhvr>
                                        <p:cTn id="50" dur="166" decel="50000">
                                          <p:stCondLst>
                                            <p:cond delay="676"/>
                                          </p:stCondLst>
                                        </p:cTn>
                                        <p:tgtEl>
                                          <p:spTgt spid="2">
                                            <p:txEl>
                                              <p:pRg st="3" end="3"/>
                                            </p:txEl>
                                          </p:spTgt>
                                        </p:tgtEl>
                                      </p:cBhvr>
                                      <p:to x="100000" y="100000"/>
                                    </p:animScale>
                                    <p:animScale>
                                      <p:cBhvr>
                                        <p:cTn id="51" dur="26">
                                          <p:stCondLst>
                                            <p:cond delay="1312"/>
                                          </p:stCondLst>
                                        </p:cTn>
                                        <p:tgtEl>
                                          <p:spTgt spid="2">
                                            <p:txEl>
                                              <p:pRg st="3" end="3"/>
                                            </p:txEl>
                                          </p:spTgt>
                                        </p:tgtEl>
                                      </p:cBhvr>
                                      <p:to x="100000" y="80000"/>
                                    </p:animScale>
                                    <p:animScale>
                                      <p:cBhvr>
                                        <p:cTn id="52" dur="166" decel="50000">
                                          <p:stCondLst>
                                            <p:cond delay="1338"/>
                                          </p:stCondLst>
                                        </p:cTn>
                                        <p:tgtEl>
                                          <p:spTgt spid="2">
                                            <p:txEl>
                                              <p:pRg st="3" end="3"/>
                                            </p:txEl>
                                          </p:spTgt>
                                        </p:tgtEl>
                                      </p:cBhvr>
                                      <p:to x="100000" y="100000"/>
                                    </p:animScale>
                                    <p:animScale>
                                      <p:cBhvr>
                                        <p:cTn id="53" dur="26">
                                          <p:stCondLst>
                                            <p:cond delay="1642"/>
                                          </p:stCondLst>
                                        </p:cTn>
                                        <p:tgtEl>
                                          <p:spTgt spid="2">
                                            <p:txEl>
                                              <p:pRg st="3" end="3"/>
                                            </p:txEl>
                                          </p:spTgt>
                                        </p:tgtEl>
                                      </p:cBhvr>
                                      <p:to x="100000" y="90000"/>
                                    </p:animScale>
                                    <p:animScale>
                                      <p:cBhvr>
                                        <p:cTn id="54" dur="166" decel="50000">
                                          <p:stCondLst>
                                            <p:cond delay="1668"/>
                                          </p:stCondLst>
                                        </p:cTn>
                                        <p:tgtEl>
                                          <p:spTgt spid="2">
                                            <p:txEl>
                                              <p:pRg st="3" end="3"/>
                                            </p:txEl>
                                          </p:spTgt>
                                        </p:tgtEl>
                                      </p:cBhvr>
                                      <p:to x="100000" y="100000"/>
                                    </p:animScale>
                                    <p:animScale>
                                      <p:cBhvr>
                                        <p:cTn id="55" dur="26">
                                          <p:stCondLst>
                                            <p:cond delay="1808"/>
                                          </p:stCondLst>
                                        </p:cTn>
                                        <p:tgtEl>
                                          <p:spTgt spid="2">
                                            <p:txEl>
                                              <p:pRg st="3" end="3"/>
                                            </p:txEl>
                                          </p:spTgt>
                                        </p:tgtEl>
                                      </p:cBhvr>
                                      <p:to x="100000" y="95000"/>
                                    </p:animScale>
                                    <p:animScale>
                                      <p:cBhvr>
                                        <p:cTn id="56" dur="166" decel="50000">
                                          <p:stCondLst>
                                            <p:cond delay="1834"/>
                                          </p:stCondLst>
                                        </p:cTn>
                                        <p:tgtEl>
                                          <p:spTgt spid="2">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2">
                                            <p:txEl>
                                              <p:pRg st="4" end="4"/>
                                            </p:txEl>
                                          </p:spTgt>
                                        </p:tgtEl>
                                        <p:attrNameLst>
                                          <p:attrName>style.visibility</p:attrName>
                                        </p:attrNameLst>
                                      </p:cBhvr>
                                      <p:to>
                                        <p:strVal val="visible"/>
                                      </p:to>
                                    </p:set>
                                    <p:animEffect transition="in" filter="randombar(horizontal)">
                                      <p:cBhvr>
                                        <p:cTn id="61" dur="500"/>
                                        <p:tgtEl>
                                          <p:spTgt spid="2">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2">
                                            <p:txEl>
                                              <p:pRg st="5" end="5"/>
                                            </p:txEl>
                                          </p:spTgt>
                                        </p:tgtEl>
                                        <p:attrNameLst>
                                          <p:attrName>style.visibility</p:attrName>
                                        </p:attrNameLst>
                                      </p:cBhvr>
                                      <p:to>
                                        <p:strVal val="visible"/>
                                      </p:to>
                                    </p:set>
                                    <p:animEffect transition="in" filter="wipe(down)">
                                      <p:cBhvr>
                                        <p:cTn id="66" dur="580">
                                          <p:stCondLst>
                                            <p:cond delay="0"/>
                                          </p:stCondLst>
                                        </p:cTn>
                                        <p:tgtEl>
                                          <p:spTgt spid="2">
                                            <p:txEl>
                                              <p:pRg st="5" end="5"/>
                                            </p:txEl>
                                          </p:spTgt>
                                        </p:tgtEl>
                                      </p:cBhvr>
                                    </p:animEffect>
                                    <p:anim calcmode="lin" valueType="num">
                                      <p:cBhvr>
                                        <p:cTn id="67" dur="1822" tmFilter="0,0; 0.14,0.36; 0.43,0.73; 0.71,0.91; 1.0,1.0">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2">
                                            <p:txEl>
                                              <p:pRg st="5" end="5"/>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2">
                                            <p:txEl>
                                              <p:pRg st="5" end="5"/>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2">
                                            <p:txEl>
                                              <p:pRg st="5" end="5"/>
                                            </p:txEl>
                                          </p:spTgt>
                                        </p:tgtEl>
                                      </p:cBhvr>
                                      <p:to x="100000" y="60000"/>
                                    </p:animScale>
                                    <p:animScale>
                                      <p:cBhvr>
                                        <p:cTn id="73" dur="166" decel="50000">
                                          <p:stCondLst>
                                            <p:cond delay="676"/>
                                          </p:stCondLst>
                                        </p:cTn>
                                        <p:tgtEl>
                                          <p:spTgt spid="2">
                                            <p:txEl>
                                              <p:pRg st="5" end="5"/>
                                            </p:txEl>
                                          </p:spTgt>
                                        </p:tgtEl>
                                      </p:cBhvr>
                                      <p:to x="100000" y="100000"/>
                                    </p:animScale>
                                    <p:animScale>
                                      <p:cBhvr>
                                        <p:cTn id="74" dur="26">
                                          <p:stCondLst>
                                            <p:cond delay="1312"/>
                                          </p:stCondLst>
                                        </p:cTn>
                                        <p:tgtEl>
                                          <p:spTgt spid="2">
                                            <p:txEl>
                                              <p:pRg st="5" end="5"/>
                                            </p:txEl>
                                          </p:spTgt>
                                        </p:tgtEl>
                                      </p:cBhvr>
                                      <p:to x="100000" y="80000"/>
                                    </p:animScale>
                                    <p:animScale>
                                      <p:cBhvr>
                                        <p:cTn id="75" dur="166" decel="50000">
                                          <p:stCondLst>
                                            <p:cond delay="1338"/>
                                          </p:stCondLst>
                                        </p:cTn>
                                        <p:tgtEl>
                                          <p:spTgt spid="2">
                                            <p:txEl>
                                              <p:pRg st="5" end="5"/>
                                            </p:txEl>
                                          </p:spTgt>
                                        </p:tgtEl>
                                      </p:cBhvr>
                                      <p:to x="100000" y="100000"/>
                                    </p:animScale>
                                    <p:animScale>
                                      <p:cBhvr>
                                        <p:cTn id="76" dur="26">
                                          <p:stCondLst>
                                            <p:cond delay="1642"/>
                                          </p:stCondLst>
                                        </p:cTn>
                                        <p:tgtEl>
                                          <p:spTgt spid="2">
                                            <p:txEl>
                                              <p:pRg st="5" end="5"/>
                                            </p:txEl>
                                          </p:spTgt>
                                        </p:tgtEl>
                                      </p:cBhvr>
                                      <p:to x="100000" y="90000"/>
                                    </p:animScale>
                                    <p:animScale>
                                      <p:cBhvr>
                                        <p:cTn id="77" dur="166" decel="50000">
                                          <p:stCondLst>
                                            <p:cond delay="1668"/>
                                          </p:stCondLst>
                                        </p:cTn>
                                        <p:tgtEl>
                                          <p:spTgt spid="2">
                                            <p:txEl>
                                              <p:pRg st="5" end="5"/>
                                            </p:txEl>
                                          </p:spTgt>
                                        </p:tgtEl>
                                      </p:cBhvr>
                                      <p:to x="100000" y="100000"/>
                                    </p:animScale>
                                    <p:animScale>
                                      <p:cBhvr>
                                        <p:cTn id="78" dur="26">
                                          <p:stCondLst>
                                            <p:cond delay="1808"/>
                                          </p:stCondLst>
                                        </p:cTn>
                                        <p:tgtEl>
                                          <p:spTgt spid="2">
                                            <p:txEl>
                                              <p:pRg st="5" end="5"/>
                                            </p:txEl>
                                          </p:spTgt>
                                        </p:tgtEl>
                                      </p:cBhvr>
                                      <p:to x="100000" y="95000"/>
                                    </p:animScale>
                                    <p:animScale>
                                      <p:cBhvr>
                                        <p:cTn id="79" dur="166" decel="50000">
                                          <p:stCondLst>
                                            <p:cond delay="1834"/>
                                          </p:stCondLst>
                                        </p:cTn>
                                        <p:tgtEl>
                                          <p:spTgt spid="2">
                                            <p:txEl>
                                              <p:pRg st="5" end="5"/>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2">
                                            <p:txEl>
                                              <p:pRg st="6" end="6"/>
                                            </p:txEl>
                                          </p:spTgt>
                                        </p:tgtEl>
                                        <p:attrNameLst>
                                          <p:attrName>style.visibility</p:attrName>
                                        </p:attrNameLst>
                                      </p:cBhvr>
                                      <p:to>
                                        <p:strVal val="visible"/>
                                      </p:to>
                                    </p:set>
                                    <p:animEffect transition="in" filter="barn(inVertical)">
                                      <p:cBhvr>
                                        <p:cTn id="84" dur="500"/>
                                        <p:tgtEl>
                                          <p:spTgt spid="2">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nodeType="clickEffect">
                                  <p:stCondLst>
                                    <p:cond delay="0"/>
                                  </p:stCondLst>
                                  <p:childTnLst>
                                    <p:set>
                                      <p:cBhvr>
                                        <p:cTn id="88" dur="1" fill="hold">
                                          <p:stCondLst>
                                            <p:cond delay="0"/>
                                          </p:stCondLst>
                                        </p:cTn>
                                        <p:tgtEl>
                                          <p:spTgt spid="2">
                                            <p:txEl>
                                              <p:pRg st="7" end="7"/>
                                            </p:txEl>
                                          </p:spTgt>
                                        </p:tgtEl>
                                        <p:attrNameLst>
                                          <p:attrName>style.visibility</p:attrName>
                                        </p:attrNameLst>
                                      </p:cBhvr>
                                      <p:to>
                                        <p:strVal val="visible"/>
                                      </p:to>
                                    </p:set>
                                    <p:animEffect transition="in" filter="wipe(down)">
                                      <p:cBhvr>
                                        <p:cTn id="89" dur="580">
                                          <p:stCondLst>
                                            <p:cond delay="0"/>
                                          </p:stCondLst>
                                        </p:cTn>
                                        <p:tgtEl>
                                          <p:spTgt spid="2">
                                            <p:txEl>
                                              <p:pRg st="7" end="7"/>
                                            </p:txEl>
                                          </p:spTgt>
                                        </p:tgtEl>
                                      </p:cBhvr>
                                    </p:animEffect>
                                    <p:anim calcmode="lin" valueType="num">
                                      <p:cBhvr>
                                        <p:cTn id="90" dur="1822" tmFilter="0,0; 0.14,0.36; 0.43,0.73; 0.71,0.91; 1.0,1.0">
                                          <p:stCondLst>
                                            <p:cond delay="0"/>
                                          </p:stCondLst>
                                        </p:cTn>
                                        <p:tgtEl>
                                          <p:spTgt spid="2">
                                            <p:txEl>
                                              <p:pRg st="7" end="7"/>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2">
                                            <p:txEl>
                                              <p:pRg st="7" end="7"/>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2">
                                            <p:txEl>
                                              <p:pRg st="7" end="7"/>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2">
                                            <p:txEl>
                                              <p:pRg st="7" end="7"/>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2">
                                            <p:txEl>
                                              <p:pRg st="7" end="7"/>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2">
                                            <p:txEl>
                                              <p:pRg st="7" end="7"/>
                                            </p:txEl>
                                          </p:spTgt>
                                        </p:tgtEl>
                                      </p:cBhvr>
                                      <p:to x="100000" y="60000"/>
                                    </p:animScale>
                                    <p:animScale>
                                      <p:cBhvr>
                                        <p:cTn id="96" dur="166" decel="50000">
                                          <p:stCondLst>
                                            <p:cond delay="676"/>
                                          </p:stCondLst>
                                        </p:cTn>
                                        <p:tgtEl>
                                          <p:spTgt spid="2">
                                            <p:txEl>
                                              <p:pRg st="7" end="7"/>
                                            </p:txEl>
                                          </p:spTgt>
                                        </p:tgtEl>
                                      </p:cBhvr>
                                      <p:to x="100000" y="100000"/>
                                    </p:animScale>
                                    <p:animScale>
                                      <p:cBhvr>
                                        <p:cTn id="97" dur="26">
                                          <p:stCondLst>
                                            <p:cond delay="1312"/>
                                          </p:stCondLst>
                                        </p:cTn>
                                        <p:tgtEl>
                                          <p:spTgt spid="2">
                                            <p:txEl>
                                              <p:pRg st="7" end="7"/>
                                            </p:txEl>
                                          </p:spTgt>
                                        </p:tgtEl>
                                      </p:cBhvr>
                                      <p:to x="100000" y="80000"/>
                                    </p:animScale>
                                    <p:animScale>
                                      <p:cBhvr>
                                        <p:cTn id="98" dur="166" decel="50000">
                                          <p:stCondLst>
                                            <p:cond delay="1338"/>
                                          </p:stCondLst>
                                        </p:cTn>
                                        <p:tgtEl>
                                          <p:spTgt spid="2">
                                            <p:txEl>
                                              <p:pRg st="7" end="7"/>
                                            </p:txEl>
                                          </p:spTgt>
                                        </p:tgtEl>
                                      </p:cBhvr>
                                      <p:to x="100000" y="100000"/>
                                    </p:animScale>
                                    <p:animScale>
                                      <p:cBhvr>
                                        <p:cTn id="99" dur="26">
                                          <p:stCondLst>
                                            <p:cond delay="1642"/>
                                          </p:stCondLst>
                                        </p:cTn>
                                        <p:tgtEl>
                                          <p:spTgt spid="2">
                                            <p:txEl>
                                              <p:pRg st="7" end="7"/>
                                            </p:txEl>
                                          </p:spTgt>
                                        </p:tgtEl>
                                      </p:cBhvr>
                                      <p:to x="100000" y="90000"/>
                                    </p:animScale>
                                    <p:animScale>
                                      <p:cBhvr>
                                        <p:cTn id="100" dur="166" decel="50000">
                                          <p:stCondLst>
                                            <p:cond delay="1668"/>
                                          </p:stCondLst>
                                        </p:cTn>
                                        <p:tgtEl>
                                          <p:spTgt spid="2">
                                            <p:txEl>
                                              <p:pRg st="7" end="7"/>
                                            </p:txEl>
                                          </p:spTgt>
                                        </p:tgtEl>
                                      </p:cBhvr>
                                      <p:to x="100000" y="100000"/>
                                    </p:animScale>
                                    <p:animScale>
                                      <p:cBhvr>
                                        <p:cTn id="101" dur="26">
                                          <p:stCondLst>
                                            <p:cond delay="1808"/>
                                          </p:stCondLst>
                                        </p:cTn>
                                        <p:tgtEl>
                                          <p:spTgt spid="2">
                                            <p:txEl>
                                              <p:pRg st="7" end="7"/>
                                            </p:txEl>
                                          </p:spTgt>
                                        </p:tgtEl>
                                      </p:cBhvr>
                                      <p:to x="100000" y="95000"/>
                                    </p:animScale>
                                    <p:animScale>
                                      <p:cBhvr>
                                        <p:cTn id="102" dur="166" decel="50000">
                                          <p:stCondLst>
                                            <p:cond delay="1834"/>
                                          </p:stCondLst>
                                        </p:cTn>
                                        <p:tgtEl>
                                          <p:spTgt spid="2">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cene3d>
            <a:camera prst="orthographicFront"/>
            <a:lightRig rig="threePt" dir="t"/>
          </a:scene3d>
          <a:sp3d>
            <a:bevelT w="114300" prst="hardEdge"/>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Rectangle 2"/>
          <p:cNvSpPr/>
          <p:nvPr/>
        </p:nvSpPr>
        <p:spPr>
          <a:xfrm>
            <a:off x="5469741" y="888839"/>
            <a:ext cx="4547864" cy="1107996"/>
          </a:xfrm>
          <a:prstGeom prst="rect">
            <a:avLst/>
          </a:prstGeom>
        </p:spPr>
        <p:txBody>
          <a:bodyPr wrap="square">
            <a:spAutoFit/>
          </a:bodyPr>
          <a:lstStyle/>
          <a:p>
            <a:pPr marL="857250" indent="-857250" algn="ctr">
              <a:buFont typeface="Wingdings" panose="05000000000000000000" pitchFamily="2" charset="2"/>
              <a:buChar char="q"/>
            </a:pPr>
            <a:r>
              <a:rPr lang="bn-BD" sz="6600" b="1" dirty="0">
                <a:ln w="57150" cmpd="sng">
                  <a:noFill/>
                  <a:prstDash val="solid"/>
                </a:ln>
                <a:solidFill>
                  <a:srgbClr val="00B050"/>
                </a:solidFill>
                <a:latin typeface="NikoshBAN" pitchFamily="2" charset="0"/>
                <a:cs typeface="NikoshBAN" pitchFamily="2" charset="0"/>
              </a:rPr>
              <a:t>বাড়ির কাজ</a:t>
            </a:r>
          </a:p>
        </p:txBody>
      </p:sp>
      <p:sp>
        <p:nvSpPr>
          <p:cNvPr id="5" name="Rectangle 4"/>
          <p:cNvSpPr/>
          <p:nvPr/>
        </p:nvSpPr>
        <p:spPr>
          <a:xfrm>
            <a:off x="883404" y="3559238"/>
            <a:ext cx="11050291" cy="2123658"/>
          </a:xfrm>
          <a:prstGeom prst="rect">
            <a:avLst/>
          </a:prstGeom>
        </p:spPr>
        <p:txBody>
          <a:bodyPr wrap="square">
            <a:spAutoFit/>
          </a:bodyPr>
          <a:lstStyle/>
          <a:p>
            <a:pPr marL="857250" indent="-857250">
              <a:buFont typeface="Wingdings 2" panose="05020102010507070707" pitchFamily="18" charset="2"/>
              <a:buChar char="³"/>
              <a:tabLst>
                <a:tab pos="1260475" algn="l"/>
              </a:tabLst>
            </a:pPr>
            <a:r>
              <a:rPr lang="bn-BD" sz="6600" b="1" dirty="0" smtClean="0">
                <a:latin typeface="NikoshBAN" pitchFamily="2" charset="0"/>
                <a:cs typeface="NikoshBAN" pitchFamily="2" charset="0"/>
              </a:rPr>
              <a:t>আউটপুট </a:t>
            </a:r>
            <a:r>
              <a:rPr lang="bn-BD" sz="6600" b="1" dirty="0">
                <a:latin typeface="NikoshBAN" pitchFamily="2" charset="0"/>
                <a:cs typeface="NikoshBAN" pitchFamily="2" charset="0"/>
              </a:rPr>
              <a:t>ডিভাইস </a:t>
            </a:r>
            <a:r>
              <a:rPr lang="bn-IN" sz="6600" b="1" dirty="0" smtClean="0">
                <a:latin typeface="NikoshBAN" pitchFamily="2" charset="0"/>
                <a:cs typeface="NikoshBAN" pitchFamily="2" charset="0"/>
              </a:rPr>
              <a:t>আমাদের কিভাবে সহায়তা করে থাকে।</a:t>
            </a:r>
            <a:r>
              <a:rPr lang="bn-BD" sz="6600" b="1" dirty="0" smtClean="0">
                <a:latin typeface="NikoshBAN" pitchFamily="2" charset="0"/>
                <a:cs typeface="NikoshBAN" pitchFamily="2" charset="0"/>
              </a:rPr>
              <a:t> </a:t>
            </a:r>
            <a:endParaRPr lang="bn-IN" sz="6600" b="1" dirty="0" smtClean="0">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850" y="306876"/>
            <a:ext cx="3140991" cy="2862559"/>
          </a:xfrm>
          <a:prstGeom prst="rect">
            <a:avLst/>
          </a:prstGeom>
        </p:spPr>
      </p:pic>
    </p:spTree>
    <p:extLst>
      <p:ext uri="{BB962C8B-B14F-4D97-AF65-F5344CB8AC3E}">
        <p14:creationId xmlns:p14="http://schemas.microsoft.com/office/powerpoint/2010/main" val="237689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circle">
              <a:fillToRect l="100000" t="100000"/>
            </a:path>
            <a:tileRect r="-100000" b="-100000"/>
          </a:gradFill>
        </p:spPr>
      </p:pic>
      <p:sp>
        <p:nvSpPr>
          <p:cNvPr id="7" name="Rectangle 6"/>
          <p:cNvSpPr/>
          <p:nvPr/>
        </p:nvSpPr>
        <p:spPr>
          <a:xfrm rot="20203780">
            <a:off x="1343647" y="3469190"/>
            <a:ext cx="6433441" cy="1569660"/>
          </a:xfrm>
          <a:prstGeom prst="rect">
            <a:avLst/>
          </a:prstGeom>
        </p:spPr>
        <p:txBody>
          <a:bodyPr wrap="square">
            <a:spAutoFit/>
          </a:bodyPr>
          <a:lstStyle/>
          <a:p>
            <a:pPr algn="ctr"/>
            <a:r>
              <a:rPr lang="bn-IN" sz="9600" b="1" dirty="0">
                <a:ln w="6600">
                  <a:solidFill>
                    <a:schemeClr val="accent2"/>
                  </a:solidFill>
                  <a:prstDash val="solid"/>
                </a:ln>
                <a:solidFill>
                  <a:schemeClr val="bg1"/>
                </a:solidFill>
                <a:effectLst>
                  <a:outerShdw dist="38100" dir="2700000" algn="tl" rotWithShape="0">
                    <a:schemeClr val="accent2"/>
                  </a:outerShdw>
                </a:effectLst>
              </a:rPr>
              <a:t>ধন্যবাদ</a:t>
            </a:r>
            <a:endParaRPr lang="en-US" sz="9600" b="1" dirty="0">
              <a:ln w="6600">
                <a:solidFill>
                  <a:schemeClr val="accent2"/>
                </a:solidFill>
                <a:prstDash val="solid"/>
              </a:ln>
              <a:solidFill>
                <a:schemeClr val="bg1"/>
              </a:solidFill>
              <a:effectLst>
                <a:outerShdw dist="38100" dir="2700000" algn="tl" rotWithShape="0">
                  <a:schemeClr val="accent2"/>
                </a:outerShdw>
              </a:effectLst>
            </a:endParaRPr>
          </a:p>
        </p:txBody>
      </p:sp>
    </p:spTree>
    <p:extLst>
      <p:ext uri="{BB962C8B-B14F-4D97-AF65-F5344CB8AC3E}">
        <p14:creationId xmlns:p14="http://schemas.microsoft.com/office/powerpoint/2010/main" val="248673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cene3d>
            <a:camera prst="orthographicFront"/>
            <a:lightRig rig="threePt" dir="t"/>
          </a:scene3d>
          <a:sp3d>
            <a:bevelT w="114300" prst="hardEdge"/>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9103" y="358911"/>
            <a:ext cx="2893134" cy="3465238"/>
          </a:xfrm>
          <a:prstGeom prst="rect">
            <a:avLst/>
          </a:prstGeom>
        </p:spPr>
      </p:pic>
      <p:sp>
        <p:nvSpPr>
          <p:cNvPr id="5" name="Rectangle 4"/>
          <p:cNvSpPr/>
          <p:nvPr/>
        </p:nvSpPr>
        <p:spPr>
          <a:xfrm>
            <a:off x="-130114" y="3824149"/>
            <a:ext cx="6226114" cy="2400657"/>
          </a:xfrm>
          <a:prstGeom prst="rect">
            <a:avLst/>
          </a:prstGeom>
        </p:spPr>
        <p:txBody>
          <a:bodyPr wrap="square">
            <a:spAutoFit/>
          </a:bodyPr>
          <a:lstStyle/>
          <a:p>
            <a:pPr algn="ctr"/>
            <a:r>
              <a:rPr lang="en-US" sz="5400" dirty="0" err="1" smtClean="0">
                <a:solidFill>
                  <a:srgbClr val="00B050"/>
                </a:solidFill>
                <a:latin typeface="NikoshBAN" panose="02000000000000000000" pitchFamily="2" charset="0"/>
                <a:cs typeface="NikoshBAN" panose="02000000000000000000" pitchFamily="2" charset="0"/>
              </a:rPr>
              <a:t>সবুজ</a:t>
            </a:r>
            <a:r>
              <a:rPr lang="en-US" sz="5400" dirty="0" smtClean="0">
                <a:solidFill>
                  <a:srgbClr val="00B050"/>
                </a:solidFill>
                <a:latin typeface="NikoshBAN" panose="02000000000000000000" pitchFamily="2" charset="0"/>
                <a:cs typeface="NikoshBAN" panose="02000000000000000000" pitchFamily="2" charset="0"/>
              </a:rPr>
              <a:t> </a:t>
            </a:r>
            <a:r>
              <a:rPr lang="en-US" sz="5400" dirty="0" err="1" smtClean="0">
                <a:solidFill>
                  <a:srgbClr val="00B050"/>
                </a:solidFill>
                <a:latin typeface="NikoshBAN" panose="02000000000000000000" pitchFamily="2" charset="0"/>
                <a:cs typeface="NikoshBAN" panose="02000000000000000000" pitchFamily="2" charset="0"/>
              </a:rPr>
              <a:t>ভট্টাচার্য্য</a:t>
            </a:r>
            <a:endParaRPr lang="en-US" sz="5400" dirty="0" smtClean="0">
              <a:solidFill>
                <a:srgbClr val="00B050"/>
              </a:solidFill>
              <a:latin typeface="NikoshBAN" panose="02000000000000000000" pitchFamily="2" charset="0"/>
              <a:cs typeface="NikoshBAN" panose="02000000000000000000" pitchFamily="2" charset="0"/>
            </a:endParaRPr>
          </a:p>
          <a:p>
            <a:pPr algn="ctr"/>
            <a:r>
              <a:rPr lang="en-US" sz="3200" dirty="0" err="1" smtClean="0"/>
              <a:t>কম্পিউটার</a:t>
            </a:r>
            <a:r>
              <a:rPr lang="en-US" sz="3200" dirty="0" smtClean="0"/>
              <a:t> </a:t>
            </a:r>
            <a:r>
              <a:rPr lang="en-US" sz="3200" dirty="0" err="1" smtClean="0"/>
              <a:t>ডেমোনেস্ট্রেটর</a:t>
            </a:r>
            <a:endParaRPr lang="bn-IN" sz="3200" dirty="0" smtClean="0"/>
          </a:p>
          <a:p>
            <a:pPr algn="ctr"/>
            <a:r>
              <a:rPr lang="en-US" sz="3000" dirty="0" err="1" smtClean="0"/>
              <a:t>রাউজান</a:t>
            </a:r>
            <a:r>
              <a:rPr lang="en-US" sz="3000" dirty="0" smtClean="0"/>
              <a:t> </a:t>
            </a:r>
            <a:r>
              <a:rPr lang="en-US" sz="3000" dirty="0" err="1" smtClean="0"/>
              <a:t>আর্যমৈত্রেয়</a:t>
            </a:r>
            <a:r>
              <a:rPr lang="en-US" sz="3000" dirty="0" smtClean="0"/>
              <a:t> </a:t>
            </a:r>
            <a:r>
              <a:rPr lang="en-US" sz="3000" dirty="0" err="1" smtClean="0"/>
              <a:t>ইনস্টিটিউশন</a:t>
            </a:r>
            <a:endParaRPr lang="bn-IN" sz="3000" dirty="0" smtClean="0">
              <a:latin typeface="NikoshBAN" panose="02000000000000000000" pitchFamily="2" charset="0"/>
              <a:cs typeface="NikoshBAN" panose="02000000000000000000" pitchFamily="2" charset="0"/>
            </a:endParaRPr>
          </a:p>
          <a:p>
            <a:pPr algn="ctr"/>
            <a:r>
              <a:rPr lang="en-US" sz="3200" dirty="0" err="1" smtClean="0"/>
              <a:t>রাউজান</a:t>
            </a:r>
            <a:r>
              <a:rPr lang="en-US" sz="3200" dirty="0" smtClean="0"/>
              <a:t>, </a:t>
            </a:r>
            <a:r>
              <a:rPr lang="en-US" sz="3200" dirty="0" err="1" smtClean="0"/>
              <a:t>চট্টগ্রাম</a:t>
            </a:r>
            <a:endParaRPr lang="bn-IN" sz="3200" dirty="0" smtClean="0"/>
          </a:p>
        </p:txBody>
      </p:sp>
      <p:sp>
        <p:nvSpPr>
          <p:cNvPr id="6" name="Rectangle 5"/>
          <p:cNvSpPr/>
          <p:nvPr/>
        </p:nvSpPr>
        <p:spPr>
          <a:xfrm>
            <a:off x="5926470" y="1366903"/>
            <a:ext cx="6229368" cy="3785652"/>
          </a:xfrm>
          <a:prstGeom prst="rect">
            <a:avLst/>
          </a:prstGeom>
        </p:spPr>
        <p:txBody>
          <a:bodyPr wrap="square">
            <a:spAutoFit/>
          </a:bodyPr>
          <a:lstStyle/>
          <a:p>
            <a:r>
              <a:rPr lang="bn-BD" sz="4800" b="1" dirty="0" smtClean="0">
                <a:solidFill>
                  <a:srgbClr val="002060"/>
                </a:solidFill>
                <a:latin typeface="NikoshBAN" pitchFamily="2" charset="0"/>
                <a:cs typeface="NikoshBAN" pitchFamily="2" charset="0"/>
              </a:rPr>
              <a:t>শ্রেণি   </a:t>
            </a:r>
            <a:r>
              <a:rPr lang="en-US" sz="4800" b="1" dirty="0" smtClean="0">
                <a:solidFill>
                  <a:srgbClr val="002060"/>
                </a:solidFill>
                <a:latin typeface="NikoshBAN" pitchFamily="2" charset="0"/>
                <a:cs typeface="NikoshBAN" pitchFamily="2" charset="0"/>
              </a:rPr>
              <a:t>	</a:t>
            </a:r>
            <a:r>
              <a:rPr lang="bn-BD" sz="4800" b="1" dirty="0" smtClean="0">
                <a:solidFill>
                  <a:srgbClr val="002060"/>
                </a:solidFill>
                <a:latin typeface="NikoshBAN" pitchFamily="2" charset="0"/>
                <a:cs typeface="NikoshBAN" pitchFamily="2" charset="0"/>
              </a:rPr>
              <a:t>: </a:t>
            </a:r>
            <a:r>
              <a:rPr lang="bn-IN" sz="4800" b="1" dirty="0" smtClean="0">
                <a:solidFill>
                  <a:srgbClr val="002060"/>
                </a:solidFill>
                <a:latin typeface="NikoshBAN" pitchFamily="2" charset="0"/>
                <a:cs typeface="NikoshBAN" pitchFamily="2" charset="0"/>
              </a:rPr>
              <a:t> </a:t>
            </a:r>
            <a:r>
              <a:rPr lang="bn-BD" sz="4000" b="1" dirty="0" smtClean="0">
                <a:solidFill>
                  <a:srgbClr val="002060"/>
                </a:solidFill>
                <a:latin typeface="NikoshBAN" pitchFamily="2" charset="0"/>
                <a:cs typeface="NikoshBAN" pitchFamily="2" charset="0"/>
              </a:rPr>
              <a:t>৮ম</a:t>
            </a:r>
          </a:p>
          <a:p>
            <a:r>
              <a:rPr lang="bn-BD" sz="4800" b="1" dirty="0" smtClean="0">
                <a:solidFill>
                  <a:srgbClr val="002060"/>
                </a:solidFill>
                <a:latin typeface="NikoshBAN" pitchFamily="2" charset="0"/>
                <a:cs typeface="NikoshBAN" pitchFamily="2" charset="0"/>
              </a:rPr>
              <a:t>বিষয়  </a:t>
            </a:r>
            <a:r>
              <a:rPr lang="en-US" sz="4800" b="1" dirty="0" smtClean="0">
                <a:solidFill>
                  <a:srgbClr val="002060"/>
                </a:solidFill>
                <a:latin typeface="NikoshBAN" pitchFamily="2" charset="0"/>
                <a:cs typeface="NikoshBAN" pitchFamily="2" charset="0"/>
              </a:rPr>
              <a:t>	</a:t>
            </a:r>
            <a:r>
              <a:rPr lang="bn-BD" sz="4800" b="1" dirty="0" smtClean="0">
                <a:solidFill>
                  <a:srgbClr val="002060"/>
                </a:solidFill>
                <a:latin typeface="NikoshBAN" pitchFamily="2" charset="0"/>
                <a:cs typeface="NikoshBAN" pitchFamily="2" charset="0"/>
              </a:rPr>
              <a:t>: </a:t>
            </a:r>
            <a:r>
              <a:rPr lang="bn-BD" sz="4000" dirty="0" smtClean="0">
                <a:solidFill>
                  <a:srgbClr val="002060"/>
                </a:solidFill>
                <a:latin typeface="NikoshBAN" pitchFamily="2" charset="0"/>
                <a:cs typeface="NikoshBAN" pitchFamily="2" charset="0"/>
              </a:rPr>
              <a:t>তথ্য ও যোগাযোগ</a:t>
            </a:r>
            <a:r>
              <a:rPr lang="en-US" sz="4000" dirty="0" smtClean="0">
                <a:solidFill>
                  <a:srgbClr val="002060"/>
                </a:solidFill>
                <a:latin typeface="NikoshBAN" pitchFamily="2" charset="0"/>
                <a:cs typeface="NikoshBAN" pitchFamily="2" charset="0"/>
              </a:rPr>
              <a:t> </a:t>
            </a:r>
            <a:r>
              <a:rPr lang="bn-BD" sz="4000" dirty="0" smtClean="0">
                <a:solidFill>
                  <a:srgbClr val="002060"/>
                </a:solidFill>
                <a:latin typeface="NikoshBAN" pitchFamily="2" charset="0"/>
                <a:cs typeface="NikoshBAN" pitchFamily="2" charset="0"/>
              </a:rPr>
              <a:t>প্রযুক্তি</a:t>
            </a:r>
            <a:r>
              <a:rPr lang="bn-BD" sz="4800" b="1" dirty="0" smtClean="0">
                <a:solidFill>
                  <a:srgbClr val="002060"/>
                </a:solidFill>
                <a:latin typeface="NikoshBAN" pitchFamily="2" charset="0"/>
                <a:cs typeface="NikoshBAN" pitchFamily="2" charset="0"/>
              </a:rPr>
              <a:t> </a:t>
            </a:r>
            <a:endParaRPr lang="en-US" sz="4800" b="1" dirty="0" smtClean="0">
              <a:solidFill>
                <a:srgbClr val="002060"/>
              </a:solidFill>
              <a:latin typeface="NikoshBAN" pitchFamily="2" charset="0"/>
              <a:cs typeface="NikoshBAN" pitchFamily="2" charset="0"/>
            </a:endParaRPr>
          </a:p>
          <a:p>
            <a:r>
              <a:rPr lang="bn-BD" sz="4800" b="1" dirty="0" smtClean="0">
                <a:solidFill>
                  <a:srgbClr val="002060"/>
                </a:solidFill>
                <a:latin typeface="NikoshBAN" pitchFamily="2" charset="0"/>
                <a:cs typeface="NikoshBAN" pitchFamily="2" charset="0"/>
              </a:rPr>
              <a:t>অধ্যায় </a:t>
            </a:r>
            <a:r>
              <a:rPr lang="en-US" sz="4800" b="1" dirty="0" smtClean="0">
                <a:solidFill>
                  <a:srgbClr val="002060"/>
                </a:solidFill>
                <a:latin typeface="NikoshBAN" pitchFamily="2" charset="0"/>
                <a:cs typeface="NikoshBAN" pitchFamily="2" charset="0"/>
              </a:rPr>
              <a:t>	</a:t>
            </a:r>
            <a:r>
              <a:rPr lang="bn-BD" sz="4800" b="1" dirty="0" smtClean="0">
                <a:solidFill>
                  <a:srgbClr val="002060"/>
                </a:solidFill>
                <a:latin typeface="NikoshBAN" pitchFamily="2" charset="0"/>
                <a:cs typeface="NikoshBAN" pitchFamily="2" charset="0"/>
              </a:rPr>
              <a:t>: </a:t>
            </a:r>
            <a:r>
              <a:rPr lang="bn-IN" sz="4800" b="1" dirty="0" smtClean="0">
                <a:solidFill>
                  <a:srgbClr val="002060"/>
                </a:solidFill>
                <a:latin typeface="NikoshBAN" pitchFamily="2" charset="0"/>
                <a:cs typeface="NikoshBAN" pitchFamily="2" charset="0"/>
              </a:rPr>
              <a:t> </a:t>
            </a:r>
            <a:r>
              <a:rPr lang="en-US" sz="4000" b="1" dirty="0" smtClean="0">
                <a:solidFill>
                  <a:srgbClr val="002060"/>
                </a:solidFill>
                <a:latin typeface="NikoshBAN" pitchFamily="2" charset="0"/>
                <a:cs typeface="NikoshBAN" pitchFamily="2" charset="0"/>
              </a:rPr>
              <a:t>2</a:t>
            </a:r>
            <a:endParaRPr lang="bn-BD" sz="4000" b="1" dirty="0" smtClean="0">
              <a:solidFill>
                <a:srgbClr val="002060"/>
              </a:solidFill>
              <a:latin typeface="NikoshBAN" pitchFamily="2" charset="0"/>
              <a:cs typeface="NikoshBAN" pitchFamily="2" charset="0"/>
            </a:endParaRPr>
          </a:p>
          <a:p>
            <a:r>
              <a:rPr lang="bn-BD" sz="4800" b="1" dirty="0" smtClean="0">
                <a:solidFill>
                  <a:srgbClr val="002060"/>
                </a:solidFill>
                <a:latin typeface="NikoshBAN" pitchFamily="2" charset="0"/>
                <a:cs typeface="NikoshBAN" pitchFamily="2" charset="0"/>
              </a:rPr>
              <a:t>সময়   </a:t>
            </a:r>
            <a:r>
              <a:rPr lang="en-US" sz="4800" b="1" dirty="0" smtClean="0">
                <a:solidFill>
                  <a:srgbClr val="002060"/>
                </a:solidFill>
                <a:latin typeface="NikoshBAN" pitchFamily="2" charset="0"/>
                <a:cs typeface="NikoshBAN" pitchFamily="2" charset="0"/>
              </a:rPr>
              <a:t>	</a:t>
            </a:r>
            <a:r>
              <a:rPr lang="bn-BD" sz="4800" b="1" dirty="0" smtClean="0">
                <a:solidFill>
                  <a:srgbClr val="002060"/>
                </a:solidFill>
                <a:latin typeface="NikoshBAN" pitchFamily="2" charset="0"/>
                <a:cs typeface="NikoshBAN" pitchFamily="2" charset="0"/>
              </a:rPr>
              <a:t>: </a:t>
            </a:r>
            <a:r>
              <a:rPr lang="bn-IN" sz="4800" b="1" dirty="0" smtClean="0">
                <a:solidFill>
                  <a:srgbClr val="002060"/>
                </a:solidFill>
                <a:latin typeface="NikoshBAN" pitchFamily="2" charset="0"/>
                <a:cs typeface="NikoshBAN" pitchFamily="2" charset="0"/>
              </a:rPr>
              <a:t> </a:t>
            </a:r>
            <a:r>
              <a:rPr lang="bn-BD" sz="4000" b="1" dirty="0" smtClean="0">
                <a:solidFill>
                  <a:srgbClr val="002060"/>
                </a:solidFill>
                <a:latin typeface="NikoshBAN" pitchFamily="2" charset="0"/>
                <a:cs typeface="NikoshBAN" pitchFamily="2" charset="0"/>
              </a:rPr>
              <a:t>৫০ মিনিট </a:t>
            </a:r>
          </a:p>
          <a:p>
            <a:r>
              <a:rPr lang="bn-BD" sz="4800" b="1" dirty="0" smtClean="0">
                <a:solidFill>
                  <a:srgbClr val="002060"/>
                </a:solidFill>
                <a:latin typeface="NikoshBAN" pitchFamily="2" charset="0"/>
                <a:cs typeface="NikoshBAN" pitchFamily="2" charset="0"/>
              </a:rPr>
              <a:t>তারিখ </a:t>
            </a:r>
            <a:r>
              <a:rPr lang="en-US" sz="4800" b="1" dirty="0" smtClean="0">
                <a:solidFill>
                  <a:srgbClr val="002060"/>
                </a:solidFill>
                <a:latin typeface="NikoshBAN" pitchFamily="2" charset="0"/>
                <a:cs typeface="NikoshBAN" pitchFamily="2" charset="0"/>
              </a:rPr>
              <a:t>	</a:t>
            </a:r>
            <a:r>
              <a:rPr lang="bn-BD" sz="4800" b="1" dirty="0" smtClean="0">
                <a:solidFill>
                  <a:srgbClr val="002060"/>
                </a:solidFill>
                <a:latin typeface="NikoshBAN" pitchFamily="2" charset="0"/>
                <a:cs typeface="NikoshBAN" pitchFamily="2" charset="0"/>
              </a:rPr>
              <a:t>: </a:t>
            </a:r>
            <a:r>
              <a:rPr lang="en-US" sz="4800" b="1" dirty="0">
                <a:solidFill>
                  <a:srgbClr val="002060"/>
                </a:solidFill>
                <a:latin typeface="NikoshBAN" pitchFamily="2" charset="0"/>
                <a:cs typeface="NikoshBAN" pitchFamily="2" charset="0"/>
              </a:rPr>
              <a:t> </a:t>
            </a:r>
            <a:r>
              <a:rPr lang="bn-IN" sz="4000" b="1" dirty="0" smtClean="0">
                <a:solidFill>
                  <a:srgbClr val="002060"/>
                </a:solidFill>
                <a:latin typeface="NikoshBAN" pitchFamily="2" charset="0"/>
                <a:cs typeface="NikoshBAN" pitchFamily="2" charset="0"/>
              </a:rPr>
              <a:t>২০</a:t>
            </a:r>
            <a:r>
              <a:rPr lang="bn-BD" sz="4000" b="1" dirty="0" smtClean="0">
                <a:solidFill>
                  <a:srgbClr val="002060"/>
                </a:solidFill>
                <a:latin typeface="NikoshBAN" pitchFamily="2" charset="0"/>
                <a:cs typeface="NikoshBAN" pitchFamily="2" charset="0"/>
              </a:rPr>
              <a:t>/</a:t>
            </a:r>
            <a:r>
              <a:rPr lang="bn-IN" sz="4000" b="1" dirty="0" smtClean="0">
                <a:solidFill>
                  <a:srgbClr val="002060"/>
                </a:solidFill>
                <a:latin typeface="NikoshBAN" pitchFamily="2" charset="0"/>
                <a:cs typeface="NikoshBAN" pitchFamily="2" charset="0"/>
              </a:rPr>
              <a:t>০১</a:t>
            </a:r>
            <a:r>
              <a:rPr lang="bn-BD" sz="4000" b="1" dirty="0" smtClean="0">
                <a:solidFill>
                  <a:srgbClr val="002060"/>
                </a:solidFill>
                <a:latin typeface="NikoshBAN" pitchFamily="2" charset="0"/>
                <a:cs typeface="NikoshBAN" pitchFamily="2" charset="0"/>
              </a:rPr>
              <a:t>/২০</a:t>
            </a:r>
            <a:r>
              <a:rPr lang="bn-IN" sz="4000" b="1" dirty="0" smtClean="0">
                <a:solidFill>
                  <a:srgbClr val="002060"/>
                </a:solidFill>
                <a:latin typeface="NikoshBAN" pitchFamily="2" charset="0"/>
                <a:cs typeface="NikoshBAN" pitchFamily="2" charset="0"/>
              </a:rPr>
              <a:t>২০</a:t>
            </a:r>
            <a:r>
              <a:rPr lang="bn-BD" sz="4000" b="1" dirty="0" smtClean="0">
                <a:solidFill>
                  <a:srgbClr val="002060"/>
                </a:solidFill>
                <a:latin typeface="NikoshBAN" pitchFamily="2" charset="0"/>
                <a:cs typeface="NikoshBAN" pitchFamily="2" charset="0"/>
              </a:rPr>
              <a:t> </a:t>
            </a:r>
          </a:p>
        </p:txBody>
      </p:sp>
      <p:cxnSp>
        <p:nvCxnSpPr>
          <p:cNvPr id="7" name="Straight Connector 6"/>
          <p:cNvCxnSpPr/>
          <p:nvPr/>
        </p:nvCxnSpPr>
        <p:spPr>
          <a:xfrm flipH="1">
            <a:off x="5780857" y="358911"/>
            <a:ext cx="15498" cy="5948899"/>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0556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5" dur="500"/>
                                        <p:tgtEl>
                                          <p:spTgt spid="5">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8" dur="500"/>
                                        <p:tgtEl>
                                          <p:spTgt spid="5">
                                            <p:txEl>
                                              <p:pRg st="2" end="2"/>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heel(1)">
                                      <p:cBhvr>
                                        <p:cTn id="26" dur="2000"/>
                                        <p:tgtEl>
                                          <p:spTgt spid="6">
                                            <p:txEl>
                                              <p:pRg st="0" end="0"/>
                                            </p:txEl>
                                          </p:spTgt>
                                        </p:tgtEl>
                                      </p:cBhvr>
                                    </p:animEffect>
                                  </p:childTnLst>
                                </p:cTn>
                              </p:par>
                              <p:par>
                                <p:cTn id="27" presetID="21" presetClass="entr" presetSubtype="1"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wheel(1)">
                                      <p:cBhvr>
                                        <p:cTn id="29" dur="2000"/>
                                        <p:tgtEl>
                                          <p:spTgt spid="6">
                                            <p:txEl>
                                              <p:pRg st="1" end="1"/>
                                            </p:txEl>
                                          </p:spTgt>
                                        </p:tgtEl>
                                      </p:cBhvr>
                                    </p:animEffect>
                                  </p:childTnLst>
                                </p:cTn>
                              </p:par>
                              <p:par>
                                <p:cTn id="30" presetID="21" presetClass="entr" presetSubtype="1" fill="hold" nodeType="with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wheel(1)">
                                      <p:cBhvr>
                                        <p:cTn id="32" dur="2000"/>
                                        <p:tgtEl>
                                          <p:spTgt spid="6">
                                            <p:txEl>
                                              <p:pRg st="2" end="2"/>
                                            </p:txEl>
                                          </p:spTgt>
                                        </p:tgtEl>
                                      </p:cBhvr>
                                    </p:animEffect>
                                  </p:childTnLst>
                                </p:cTn>
                              </p:par>
                              <p:par>
                                <p:cTn id="33" presetID="21" presetClass="entr" presetSubtype="1" fill="hold"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wheel(1)">
                                      <p:cBhvr>
                                        <p:cTn id="35" dur="2000"/>
                                        <p:tgtEl>
                                          <p:spTgt spid="6">
                                            <p:txEl>
                                              <p:pRg st="3" end="3"/>
                                            </p:txEl>
                                          </p:spTgt>
                                        </p:tgtEl>
                                      </p:cBhvr>
                                    </p:animEffect>
                                  </p:childTnLst>
                                </p:cTn>
                              </p:par>
                              <p:par>
                                <p:cTn id="36" presetID="21" presetClass="entr" presetSubtype="1" fill="hold" nodeType="with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wheel(1)">
                                      <p:cBhvr>
                                        <p:cTn id="38"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cene3d>
            <a:camera prst="orthographicFront"/>
            <a:lightRig rig="threePt" dir="t"/>
          </a:scene3d>
          <a:sp3d>
            <a:bevelT w="114300" prst="hardEdge"/>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9503" r="14294"/>
          <a:stretch/>
        </p:blipFill>
        <p:spPr>
          <a:xfrm>
            <a:off x="611028" y="1375678"/>
            <a:ext cx="4850970" cy="450680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0992" y="1408069"/>
            <a:ext cx="6030270" cy="4506805"/>
          </a:xfrm>
          <a:prstGeom prst="rect">
            <a:avLst/>
          </a:prstGeom>
        </p:spPr>
      </p:pic>
      <p:sp>
        <p:nvSpPr>
          <p:cNvPr id="5" name="TextBox 4"/>
          <p:cNvSpPr txBox="1"/>
          <p:nvPr/>
        </p:nvSpPr>
        <p:spPr>
          <a:xfrm>
            <a:off x="1346924" y="5894366"/>
            <a:ext cx="2076773" cy="769441"/>
          </a:xfrm>
          <a:prstGeom prst="rect">
            <a:avLst/>
          </a:prstGeom>
          <a:noFill/>
        </p:spPr>
        <p:txBody>
          <a:bodyPr wrap="square" rtlCol="0">
            <a:spAutoFit/>
          </a:bodyPr>
          <a:lstStyle/>
          <a:p>
            <a:r>
              <a:rPr lang="en-US" sz="4400" b="1" dirty="0" err="1" smtClean="0">
                <a:latin typeface="NikoshBAN" panose="02000000000000000000" pitchFamily="2" charset="0"/>
                <a:cs typeface="NikoshBAN" panose="02000000000000000000" pitchFamily="2" charset="0"/>
              </a:rPr>
              <a:t>ছবি</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তুলছে</a:t>
            </a:r>
            <a:endParaRPr lang="bn-BD" sz="4400" b="1" dirty="0">
              <a:latin typeface="NikoshBAN" panose="02000000000000000000" pitchFamily="2" charset="0"/>
              <a:cs typeface="NikoshBAN" panose="02000000000000000000" pitchFamily="2" charset="0"/>
            </a:endParaRPr>
          </a:p>
        </p:txBody>
      </p:sp>
      <p:sp>
        <p:nvSpPr>
          <p:cNvPr id="6" name="TextBox 5"/>
          <p:cNvSpPr txBox="1"/>
          <p:nvPr/>
        </p:nvSpPr>
        <p:spPr>
          <a:xfrm>
            <a:off x="8517473" y="5914874"/>
            <a:ext cx="1556426" cy="769441"/>
          </a:xfrm>
          <a:prstGeom prst="rect">
            <a:avLst/>
          </a:prstGeom>
          <a:noFill/>
        </p:spPr>
        <p:txBody>
          <a:bodyPr wrap="square" rtlCol="0">
            <a:spAutoFit/>
          </a:bodyPr>
          <a:lstStyle/>
          <a:p>
            <a:r>
              <a:rPr lang="en-US" sz="4400" b="1" dirty="0" err="1" smtClean="0">
                <a:latin typeface="NikoshBAN" panose="02000000000000000000" pitchFamily="2" charset="0"/>
                <a:cs typeface="NikoshBAN" panose="02000000000000000000" pitchFamily="2" charset="0"/>
              </a:rPr>
              <a:t>প্রিন্টার</a:t>
            </a:r>
            <a:endParaRPr lang="bn-BD" sz="4400" b="1" dirty="0">
              <a:latin typeface="NikoshBAN" panose="02000000000000000000" pitchFamily="2" charset="0"/>
              <a:cs typeface="NikoshBAN" panose="02000000000000000000" pitchFamily="2" charset="0"/>
            </a:endParaRPr>
          </a:p>
        </p:txBody>
      </p:sp>
      <p:sp>
        <p:nvSpPr>
          <p:cNvPr id="7" name="Rectangle 6"/>
          <p:cNvSpPr/>
          <p:nvPr/>
        </p:nvSpPr>
        <p:spPr>
          <a:xfrm>
            <a:off x="2370054" y="246018"/>
            <a:ext cx="7451892" cy="851251"/>
          </a:xfrm>
          <a:prstGeom prst="rect">
            <a:avLst/>
          </a:prstGeom>
          <a:solidFill>
            <a:schemeClr val="accent6">
              <a:lumMod val="60000"/>
              <a:lumOff val="40000"/>
              <a:alpha val="46000"/>
            </a:schemeClr>
          </a:solidFill>
          <a:ln w="38100">
            <a:solidFill>
              <a:srgbClr val="7030A0"/>
            </a:solidFill>
          </a:ln>
          <a:scene3d>
            <a:camera prst="orthographicFront"/>
            <a:lightRig rig="threePt" dir="t"/>
          </a:scene3d>
          <a:sp3d>
            <a:bevelT w="317500" h="571500"/>
            <a:bevelB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a:solidFill>
                  <a:schemeClr val="tx1"/>
                </a:solidFill>
                <a:latin typeface="NikoshBAN" panose="02000000000000000000" pitchFamily="2" charset="0"/>
                <a:cs typeface="NikoshBAN" panose="02000000000000000000" pitchFamily="2" charset="0"/>
              </a:rPr>
              <a:t> এই ছবি </a:t>
            </a:r>
            <a:r>
              <a:rPr lang="en-US" sz="4400" b="1" dirty="0" err="1">
                <a:solidFill>
                  <a:schemeClr val="tx1"/>
                </a:solidFill>
                <a:latin typeface="NikoshBAN" panose="02000000000000000000" pitchFamily="2" charset="0"/>
                <a:cs typeface="NikoshBAN" panose="02000000000000000000" pitchFamily="2" charset="0"/>
              </a:rPr>
              <a:t>গুলো</a:t>
            </a:r>
            <a:r>
              <a:rPr lang="bn-IN" sz="4400" b="1" dirty="0">
                <a:solidFill>
                  <a:schemeClr val="tx1"/>
                </a:solidFill>
                <a:latin typeface="NikoshBAN" panose="02000000000000000000" pitchFamily="2" charset="0"/>
                <a:cs typeface="NikoshBAN" panose="02000000000000000000" pitchFamily="2" charset="0"/>
              </a:rPr>
              <a:t> লক্ষ্য কর এবং চিন্তা </a:t>
            </a:r>
            <a:r>
              <a:rPr lang="bn-IN" sz="4400" b="1" dirty="0" smtClean="0">
                <a:solidFill>
                  <a:schemeClr val="tx1"/>
                </a:solidFill>
                <a:latin typeface="NikoshBAN" panose="02000000000000000000" pitchFamily="2" charset="0"/>
                <a:cs typeface="NikoshBAN" panose="02000000000000000000" pitchFamily="2" charset="0"/>
              </a:rPr>
              <a:t>কর </a:t>
            </a:r>
            <a:endParaRPr lang="en-US" sz="4400" dirty="0">
              <a:solidFill>
                <a:schemeClr val="tx1"/>
              </a:solidFill>
            </a:endParaRPr>
          </a:p>
        </p:txBody>
      </p:sp>
    </p:spTree>
    <p:extLst>
      <p:ext uri="{BB962C8B-B14F-4D97-AF65-F5344CB8AC3E}">
        <p14:creationId xmlns:p14="http://schemas.microsoft.com/office/powerpoint/2010/main" val="270779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in)">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80">
                                          <p:stCondLst>
                                            <p:cond delay="0"/>
                                          </p:stCondLst>
                                        </p:cTn>
                                        <p:tgtEl>
                                          <p:spTgt spid="6"/>
                                        </p:tgtEl>
                                      </p:cBhvr>
                                    </p:animEffect>
                                    <p:anim calcmode="lin" valueType="num">
                                      <p:cBhvr>
                                        <p:cTn id="2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4" dur="26">
                                          <p:stCondLst>
                                            <p:cond delay="650"/>
                                          </p:stCondLst>
                                        </p:cTn>
                                        <p:tgtEl>
                                          <p:spTgt spid="6"/>
                                        </p:tgtEl>
                                      </p:cBhvr>
                                      <p:to x="100000" y="60000"/>
                                    </p:animScale>
                                    <p:animScale>
                                      <p:cBhvr>
                                        <p:cTn id="35" dur="166" decel="50000">
                                          <p:stCondLst>
                                            <p:cond delay="676"/>
                                          </p:stCondLst>
                                        </p:cTn>
                                        <p:tgtEl>
                                          <p:spTgt spid="6"/>
                                        </p:tgtEl>
                                      </p:cBhvr>
                                      <p:to x="100000" y="100000"/>
                                    </p:animScale>
                                    <p:animScale>
                                      <p:cBhvr>
                                        <p:cTn id="36" dur="26">
                                          <p:stCondLst>
                                            <p:cond delay="1312"/>
                                          </p:stCondLst>
                                        </p:cTn>
                                        <p:tgtEl>
                                          <p:spTgt spid="6"/>
                                        </p:tgtEl>
                                      </p:cBhvr>
                                      <p:to x="100000" y="80000"/>
                                    </p:animScale>
                                    <p:animScale>
                                      <p:cBhvr>
                                        <p:cTn id="37" dur="166" decel="50000">
                                          <p:stCondLst>
                                            <p:cond delay="1338"/>
                                          </p:stCondLst>
                                        </p:cTn>
                                        <p:tgtEl>
                                          <p:spTgt spid="6"/>
                                        </p:tgtEl>
                                      </p:cBhvr>
                                      <p:to x="100000" y="100000"/>
                                    </p:animScale>
                                    <p:animScale>
                                      <p:cBhvr>
                                        <p:cTn id="38" dur="26">
                                          <p:stCondLst>
                                            <p:cond delay="1642"/>
                                          </p:stCondLst>
                                        </p:cTn>
                                        <p:tgtEl>
                                          <p:spTgt spid="6"/>
                                        </p:tgtEl>
                                      </p:cBhvr>
                                      <p:to x="100000" y="90000"/>
                                    </p:animScale>
                                    <p:animScale>
                                      <p:cBhvr>
                                        <p:cTn id="39" dur="166" decel="50000">
                                          <p:stCondLst>
                                            <p:cond delay="1668"/>
                                          </p:stCondLst>
                                        </p:cTn>
                                        <p:tgtEl>
                                          <p:spTgt spid="6"/>
                                        </p:tgtEl>
                                      </p:cBhvr>
                                      <p:to x="100000" y="100000"/>
                                    </p:animScale>
                                    <p:animScale>
                                      <p:cBhvr>
                                        <p:cTn id="40" dur="26">
                                          <p:stCondLst>
                                            <p:cond delay="1808"/>
                                          </p:stCondLst>
                                        </p:cTn>
                                        <p:tgtEl>
                                          <p:spTgt spid="6"/>
                                        </p:tgtEl>
                                      </p:cBhvr>
                                      <p:to x="100000" y="95000"/>
                                    </p:animScale>
                                    <p:animScale>
                                      <p:cBhvr>
                                        <p:cTn id="41"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cene3d>
            <a:camera prst="orthographicFront"/>
            <a:lightRig rig="threePt" dir="t"/>
          </a:scene3d>
          <a:sp3d>
            <a:bevelT w="114300" prst="hardEdge"/>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5" name="Rectangle 4"/>
          <p:cNvSpPr/>
          <p:nvPr/>
        </p:nvSpPr>
        <p:spPr>
          <a:xfrm>
            <a:off x="2262753" y="1735809"/>
            <a:ext cx="6865749" cy="2514601"/>
          </a:xfrm>
          <a:prstGeom prst="rect">
            <a:avLst/>
          </a:prstGeom>
          <a:solidFill>
            <a:schemeClr val="accent6">
              <a:lumMod val="60000"/>
              <a:lumOff val="40000"/>
              <a:alpha val="46000"/>
            </a:schemeClr>
          </a:solidFill>
          <a:ln w="38100">
            <a:solidFill>
              <a:srgbClr val="7030A0"/>
            </a:solidFill>
          </a:ln>
          <a:scene3d>
            <a:camera prst="orthographicFront"/>
            <a:lightRig rig="threePt" dir="t"/>
          </a:scene3d>
          <a:sp3d>
            <a:bevelT w="317500" h="571500"/>
            <a:bevelB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9600" b="1" dirty="0">
                <a:solidFill>
                  <a:schemeClr val="tx1"/>
                </a:solidFill>
                <a:latin typeface="NikoshBAN" panose="02000000000000000000" pitchFamily="2" charset="0"/>
                <a:cs typeface="NikoshBAN" panose="02000000000000000000" pitchFamily="2" charset="0"/>
              </a:rPr>
              <a:t>আউটপুট</a:t>
            </a:r>
            <a:r>
              <a:rPr lang="en-US" sz="9600" b="1" dirty="0">
                <a:solidFill>
                  <a:schemeClr val="tx1"/>
                </a:solidFill>
                <a:latin typeface="NikoshBAN" panose="02000000000000000000" pitchFamily="2" charset="0"/>
                <a:cs typeface="NikoshBAN" panose="02000000000000000000" pitchFamily="2" charset="0"/>
              </a:rPr>
              <a:t> </a:t>
            </a:r>
            <a:r>
              <a:rPr lang="en-US" sz="9600" b="1" dirty="0" err="1">
                <a:solidFill>
                  <a:schemeClr val="tx1"/>
                </a:solidFill>
                <a:latin typeface="NikoshBAN" panose="02000000000000000000" pitchFamily="2" charset="0"/>
                <a:cs typeface="NikoshBAN" panose="02000000000000000000" pitchFamily="2" charset="0"/>
              </a:rPr>
              <a:t>ডিভাইস</a:t>
            </a:r>
            <a:r>
              <a:rPr lang="bn-BD" sz="9600" b="1" dirty="0">
                <a:solidFill>
                  <a:schemeClr val="tx1"/>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53696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cene3d>
            <a:camera prst="orthographicFront"/>
            <a:lightRig rig="threePt" dir="t"/>
          </a:scene3d>
          <a:sp3d>
            <a:bevelT w="114300" prst="hardEdge"/>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TextBox 2"/>
          <p:cNvSpPr txBox="1"/>
          <p:nvPr/>
        </p:nvSpPr>
        <p:spPr>
          <a:xfrm>
            <a:off x="1379722" y="1044785"/>
            <a:ext cx="5087466" cy="707886"/>
          </a:xfrm>
          <a:prstGeom prst="rect">
            <a:avLst/>
          </a:prstGeom>
          <a:noFill/>
        </p:spPr>
        <p:txBody>
          <a:bodyPr wrap="square" rtlCol="0">
            <a:spAutoFit/>
          </a:bodyPr>
          <a:lstStyle/>
          <a:p>
            <a:r>
              <a:rPr lang="bn-BD" sz="4000" b="1" dirty="0">
                <a:latin typeface="NikoshBAN" panose="02000000000000000000" pitchFamily="2" charset="0"/>
                <a:cs typeface="NikoshBAN" panose="02000000000000000000" pitchFamily="2" charset="0"/>
              </a:rPr>
              <a:t>এই পাঠ শেষে শিক্ষার্থীরা... </a:t>
            </a:r>
          </a:p>
        </p:txBody>
      </p:sp>
      <p:sp>
        <p:nvSpPr>
          <p:cNvPr id="5" name="TextBox 4"/>
          <p:cNvSpPr txBox="1"/>
          <p:nvPr/>
        </p:nvSpPr>
        <p:spPr>
          <a:xfrm>
            <a:off x="666427" y="2274838"/>
            <a:ext cx="10117155" cy="2308324"/>
          </a:xfrm>
          <a:prstGeom prst="rect">
            <a:avLst/>
          </a:prstGeom>
          <a:noFill/>
        </p:spPr>
        <p:txBody>
          <a:bodyPr wrap="square" rtlCol="0">
            <a:spAutoFit/>
          </a:bodyPr>
          <a:lstStyle/>
          <a:p>
            <a:r>
              <a:rPr lang="bn-BD" sz="4800" b="1" dirty="0">
                <a:latin typeface="NikoshBAN" panose="02000000000000000000" pitchFamily="2" charset="0"/>
                <a:cs typeface="NikoshBAN" panose="02000000000000000000" pitchFamily="2" charset="0"/>
              </a:rPr>
              <a:t>১। আউটপুট ডিভাইস কী তা বলতে </a:t>
            </a:r>
            <a:r>
              <a:rPr lang="bn-BD" sz="4800" b="1" dirty="0" smtClean="0">
                <a:latin typeface="NikoshBAN" panose="02000000000000000000" pitchFamily="2" charset="0"/>
                <a:cs typeface="NikoshBAN" panose="02000000000000000000" pitchFamily="2" charset="0"/>
              </a:rPr>
              <a:t>পারবে</a:t>
            </a:r>
            <a:r>
              <a:rPr lang="en-US" sz="4800" b="1" dirty="0" smtClean="0">
                <a:latin typeface="NikoshBAN" panose="02000000000000000000" pitchFamily="2" charset="0"/>
                <a:cs typeface="NikoshBAN" panose="02000000000000000000" pitchFamily="2" charset="0"/>
              </a:rPr>
              <a:t>। </a:t>
            </a:r>
            <a:r>
              <a:rPr lang="bn-BD" sz="4800" b="1" dirty="0" smtClean="0">
                <a:latin typeface="NikoshBAN" panose="02000000000000000000" pitchFamily="2" charset="0"/>
                <a:cs typeface="NikoshBAN" panose="02000000000000000000" pitchFamily="2" charset="0"/>
              </a:rPr>
              <a:t>  </a:t>
            </a:r>
            <a:endParaRPr lang="bn-BD" sz="4800" b="1" dirty="0">
              <a:latin typeface="NikoshBAN" panose="02000000000000000000" pitchFamily="2" charset="0"/>
              <a:cs typeface="NikoshBAN" panose="02000000000000000000" pitchFamily="2" charset="0"/>
            </a:endParaRPr>
          </a:p>
          <a:p>
            <a:r>
              <a:rPr lang="bn-BD" sz="4800" b="1" dirty="0">
                <a:latin typeface="NikoshBAN" panose="02000000000000000000" pitchFamily="2" charset="0"/>
                <a:cs typeface="NikoshBAN" panose="02000000000000000000" pitchFamily="2" charset="0"/>
              </a:rPr>
              <a:t>২। আউটপুট ডিভাইস সনাক্ত করতে </a:t>
            </a:r>
            <a:r>
              <a:rPr lang="bn-BD" sz="4800" b="1" dirty="0" smtClean="0">
                <a:latin typeface="NikoshBAN" panose="02000000000000000000" pitchFamily="2" charset="0"/>
                <a:cs typeface="NikoshBAN" panose="02000000000000000000" pitchFamily="2" charset="0"/>
              </a:rPr>
              <a:t>পারবে</a:t>
            </a:r>
            <a:r>
              <a:rPr lang="en-US" sz="4800" b="1" dirty="0" smtClean="0">
                <a:latin typeface="NikoshBAN" panose="02000000000000000000" pitchFamily="2" charset="0"/>
                <a:cs typeface="NikoshBAN" panose="02000000000000000000" pitchFamily="2" charset="0"/>
              </a:rPr>
              <a:t>।</a:t>
            </a:r>
            <a:r>
              <a:rPr lang="bn-BD" sz="4800" b="1" dirty="0" smtClean="0">
                <a:latin typeface="NikoshBAN" panose="02000000000000000000" pitchFamily="2" charset="0"/>
                <a:cs typeface="NikoshBAN" panose="02000000000000000000" pitchFamily="2" charset="0"/>
              </a:rPr>
              <a:t> </a:t>
            </a:r>
            <a:endParaRPr lang="bn-BD" sz="4800" b="1" dirty="0">
              <a:latin typeface="NikoshBAN" panose="02000000000000000000" pitchFamily="2" charset="0"/>
              <a:cs typeface="NikoshBAN" panose="02000000000000000000" pitchFamily="2" charset="0"/>
            </a:endParaRPr>
          </a:p>
          <a:p>
            <a:r>
              <a:rPr lang="bn-BD" sz="4800" b="1" dirty="0">
                <a:latin typeface="NikoshBAN" panose="02000000000000000000" pitchFamily="2" charset="0"/>
                <a:cs typeface="NikoshBAN" panose="02000000000000000000" pitchFamily="2" charset="0"/>
              </a:rPr>
              <a:t>৩। আউটপুট ডিভাইসের ব্যবহার বর্ণনা করতে পারবে।   </a:t>
            </a:r>
            <a:endParaRPr lang="en-US" sz="4800" b="1" dirty="0">
              <a:latin typeface="NikoshBAN" panose="02000000000000000000" pitchFamily="2" charset="0"/>
              <a:cs typeface="NikoshBAN" panose="02000000000000000000" pitchFamily="2" charset="0"/>
            </a:endParaRPr>
          </a:p>
        </p:txBody>
      </p:sp>
      <p:sp>
        <p:nvSpPr>
          <p:cNvPr id="6" name="Rectangle 5"/>
          <p:cNvSpPr/>
          <p:nvPr/>
        </p:nvSpPr>
        <p:spPr>
          <a:xfrm>
            <a:off x="805255" y="763815"/>
            <a:ext cx="5290745" cy="1269825"/>
          </a:xfrm>
          <a:prstGeom prst="rect">
            <a:avLst/>
          </a:prstGeom>
          <a:solidFill>
            <a:schemeClr val="accent6">
              <a:lumMod val="60000"/>
              <a:lumOff val="40000"/>
              <a:alpha val="46000"/>
            </a:schemeClr>
          </a:solidFill>
          <a:ln w="38100">
            <a:solidFill>
              <a:srgbClr val="7030A0"/>
            </a:solidFill>
          </a:ln>
          <a:scene3d>
            <a:camera prst="orthographicFront"/>
            <a:lightRig rig="threePt" dir="t"/>
          </a:scene3d>
          <a:sp3d>
            <a:bevelT w="317500" h="571500"/>
            <a:bevelB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chemeClr val="tx1"/>
              </a:solidFill>
            </a:endParaRPr>
          </a:p>
        </p:txBody>
      </p:sp>
    </p:spTree>
    <p:extLst>
      <p:ext uri="{BB962C8B-B14F-4D97-AF65-F5344CB8AC3E}">
        <p14:creationId xmlns:p14="http://schemas.microsoft.com/office/powerpoint/2010/main" val="250118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cene3d>
            <a:camera prst="orthographicFront"/>
            <a:lightRig rig="threePt" dir="t"/>
          </a:scene3d>
          <a:sp3d>
            <a:bevelT w="114300" prst="hardEdge"/>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TextBox 2"/>
          <p:cNvSpPr txBox="1"/>
          <p:nvPr/>
        </p:nvSpPr>
        <p:spPr>
          <a:xfrm>
            <a:off x="733778" y="5012435"/>
            <a:ext cx="11153422" cy="1569660"/>
          </a:xfrm>
          <a:prstGeom prst="rect">
            <a:avLst/>
          </a:prstGeom>
          <a:noFill/>
        </p:spPr>
        <p:txBody>
          <a:bodyPr wrap="square" rtlCol="0">
            <a:spAutoFit/>
          </a:bodyPr>
          <a:lstStyle/>
          <a:p>
            <a:r>
              <a:rPr lang="bn-BD" sz="3200" dirty="0">
                <a:latin typeface="NikoshBAN" panose="02000000000000000000" pitchFamily="2" charset="0"/>
                <a:cs typeface="NikoshBAN" panose="02000000000000000000" pitchFamily="2" charset="0"/>
              </a:rPr>
              <a:t>অর্থাৎ </a:t>
            </a:r>
            <a:r>
              <a:rPr lang="bn-BD" sz="3200" dirty="0" smtClean="0">
                <a:latin typeface="NikoshBAN" panose="02000000000000000000" pitchFamily="2" charset="0"/>
                <a:cs typeface="NikoshBAN" panose="02000000000000000000" pitchFamily="2" charset="0"/>
              </a:rPr>
              <a:t>ইনপুট </a:t>
            </a:r>
            <a:r>
              <a:rPr lang="bn-BD" sz="3200" dirty="0">
                <a:latin typeface="NikoshBAN" panose="02000000000000000000" pitchFamily="2" charset="0"/>
                <a:cs typeface="NikoshBAN" panose="02000000000000000000" pitchFamily="2" charset="0"/>
              </a:rPr>
              <a:t>ডিভাইসের দ্বারা </a:t>
            </a:r>
            <a:r>
              <a:rPr lang="bn-BD" sz="3200" dirty="0" smtClean="0">
                <a:latin typeface="NikoshBAN" panose="02000000000000000000" pitchFamily="2" charset="0"/>
                <a:cs typeface="NikoshBAN" panose="02000000000000000000" pitchFamily="2" charset="0"/>
              </a:rPr>
              <a:t>কম্পিউটারের ভেতর </a:t>
            </a:r>
            <a:r>
              <a:rPr lang="bn-BD" sz="3200" dirty="0">
                <a:latin typeface="NikoshBAN" panose="02000000000000000000" pitchFamily="2" charset="0"/>
                <a:cs typeface="NikoshBAN" panose="02000000000000000000" pitchFamily="2" charset="0"/>
              </a:rPr>
              <a:t>তথ্য </a:t>
            </a:r>
            <a:r>
              <a:rPr lang="bn-BD" sz="3200" dirty="0" smtClean="0">
                <a:latin typeface="NikoshBAN" panose="02000000000000000000" pitchFamily="2" charset="0"/>
                <a:cs typeface="NikoshBAN" panose="02000000000000000000" pitchFamily="2" charset="0"/>
              </a:rPr>
              <a:t>উপাত্ত পাঠানো হয়। কম্পিউটার মেমোরি আর প্রসেসর দিয়ে সেই তথ্য উপাত্তের ওপর কাজ করে, যে ফলাফল পাওয়া যায় সেটা যে ডিভাইস দিয়ে বাইরের জগতে পাঠিয়ে দেয়া হয় তাকে আউটপুট ডিভাইস বলে।    </a:t>
            </a:r>
            <a:endParaRPr lang="en-US" sz="3200"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xmlns="" id="{48F0476C-5E82-42CB-9340-A1A70167DF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3554" y="1243803"/>
            <a:ext cx="5894980" cy="3634732"/>
          </a:xfrm>
          <a:prstGeom prst="rect">
            <a:avLst/>
          </a:prstGeom>
        </p:spPr>
      </p:pic>
      <p:sp>
        <p:nvSpPr>
          <p:cNvPr id="6" name="TextBox 5">
            <a:extLst>
              <a:ext uri="{FF2B5EF4-FFF2-40B4-BE49-F238E27FC236}">
                <a16:creationId xmlns:a16="http://schemas.microsoft.com/office/drawing/2014/main" xmlns="" id="{3330DABA-7C05-412D-8099-EE084ECD0A20}"/>
              </a:ext>
            </a:extLst>
          </p:cNvPr>
          <p:cNvSpPr txBox="1"/>
          <p:nvPr/>
        </p:nvSpPr>
        <p:spPr>
          <a:xfrm>
            <a:off x="733778" y="363213"/>
            <a:ext cx="9419152" cy="707886"/>
          </a:xfrm>
          <a:prstGeom prst="rect">
            <a:avLst/>
          </a:prstGeom>
          <a:noFill/>
        </p:spPr>
        <p:txBody>
          <a:bodyPr wrap="square" rtlCol="0">
            <a:spAutoFit/>
          </a:bodyPr>
          <a:lstStyle/>
          <a:p>
            <a:r>
              <a:rPr lang="bn-BD" sz="4000" dirty="0">
                <a:latin typeface="NikoshBAN" panose="02000000000000000000" pitchFamily="2" charset="0"/>
                <a:cs typeface="NikoshBAN" panose="02000000000000000000" pitchFamily="2" charset="0"/>
              </a:rPr>
              <a:t>লোকটি কীসের সাহায্যে তথ্য কম্পিউটারে প্রবেশ করাচ্ছে ?  </a:t>
            </a:r>
            <a:endParaRPr lang="en-US" sz="40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xmlns="" id="{BF366C67-53DC-4CC2-A824-9145AC355E1C}"/>
              </a:ext>
            </a:extLst>
          </p:cNvPr>
          <p:cNvSpPr txBox="1"/>
          <p:nvPr/>
        </p:nvSpPr>
        <p:spPr>
          <a:xfrm>
            <a:off x="4873354" y="317722"/>
            <a:ext cx="2758193" cy="584775"/>
          </a:xfrm>
          <a:prstGeom prst="rect">
            <a:avLst/>
          </a:prstGeom>
          <a:noFill/>
        </p:spPr>
        <p:txBody>
          <a:bodyPr wrap="square" rtlCol="0">
            <a:spAutoFit/>
          </a:bodyPr>
          <a:lstStyle/>
          <a:p>
            <a:r>
              <a:rPr lang="bn-BD" sz="3200" dirty="0">
                <a:latin typeface="NikoshBAN" panose="02000000000000000000" pitchFamily="2" charset="0"/>
                <a:cs typeface="NikoshBAN" panose="02000000000000000000" pitchFamily="2" charset="0"/>
              </a:rPr>
              <a:t>কী-বোর্ডের সাহায্যে।</a:t>
            </a:r>
            <a:endParaRPr lang="en-US" sz="32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xmlns="" id="{3330DABA-7C05-412D-8099-EE084ECD0A20}"/>
              </a:ext>
            </a:extLst>
          </p:cNvPr>
          <p:cNvSpPr txBox="1"/>
          <p:nvPr/>
        </p:nvSpPr>
        <p:spPr>
          <a:xfrm>
            <a:off x="4873354" y="308430"/>
            <a:ext cx="3656200" cy="584775"/>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ফলাফল দেখাচ্ছে কোথায় ?  </a:t>
            </a:r>
            <a:endParaRPr lang="en-US" sz="32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xmlns="" id="{3330DABA-7C05-412D-8099-EE084ECD0A20}"/>
              </a:ext>
            </a:extLst>
          </p:cNvPr>
          <p:cNvSpPr txBox="1"/>
          <p:nvPr/>
        </p:nvSpPr>
        <p:spPr>
          <a:xfrm>
            <a:off x="2712204" y="408369"/>
            <a:ext cx="5097918"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ফলাফল দেখাচ্ছে মনিটরে।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8697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1"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0-ppt_w/2"/>
                                          </p:val>
                                        </p:tav>
                                      </p:tavLst>
                                    </p:anim>
                                    <p:anim calcmode="lin" valueType="num">
                                      <p:cBhvr additive="base">
                                        <p:cTn id="13" dur="500"/>
                                        <p:tgtEl>
                                          <p:spTgt spid="6"/>
                                        </p:tgtEl>
                                        <p:attrNameLst>
                                          <p:attrName>ppt_y</p:attrName>
                                        </p:attrNameLst>
                                      </p:cBhvr>
                                      <p:tavLst>
                                        <p:tav tm="0">
                                          <p:val>
                                            <p:strVal val="ppt_y"/>
                                          </p:val>
                                        </p:tav>
                                        <p:tav tm="100000">
                                          <p:val>
                                            <p:strVal val="ppt_y"/>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8" fill="hold" grpId="1"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0-ppt_w/2"/>
                                          </p:val>
                                        </p:tav>
                                      </p:tavLst>
                                    </p:anim>
                                    <p:anim calcmode="lin" valueType="num">
                                      <p:cBhvr additive="base">
                                        <p:cTn id="25" dur="500"/>
                                        <p:tgtEl>
                                          <p:spTgt spid="7"/>
                                        </p:tgtEl>
                                        <p:attrNameLst>
                                          <p:attrName>ppt_y</p:attrName>
                                        </p:attrNameLst>
                                      </p:cBhvr>
                                      <p:tavLst>
                                        <p:tav tm="0">
                                          <p:val>
                                            <p:strVal val="ppt_y"/>
                                          </p:val>
                                        </p:tav>
                                        <p:tav tm="100000">
                                          <p:val>
                                            <p:strVal val="ppt_y"/>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8" fill="hold" grpId="1" nodeType="clickEffect">
                                  <p:stCondLst>
                                    <p:cond delay="0"/>
                                  </p:stCondLst>
                                  <p:childTnLst>
                                    <p:anim calcmode="lin" valueType="num">
                                      <p:cBhvr additive="base">
                                        <p:cTn id="36" dur="500"/>
                                        <p:tgtEl>
                                          <p:spTgt spid="8"/>
                                        </p:tgtEl>
                                        <p:attrNameLst>
                                          <p:attrName>ppt_x</p:attrName>
                                        </p:attrNameLst>
                                      </p:cBhvr>
                                      <p:tavLst>
                                        <p:tav tm="0">
                                          <p:val>
                                            <p:strVal val="ppt_x"/>
                                          </p:val>
                                        </p:tav>
                                        <p:tav tm="100000">
                                          <p:val>
                                            <p:strVal val="0-ppt_w/2"/>
                                          </p:val>
                                        </p:tav>
                                      </p:tavLst>
                                    </p:anim>
                                    <p:anim calcmode="lin" valueType="num">
                                      <p:cBhvr additive="base">
                                        <p:cTn id="37" dur="500"/>
                                        <p:tgtEl>
                                          <p:spTgt spid="8"/>
                                        </p:tgtEl>
                                        <p:attrNameLst>
                                          <p:attrName>ppt_y</p:attrName>
                                        </p:attrNameLst>
                                      </p:cBhvr>
                                      <p:tavLst>
                                        <p:tav tm="0">
                                          <p:val>
                                            <p:strVal val="ppt_y"/>
                                          </p:val>
                                        </p:tav>
                                        <p:tav tm="100000">
                                          <p:val>
                                            <p:strVal val="ppt_y"/>
                                          </p:val>
                                        </p:tav>
                                      </p:tavLst>
                                    </p:anim>
                                    <p:set>
                                      <p:cBhvr>
                                        <p:cTn id="38" dur="1" fill="hold">
                                          <p:stCondLst>
                                            <p:cond delay="499"/>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1+#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8" fill="hold" grpId="1" nodeType="clickEffect">
                                  <p:stCondLst>
                                    <p:cond delay="0"/>
                                  </p:stCondLst>
                                  <p:childTnLst>
                                    <p:anim calcmode="lin" valueType="num">
                                      <p:cBhvr additive="base">
                                        <p:cTn id="48" dur="500"/>
                                        <p:tgtEl>
                                          <p:spTgt spid="9"/>
                                        </p:tgtEl>
                                        <p:attrNameLst>
                                          <p:attrName>ppt_x</p:attrName>
                                        </p:attrNameLst>
                                      </p:cBhvr>
                                      <p:tavLst>
                                        <p:tav tm="0">
                                          <p:val>
                                            <p:strVal val="ppt_x"/>
                                          </p:val>
                                        </p:tav>
                                        <p:tav tm="100000">
                                          <p:val>
                                            <p:strVal val="0-ppt_w/2"/>
                                          </p:val>
                                        </p:tav>
                                      </p:tavLst>
                                    </p:anim>
                                    <p:anim calcmode="lin" valueType="num">
                                      <p:cBhvr additive="base">
                                        <p:cTn id="49" dur="500"/>
                                        <p:tgtEl>
                                          <p:spTgt spid="9"/>
                                        </p:tgtEl>
                                        <p:attrNameLst>
                                          <p:attrName>ppt_y</p:attrName>
                                        </p:attrNameLst>
                                      </p:cBhvr>
                                      <p:tavLst>
                                        <p:tav tm="0">
                                          <p:val>
                                            <p:strVal val="ppt_y"/>
                                          </p:val>
                                        </p:tav>
                                        <p:tav tm="100000">
                                          <p:val>
                                            <p:strVal val="ppt_y"/>
                                          </p:val>
                                        </p:tav>
                                      </p:tavLst>
                                    </p:anim>
                                    <p:set>
                                      <p:cBhvr>
                                        <p:cTn id="50" dur="1" fill="hold">
                                          <p:stCondLst>
                                            <p:cond delay="499"/>
                                          </p:stCondLst>
                                        </p:cTn>
                                        <p:tgtEl>
                                          <p:spTgt spid="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1" presetClass="entr" presetSubtype="0" fill="hold" grpId="0" nodeType="clickEffect">
                                  <p:stCondLst>
                                    <p:cond delay="0"/>
                                  </p:stCondLst>
                                  <p:iterate type="lt">
                                    <p:tmPct val="10000"/>
                                  </p:iterate>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3"/>
                                        </p:tgtEl>
                                        <p:attrNameLst>
                                          <p:attrName>ppt_y</p:attrName>
                                        </p:attrNameLst>
                                      </p:cBhvr>
                                      <p:tavLst>
                                        <p:tav tm="0">
                                          <p:val>
                                            <p:strVal val="#ppt_y"/>
                                          </p:val>
                                        </p:tav>
                                        <p:tav tm="100000">
                                          <p:val>
                                            <p:strVal val="#ppt_y"/>
                                          </p:val>
                                        </p:tav>
                                      </p:tavLst>
                                    </p:anim>
                                    <p:anim calcmode="lin" valueType="num">
                                      <p:cBhvr>
                                        <p:cTn id="5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7" grpId="0"/>
      <p:bldP spid="7" grpId="1"/>
      <p:bldP spid="8" grpId="0"/>
      <p:bldP spid="8" grpId="1"/>
      <p:bldP spid="9" grpId="0"/>
      <p:bldP spid="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cene3d>
            <a:camera prst="orthographicFront"/>
            <a:lightRig rig="threePt" dir="t"/>
          </a:scene3d>
          <a:sp3d>
            <a:bevelT w="114300" prst="hardEdge"/>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TextBox 4"/>
          <p:cNvSpPr txBox="1"/>
          <p:nvPr/>
        </p:nvSpPr>
        <p:spPr>
          <a:xfrm>
            <a:off x="3594121" y="739887"/>
            <a:ext cx="5003758" cy="1446550"/>
          </a:xfrm>
          <a:prstGeom prst="rect">
            <a:avLst/>
          </a:prstGeom>
          <a:effectLst>
            <a:softEdge rad="635000"/>
          </a:effectLst>
          <a:scene3d>
            <a:camera prst="orthographicFront"/>
            <a:lightRig rig="threePt" dir="t"/>
          </a:scene3d>
          <a:sp3d>
            <a:bevelT w="165100" prst="coolSlant"/>
          </a:sp3d>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lvl="0" algn="ctr"/>
            <a:r>
              <a:rPr lang="bn-IN" sz="8800" b="1" dirty="0" smtClean="0">
                <a:solidFill>
                  <a:srgbClr val="FF0000"/>
                </a:solidFill>
                <a:latin typeface="NikoshBAN" panose="02000000000000000000" pitchFamily="2" charset="0"/>
                <a:cs typeface="NikoshBAN" panose="02000000000000000000" pitchFamily="2" charset="0"/>
              </a:rPr>
              <a:t>একক</a:t>
            </a:r>
            <a:r>
              <a:rPr lang="bn-BD" sz="8800" b="1" dirty="0" smtClean="0">
                <a:solidFill>
                  <a:srgbClr val="FF0000"/>
                </a:solidFill>
                <a:latin typeface="NikoshBAN" panose="02000000000000000000" pitchFamily="2" charset="0"/>
                <a:cs typeface="NikoshBAN" panose="02000000000000000000" pitchFamily="2" charset="0"/>
              </a:rPr>
              <a:t> </a:t>
            </a:r>
            <a:r>
              <a:rPr lang="bn-BD" sz="8800" b="1" dirty="0">
                <a:solidFill>
                  <a:srgbClr val="FF0000"/>
                </a:solidFill>
                <a:latin typeface="NikoshBAN" panose="02000000000000000000" pitchFamily="2" charset="0"/>
                <a:cs typeface="NikoshBAN" panose="02000000000000000000" pitchFamily="2" charset="0"/>
              </a:rPr>
              <a:t>কাজ</a:t>
            </a:r>
            <a:endParaRPr lang="en-US" sz="8800" b="1" dirty="0">
              <a:solidFill>
                <a:srgbClr val="FF0000"/>
              </a:solidFill>
              <a:latin typeface="NikoshBAN" panose="02000000000000000000" pitchFamily="2" charset="0"/>
              <a:cs typeface="NikoshBAN" panose="02000000000000000000" pitchFamily="2" charset="0"/>
            </a:endParaRPr>
          </a:p>
        </p:txBody>
      </p:sp>
      <p:sp>
        <p:nvSpPr>
          <p:cNvPr id="7" name="Rectangle 6"/>
          <p:cNvSpPr/>
          <p:nvPr/>
        </p:nvSpPr>
        <p:spPr>
          <a:xfrm>
            <a:off x="1816093" y="2785820"/>
            <a:ext cx="8559813" cy="1286360"/>
          </a:xfrm>
          <a:prstGeom prst="rect">
            <a:avLst/>
          </a:prstGeom>
          <a:solidFill>
            <a:schemeClr val="accent6">
              <a:lumMod val="60000"/>
              <a:lumOff val="40000"/>
              <a:alpha val="46000"/>
            </a:schemeClr>
          </a:solidFill>
          <a:ln w="38100">
            <a:solidFill>
              <a:srgbClr val="7030A0"/>
            </a:solidFill>
          </a:ln>
          <a:scene3d>
            <a:camera prst="orthographicFront"/>
            <a:lightRig rig="threePt" dir="t"/>
          </a:scene3d>
          <a:sp3d>
            <a:bevelT w="317500" h="571500"/>
            <a:bevelB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898183" y="2967335"/>
            <a:ext cx="7671661" cy="923330"/>
          </a:xfrm>
          <a:prstGeom prst="rect">
            <a:avLst/>
          </a:prstGeom>
          <a:noFill/>
        </p:spPr>
        <p:txBody>
          <a:bodyPr wrap="square" rtlCol="0">
            <a:spAutoFit/>
          </a:bodyPr>
          <a:lstStyle/>
          <a:p>
            <a:r>
              <a:rPr lang="bn-BD" sz="5400" b="1" dirty="0" smtClean="0">
                <a:latin typeface="NikoshBAN" pitchFamily="2" charset="0"/>
                <a:cs typeface="NikoshBAN" pitchFamily="2" charset="0"/>
              </a:rPr>
              <a:t>আউটপুট ডিভাইস </a:t>
            </a:r>
            <a:r>
              <a:rPr lang="bn-IN" sz="5400" b="1" dirty="0" smtClean="0">
                <a:latin typeface="NikoshBAN" pitchFamily="2" charset="0"/>
                <a:cs typeface="NikoshBAN" pitchFamily="2" charset="0"/>
              </a:rPr>
              <a:t>কাকে বলে </a:t>
            </a:r>
            <a:r>
              <a:rPr lang="bn-BD" sz="5400" b="1" dirty="0" smtClean="0">
                <a:latin typeface="NikoshBAN" pitchFamily="2" charset="0"/>
                <a:cs typeface="NikoshBAN" pitchFamily="2" charset="0"/>
              </a:rPr>
              <a:t>?</a:t>
            </a:r>
            <a:endParaRPr lang="en-US" sz="5400" dirty="0"/>
          </a:p>
        </p:txBody>
      </p:sp>
    </p:spTree>
    <p:extLst>
      <p:ext uri="{BB962C8B-B14F-4D97-AF65-F5344CB8AC3E}">
        <p14:creationId xmlns:p14="http://schemas.microsoft.com/office/powerpoint/2010/main" val="260621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cene3d>
            <a:camera prst="orthographicFront"/>
            <a:lightRig rig="threePt" dir="t"/>
          </a:scene3d>
          <a:sp3d>
            <a:bevelT w="114300" prst="hardEdge"/>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1718" r="10604"/>
          <a:stretch/>
        </p:blipFill>
        <p:spPr>
          <a:xfrm>
            <a:off x="224195" y="1534332"/>
            <a:ext cx="3583322" cy="437345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6908" b="13844"/>
          <a:stretch/>
        </p:blipFill>
        <p:spPr>
          <a:xfrm>
            <a:off x="8033466" y="1678398"/>
            <a:ext cx="3909368" cy="4229389"/>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7599" r="8066"/>
          <a:stretch/>
        </p:blipFill>
        <p:spPr>
          <a:xfrm>
            <a:off x="4031712" y="1678398"/>
            <a:ext cx="3752588" cy="4179135"/>
          </a:xfrm>
          <a:prstGeom prst="rect">
            <a:avLst/>
          </a:prstGeom>
        </p:spPr>
      </p:pic>
      <p:sp>
        <p:nvSpPr>
          <p:cNvPr id="7" name="TextBox 6"/>
          <p:cNvSpPr txBox="1"/>
          <p:nvPr/>
        </p:nvSpPr>
        <p:spPr>
          <a:xfrm>
            <a:off x="616329" y="6059728"/>
            <a:ext cx="1201003" cy="646331"/>
          </a:xfrm>
          <a:prstGeom prst="rect">
            <a:avLst/>
          </a:prstGeom>
          <a:noFill/>
        </p:spPr>
        <p:txBody>
          <a:bodyPr wrap="square" rtlCol="0">
            <a:spAutoFit/>
          </a:bodyPr>
          <a:lstStyle/>
          <a:p>
            <a:r>
              <a:rPr lang="bn-BD" sz="3600" dirty="0">
                <a:latin typeface="NikoshBAN" panose="02000000000000000000" pitchFamily="2" charset="0"/>
                <a:cs typeface="NikoshBAN" panose="02000000000000000000" pitchFamily="2" charset="0"/>
              </a:rPr>
              <a:t>মনিটর</a:t>
            </a:r>
            <a:r>
              <a:rPr lang="bn-BD" dirty="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8" name="TextBox 7"/>
          <p:cNvSpPr txBox="1"/>
          <p:nvPr/>
        </p:nvSpPr>
        <p:spPr>
          <a:xfrm>
            <a:off x="9492045" y="6059619"/>
            <a:ext cx="1380604" cy="646331"/>
          </a:xfrm>
          <a:prstGeom prst="rect">
            <a:avLst/>
          </a:prstGeom>
          <a:noFill/>
        </p:spPr>
        <p:txBody>
          <a:bodyPr wrap="square" rtlCol="0">
            <a:spAutoFit/>
          </a:bodyPr>
          <a:lstStyle/>
          <a:p>
            <a:r>
              <a:rPr lang="bn-BD" sz="3600" dirty="0">
                <a:latin typeface="NikoshBAN" panose="02000000000000000000" pitchFamily="2" charset="0"/>
                <a:cs typeface="NikoshBAN" panose="02000000000000000000" pitchFamily="2" charset="0"/>
              </a:rPr>
              <a:t>স্পিকার </a:t>
            </a:r>
            <a:r>
              <a:rPr lang="bn-BD" dirty="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9" name="TextBox 8"/>
          <p:cNvSpPr txBox="1"/>
          <p:nvPr/>
        </p:nvSpPr>
        <p:spPr>
          <a:xfrm>
            <a:off x="5487584" y="6034601"/>
            <a:ext cx="1216831" cy="646331"/>
          </a:xfrm>
          <a:prstGeom prst="rect">
            <a:avLst/>
          </a:prstGeom>
          <a:noFill/>
        </p:spPr>
        <p:txBody>
          <a:bodyPr wrap="square" rtlCol="0">
            <a:spAutoFit/>
          </a:bodyPr>
          <a:lstStyle/>
          <a:p>
            <a:r>
              <a:rPr lang="bn-BD" sz="3600" dirty="0">
                <a:latin typeface="NikoshBAN" panose="02000000000000000000" pitchFamily="2" charset="0"/>
                <a:cs typeface="NikoshBAN" panose="02000000000000000000" pitchFamily="2" charset="0"/>
              </a:rPr>
              <a:t>প্রিন্টার  </a:t>
            </a:r>
            <a:r>
              <a:rPr lang="bn-BD" dirty="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11" name="Rectangle 10"/>
          <p:cNvSpPr/>
          <p:nvPr/>
        </p:nvSpPr>
        <p:spPr>
          <a:xfrm>
            <a:off x="3807517" y="332149"/>
            <a:ext cx="4026408" cy="870035"/>
          </a:xfrm>
          <a:prstGeom prst="rect">
            <a:avLst/>
          </a:prstGeom>
          <a:solidFill>
            <a:schemeClr val="accent6">
              <a:lumMod val="60000"/>
              <a:lumOff val="40000"/>
              <a:alpha val="46000"/>
            </a:schemeClr>
          </a:solidFill>
          <a:ln w="38100">
            <a:solidFill>
              <a:srgbClr val="7030A0"/>
            </a:solidFill>
          </a:ln>
          <a:scene3d>
            <a:camera prst="orthographicFront"/>
            <a:lightRig rig="threePt" dir="t"/>
          </a:scene3d>
          <a:sp3d>
            <a:bevelT w="317500" h="571500"/>
            <a:bevelB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5400" dirty="0">
                <a:solidFill>
                  <a:schemeClr val="tx1"/>
                </a:solidFill>
                <a:latin typeface="NikoshBAN" panose="02000000000000000000" pitchFamily="2" charset="0"/>
                <a:cs typeface="NikoshBAN" panose="02000000000000000000" pitchFamily="2" charset="0"/>
              </a:rPr>
              <a:t>আউটপুট</a:t>
            </a:r>
            <a:r>
              <a:rPr lang="bn-IN" sz="5400" dirty="0">
                <a:solidFill>
                  <a:schemeClr val="tx1"/>
                </a:solidFill>
                <a:latin typeface="NikoshBAN" panose="02000000000000000000" pitchFamily="2" charset="0"/>
                <a:cs typeface="NikoshBAN" panose="02000000000000000000" pitchFamily="2" charset="0"/>
              </a:rPr>
              <a:t> ডিভাইস</a:t>
            </a:r>
            <a:r>
              <a:rPr lang="bn-BD" sz="5400" dirty="0">
                <a:solidFill>
                  <a:schemeClr val="tx1"/>
                </a:solidFill>
                <a:latin typeface="NikoshBAN" panose="02000000000000000000" pitchFamily="2" charset="0"/>
                <a:cs typeface="NikoshBAN" panose="02000000000000000000" pitchFamily="2" charset="0"/>
              </a:rPr>
              <a:t>  </a:t>
            </a:r>
            <a:r>
              <a:rPr lang="bn-IN" sz="5400" dirty="0">
                <a:solidFill>
                  <a:schemeClr val="tx1"/>
                </a:solidFill>
                <a:latin typeface="NikoshBAN" panose="02000000000000000000" pitchFamily="2" charset="0"/>
                <a:cs typeface="NikoshBAN" panose="02000000000000000000" pitchFamily="2" charset="0"/>
              </a:rPr>
              <a:t>  </a:t>
            </a:r>
            <a:r>
              <a:rPr lang="bn-BD" sz="5400" dirty="0">
                <a:solidFill>
                  <a:schemeClr val="tx1"/>
                </a:solidFill>
                <a:latin typeface="NikoshBAN" panose="02000000000000000000" pitchFamily="2" charset="0"/>
                <a:cs typeface="NikoshBAN" panose="02000000000000000000" pitchFamily="2" charset="0"/>
              </a:rPr>
              <a:t>   </a:t>
            </a:r>
            <a:endParaRPr lang="en-US" sz="5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3750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80">
                                          <p:stCondLst>
                                            <p:cond delay="0"/>
                                          </p:stCondLst>
                                        </p:cTn>
                                        <p:tgtEl>
                                          <p:spTgt spid="7"/>
                                        </p:tgtEl>
                                      </p:cBhvr>
                                    </p:animEffect>
                                    <p:anim calcmode="lin" valueType="num">
                                      <p:cBhvr>
                                        <p:cTn id="1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4" dur="26">
                                          <p:stCondLst>
                                            <p:cond delay="650"/>
                                          </p:stCondLst>
                                        </p:cTn>
                                        <p:tgtEl>
                                          <p:spTgt spid="7"/>
                                        </p:tgtEl>
                                      </p:cBhvr>
                                      <p:to x="100000" y="60000"/>
                                    </p:animScale>
                                    <p:animScale>
                                      <p:cBhvr>
                                        <p:cTn id="25" dur="166" decel="50000">
                                          <p:stCondLst>
                                            <p:cond delay="676"/>
                                          </p:stCondLst>
                                        </p:cTn>
                                        <p:tgtEl>
                                          <p:spTgt spid="7"/>
                                        </p:tgtEl>
                                      </p:cBhvr>
                                      <p:to x="100000" y="100000"/>
                                    </p:animScale>
                                    <p:animScale>
                                      <p:cBhvr>
                                        <p:cTn id="26" dur="26">
                                          <p:stCondLst>
                                            <p:cond delay="1312"/>
                                          </p:stCondLst>
                                        </p:cTn>
                                        <p:tgtEl>
                                          <p:spTgt spid="7"/>
                                        </p:tgtEl>
                                      </p:cBhvr>
                                      <p:to x="100000" y="80000"/>
                                    </p:animScale>
                                    <p:animScale>
                                      <p:cBhvr>
                                        <p:cTn id="27" dur="166" decel="50000">
                                          <p:stCondLst>
                                            <p:cond delay="1338"/>
                                          </p:stCondLst>
                                        </p:cTn>
                                        <p:tgtEl>
                                          <p:spTgt spid="7"/>
                                        </p:tgtEl>
                                      </p:cBhvr>
                                      <p:to x="100000" y="100000"/>
                                    </p:animScale>
                                    <p:animScale>
                                      <p:cBhvr>
                                        <p:cTn id="28" dur="26">
                                          <p:stCondLst>
                                            <p:cond delay="1642"/>
                                          </p:stCondLst>
                                        </p:cTn>
                                        <p:tgtEl>
                                          <p:spTgt spid="7"/>
                                        </p:tgtEl>
                                      </p:cBhvr>
                                      <p:to x="100000" y="90000"/>
                                    </p:animScale>
                                    <p:animScale>
                                      <p:cBhvr>
                                        <p:cTn id="29" dur="166" decel="50000">
                                          <p:stCondLst>
                                            <p:cond delay="1668"/>
                                          </p:stCondLst>
                                        </p:cTn>
                                        <p:tgtEl>
                                          <p:spTgt spid="7"/>
                                        </p:tgtEl>
                                      </p:cBhvr>
                                      <p:to x="100000" y="100000"/>
                                    </p:animScale>
                                    <p:animScale>
                                      <p:cBhvr>
                                        <p:cTn id="30" dur="26">
                                          <p:stCondLst>
                                            <p:cond delay="1808"/>
                                          </p:stCondLst>
                                        </p:cTn>
                                        <p:tgtEl>
                                          <p:spTgt spid="7"/>
                                        </p:tgtEl>
                                      </p:cBhvr>
                                      <p:to x="100000" y="95000"/>
                                    </p:animScale>
                                    <p:animScale>
                                      <p:cBhvr>
                                        <p:cTn id="31" dur="166" decel="50000">
                                          <p:stCondLst>
                                            <p:cond delay="1834"/>
                                          </p:stCondLst>
                                        </p:cTn>
                                        <p:tgtEl>
                                          <p:spTgt spid="7"/>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randombar(horizontal)">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down)">
                                      <p:cBhvr>
                                        <p:cTn id="65" dur="580">
                                          <p:stCondLst>
                                            <p:cond delay="0"/>
                                          </p:stCondLst>
                                        </p:cTn>
                                        <p:tgtEl>
                                          <p:spTgt spid="8"/>
                                        </p:tgtEl>
                                      </p:cBhvr>
                                    </p:animEffect>
                                    <p:anim calcmode="lin" valueType="num">
                                      <p:cBhvr>
                                        <p:cTn id="6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1" dur="26">
                                          <p:stCondLst>
                                            <p:cond delay="650"/>
                                          </p:stCondLst>
                                        </p:cTn>
                                        <p:tgtEl>
                                          <p:spTgt spid="8"/>
                                        </p:tgtEl>
                                      </p:cBhvr>
                                      <p:to x="100000" y="60000"/>
                                    </p:animScale>
                                    <p:animScale>
                                      <p:cBhvr>
                                        <p:cTn id="72" dur="166" decel="50000">
                                          <p:stCondLst>
                                            <p:cond delay="676"/>
                                          </p:stCondLst>
                                        </p:cTn>
                                        <p:tgtEl>
                                          <p:spTgt spid="8"/>
                                        </p:tgtEl>
                                      </p:cBhvr>
                                      <p:to x="100000" y="100000"/>
                                    </p:animScale>
                                    <p:animScale>
                                      <p:cBhvr>
                                        <p:cTn id="73" dur="26">
                                          <p:stCondLst>
                                            <p:cond delay="1312"/>
                                          </p:stCondLst>
                                        </p:cTn>
                                        <p:tgtEl>
                                          <p:spTgt spid="8"/>
                                        </p:tgtEl>
                                      </p:cBhvr>
                                      <p:to x="100000" y="80000"/>
                                    </p:animScale>
                                    <p:animScale>
                                      <p:cBhvr>
                                        <p:cTn id="74" dur="166" decel="50000">
                                          <p:stCondLst>
                                            <p:cond delay="1338"/>
                                          </p:stCondLst>
                                        </p:cTn>
                                        <p:tgtEl>
                                          <p:spTgt spid="8"/>
                                        </p:tgtEl>
                                      </p:cBhvr>
                                      <p:to x="100000" y="100000"/>
                                    </p:animScale>
                                    <p:animScale>
                                      <p:cBhvr>
                                        <p:cTn id="75" dur="26">
                                          <p:stCondLst>
                                            <p:cond delay="1642"/>
                                          </p:stCondLst>
                                        </p:cTn>
                                        <p:tgtEl>
                                          <p:spTgt spid="8"/>
                                        </p:tgtEl>
                                      </p:cBhvr>
                                      <p:to x="100000" y="90000"/>
                                    </p:animScale>
                                    <p:animScale>
                                      <p:cBhvr>
                                        <p:cTn id="76" dur="166" decel="50000">
                                          <p:stCondLst>
                                            <p:cond delay="1668"/>
                                          </p:stCondLst>
                                        </p:cTn>
                                        <p:tgtEl>
                                          <p:spTgt spid="8"/>
                                        </p:tgtEl>
                                      </p:cBhvr>
                                      <p:to x="100000" y="100000"/>
                                    </p:animScale>
                                    <p:animScale>
                                      <p:cBhvr>
                                        <p:cTn id="77" dur="26">
                                          <p:stCondLst>
                                            <p:cond delay="1808"/>
                                          </p:stCondLst>
                                        </p:cTn>
                                        <p:tgtEl>
                                          <p:spTgt spid="8"/>
                                        </p:tgtEl>
                                      </p:cBhvr>
                                      <p:to x="100000" y="95000"/>
                                    </p:animScale>
                                    <p:animScale>
                                      <p:cBhvr>
                                        <p:cTn id="7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cene3d>
            <a:camera prst="orthographicFront"/>
            <a:lightRig rig="threePt" dir="t"/>
          </a:scene3d>
          <a:sp3d>
            <a:bevelT w="114300" prst="hardEdge"/>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287" t="6085" r="5011" b="8053"/>
          <a:stretch/>
        </p:blipFill>
        <p:spPr>
          <a:xfrm>
            <a:off x="6400800" y="1366764"/>
            <a:ext cx="5083444" cy="4427241"/>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781" b="18306"/>
          <a:stretch/>
        </p:blipFill>
        <p:spPr>
          <a:xfrm>
            <a:off x="383895" y="1366764"/>
            <a:ext cx="5510627" cy="4427241"/>
          </a:xfrm>
          <a:prstGeom prst="rect">
            <a:avLst/>
          </a:prstGeom>
        </p:spPr>
      </p:pic>
      <p:sp>
        <p:nvSpPr>
          <p:cNvPr id="6" name="TextBox 5"/>
          <p:cNvSpPr txBox="1"/>
          <p:nvPr/>
        </p:nvSpPr>
        <p:spPr>
          <a:xfrm>
            <a:off x="2114594" y="5910504"/>
            <a:ext cx="1559412" cy="830997"/>
          </a:xfrm>
          <a:prstGeom prst="rect">
            <a:avLst/>
          </a:prstGeom>
          <a:noFill/>
        </p:spPr>
        <p:txBody>
          <a:bodyPr wrap="square" rtlCol="0">
            <a:spAutoFit/>
          </a:bodyPr>
          <a:lstStyle/>
          <a:p>
            <a:r>
              <a:rPr lang="bn-IN" sz="4800" dirty="0">
                <a:latin typeface="NikoshBAN" panose="02000000000000000000" pitchFamily="2" charset="0"/>
                <a:cs typeface="NikoshBAN" panose="02000000000000000000" pitchFamily="2" charset="0"/>
              </a:rPr>
              <a:t>প্লটার</a:t>
            </a:r>
            <a:r>
              <a:rPr lang="bn-IN"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  </a:t>
            </a:r>
            <a:r>
              <a:rPr lang="bn-BD" dirty="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7" name="TextBox 6"/>
          <p:cNvSpPr txBox="1"/>
          <p:nvPr/>
        </p:nvSpPr>
        <p:spPr>
          <a:xfrm>
            <a:off x="6741762" y="5952109"/>
            <a:ext cx="4053404" cy="769441"/>
          </a:xfrm>
          <a:prstGeom prst="rect">
            <a:avLst/>
          </a:prstGeom>
          <a:noFill/>
        </p:spPr>
        <p:txBody>
          <a:bodyPr wrap="square" rtlCol="0">
            <a:spAutoFit/>
          </a:bodyPr>
          <a:lstStyle/>
          <a:p>
            <a:r>
              <a:rPr lang="bn-BD" sz="4400" dirty="0" smtClean="0">
                <a:latin typeface="NikoshBAN" panose="02000000000000000000" pitchFamily="2" charset="0"/>
                <a:cs typeface="NikoshBAN" panose="02000000000000000000" pitchFamily="2" charset="0"/>
              </a:rPr>
              <a:t>মাল্টিমিডিয়া </a:t>
            </a:r>
            <a:r>
              <a:rPr lang="bn-IN" sz="4400" dirty="0" smtClean="0">
                <a:latin typeface="NikoshBAN" panose="02000000000000000000" pitchFamily="2" charset="0"/>
                <a:cs typeface="NikoshBAN" panose="02000000000000000000" pitchFamily="2" charset="0"/>
              </a:rPr>
              <a:t>প্রজেক্টর   </a:t>
            </a:r>
            <a:r>
              <a:rPr lang="bn-BD"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
        <p:nvSpPr>
          <p:cNvPr id="9" name="Rectangle 8"/>
          <p:cNvSpPr/>
          <p:nvPr/>
        </p:nvSpPr>
        <p:spPr>
          <a:xfrm>
            <a:off x="3881318" y="192665"/>
            <a:ext cx="4026408" cy="870035"/>
          </a:xfrm>
          <a:prstGeom prst="rect">
            <a:avLst/>
          </a:prstGeom>
          <a:solidFill>
            <a:schemeClr val="accent6">
              <a:lumMod val="60000"/>
              <a:lumOff val="40000"/>
              <a:alpha val="46000"/>
            </a:schemeClr>
          </a:solidFill>
          <a:ln w="38100">
            <a:solidFill>
              <a:srgbClr val="7030A0"/>
            </a:solidFill>
          </a:ln>
          <a:scene3d>
            <a:camera prst="orthographicFront"/>
            <a:lightRig rig="threePt" dir="t"/>
          </a:scene3d>
          <a:sp3d>
            <a:bevelT w="317500" h="571500"/>
            <a:bevelB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5400" dirty="0">
                <a:solidFill>
                  <a:schemeClr val="tx1"/>
                </a:solidFill>
                <a:latin typeface="NikoshBAN" panose="02000000000000000000" pitchFamily="2" charset="0"/>
                <a:cs typeface="NikoshBAN" panose="02000000000000000000" pitchFamily="2" charset="0"/>
              </a:rPr>
              <a:t>আউটপুট</a:t>
            </a:r>
            <a:r>
              <a:rPr lang="bn-IN" sz="5400" dirty="0">
                <a:solidFill>
                  <a:schemeClr val="tx1"/>
                </a:solidFill>
                <a:latin typeface="NikoshBAN" panose="02000000000000000000" pitchFamily="2" charset="0"/>
                <a:cs typeface="NikoshBAN" panose="02000000000000000000" pitchFamily="2" charset="0"/>
              </a:rPr>
              <a:t> ডিভাইস</a:t>
            </a:r>
            <a:r>
              <a:rPr lang="bn-BD" sz="5400" dirty="0">
                <a:solidFill>
                  <a:schemeClr val="tx1"/>
                </a:solidFill>
                <a:latin typeface="NikoshBAN" panose="02000000000000000000" pitchFamily="2" charset="0"/>
                <a:cs typeface="NikoshBAN" panose="02000000000000000000" pitchFamily="2" charset="0"/>
              </a:rPr>
              <a:t>  </a:t>
            </a:r>
            <a:r>
              <a:rPr lang="bn-IN" sz="5400" dirty="0">
                <a:solidFill>
                  <a:schemeClr val="tx1"/>
                </a:solidFill>
                <a:latin typeface="NikoshBAN" panose="02000000000000000000" pitchFamily="2" charset="0"/>
                <a:cs typeface="NikoshBAN" panose="02000000000000000000" pitchFamily="2" charset="0"/>
              </a:rPr>
              <a:t>  </a:t>
            </a:r>
            <a:r>
              <a:rPr lang="bn-BD" sz="5400" dirty="0">
                <a:solidFill>
                  <a:schemeClr val="tx1"/>
                </a:solidFill>
                <a:latin typeface="NikoshBAN" panose="02000000000000000000" pitchFamily="2" charset="0"/>
                <a:cs typeface="NikoshBAN" panose="02000000000000000000" pitchFamily="2" charset="0"/>
              </a:rPr>
              <a:t>   </a:t>
            </a:r>
            <a:endParaRPr lang="en-US" sz="5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3264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304</Words>
  <Application>Microsoft Office PowerPoint</Application>
  <PresentationFormat>Widescreen</PresentationFormat>
  <Paragraphs>58</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NikoshBAN</vt:lpstr>
      <vt:lpstr>Vrinda</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Sabuj</dc:creator>
  <cp:lastModifiedBy>Sabuj</cp:lastModifiedBy>
  <cp:revision>18</cp:revision>
  <dcterms:created xsi:type="dcterms:W3CDTF">2020-01-20T19:54:20Z</dcterms:created>
  <dcterms:modified xsi:type="dcterms:W3CDTF">2020-01-24T05:55:54Z</dcterms:modified>
</cp:coreProperties>
</file>