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58" r:id="rId4"/>
    <p:sldId id="259" r:id="rId5"/>
    <p:sldId id="262" r:id="rId6"/>
    <p:sldId id="266" r:id="rId7"/>
    <p:sldId id="267" r:id="rId8"/>
    <p:sldId id="271" r:id="rId9"/>
    <p:sldId id="265" r:id="rId10"/>
    <p:sldId id="269" r:id="rId11"/>
    <p:sldId id="264" r:id="rId12"/>
    <p:sldId id="268" r:id="rId13"/>
    <p:sldId id="263" r:id="rId14"/>
    <p:sldId id="274" r:id="rId15"/>
    <p:sldId id="273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96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Induvidual users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0064712177968044"/>
                  <c:y val="0.19587628865979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8090614886731"/>
                      <c:h val="0.350206185567010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362459546925568E-3"/>
                  <c:y val="4.1237316340612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4789644012944"/>
                      <c:h val="0.2665208214952511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741125805876207E-7"/>
                  <c:y val="8.7629068917931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99029126213588"/>
                      <c:h val="0.18283505154639174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4724919093851543E-3"/>
                  <c:y val="-1.546391752577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50161812297729"/>
                      <c:h val="0.266520821495251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Google+</c:v>
                </c:pt>
                <c:pt idx="2">
                  <c:v>Twitter</c:v>
                </c:pt>
                <c:pt idx="3">
                  <c:v>LinkedIn</c:v>
                </c:pt>
                <c:pt idx="4">
                  <c:v>MySpace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792999000</c:v>
                </c:pt>
                <c:pt idx="1">
                  <c:v>250000000</c:v>
                </c:pt>
                <c:pt idx="2">
                  <c:v>167903</c:v>
                </c:pt>
                <c:pt idx="3">
                  <c:v>94823000</c:v>
                </c:pt>
                <c:pt idx="4">
                  <c:v>61037000</c:v>
                </c:pt>
                <c:pt idx="5">
                  <c:v>255539000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Percentage(%) of popularity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8343949044586"/>
                  <c:y val="-9.306153069821721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847133757961785E-3"/>
                  <c:y val="1.5228426395939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47133757961928E-3"/>
                  <c:y val="3.553299492385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292993630573264E-2"/>
                  <c:y val="-3.0456852791878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5605095541401273"/>
                  <c:y val="-8.1218274111675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Google+</c:v>
                </c:pt>
                <c:pt idx="2">
                  <c:v>Twitter</c:v>
                </c:pt>
                <c:pt idx="3">
                  <c:v>LinkedIn</c:v>
                </c:pt>
                <c:pt idx="4">
                  <c:v>MySpace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0.55100000000000005</c:v>
                </c:pt>
                <c:pt idx="1">
                  <c:v>0.17699999999999999</c:v>
                </c:pt>
                <c:pt idx="2">
                  <c:v>0.11700000000000001</c:v>
                </c:pt>
                <c:pt idx="3">
                  <c:v>6.6000000000000003E-2</c:v>
                </c:pt>
                <c:pt idx="4">
                  <c:v>4.2000000000000003E-2</c:v>
                </c:pt>
                <c:pt idx="5">
                  <c:v>0.17799999999999999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23748-91DB-47B4-9A84-DB89D288FC72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59A5-D12E-4E81-ADA3-CBF52CDEF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3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93972" y="6577568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Soriful</a:t>
            </a:r>
            <a:r>
              <a:rPr lang="en-US" sz="1100" dirty="0" smtClean="0"/>
              <a:t> Islam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708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D95D-2F75-4D22-8A85-D96B379256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1865-B412-4C4A-9ECC-BDD18716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63801"/>
            <a:ext cx="101346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699" y="511314"/>
            <a:ext cx="3277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83614"/>
              </p:ext>
            </p:extLst>
          </p:nvPr>
        </p:nvGraphicFramePr>
        <p:xfrm>
          <a:off x="1327150" y="1145064"/>
          <a:ext cx="9537700" cy="2926080"/>
        </p:xfrm>
        <a:graphic>
          <a:graphicData uri="http://schemas.openxmlformats.org/drawingml/2006/table">
            <a:tbl>
              <a:tblPr firstRow="1" bandRow="1"/>
              <a:tblGrid>
                <a:gridCol w="2384425"/>
                <a:gridCol w="2384425"/>
                <a:gridCol w="3031159"/>
                <a:gridCol w="1737691"/>
              </a:tblGrid>
              <a:tr h="324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Networks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Induvidual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Percentage(%) of popularity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Regions covered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Facebook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792,999,000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55.1%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worldwide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Google+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worldwide</a:t>
                      </a: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Twitter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167,903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worldwide</a:t>
                      </a: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LinkedIn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94,823,000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 &amp; Europe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MySpace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61,037,000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 &amp; Canada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255,539,000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7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1,438,877,000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289338130"/>
              </p:ext>
            </p:extLst>
          </p:nvPr>
        </p:nvGraphicFramePr>
        <p:xfrm>
          <a:off x="1363850" y="4076700"/>
          <a:ext cx="4363850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385511463"/>
              </p:ext>
            </p:extLst>
          </p:nvPr>
        </p:nvGraphicFramePr>
        <p:xfrm>
          <a:off x="6451600" y="4025900"/>
          <a:ext cx="4368800" cy="2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363851" y="50800"/>
            <a:ext cx="9469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table adapted from Wikipedia.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shows some data on worldwide use of social networks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9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4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3582" y="-595181"/>
            <a:ext cx="2371634" cy="4577996"/>
          </a:xfrm>
          <a:prstGeom prst="roundRect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00562" y="381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6701" y="636150"/>
            <a:ext cx="6886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following dialogues about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provide your own questions and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on the rest of the social networks in the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table. Act out in pairs.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900" y="3365500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…………social network is the most popular?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949700"/>
            <a:ext cx="7040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…………individual users use Facebook?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4900" y="4521200"/>
            <a:ext cx="8977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…………part of the world is Facebook mostly used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94" y="994911"/>
            <a:ext cx="6654015" cy="3902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4851400" y="177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00" y="5120276"/>
            <a:ext cx="11512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learner open your English book page no 168 &amp; read attentively.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447" y="917392"/>
            <a:ext cx="6009945" cy="361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007591" y="100709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031" y="4685284"/>
            <a:ext cx="876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reason of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popularity of 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9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76C2B-78B4-4792-A796-7A30CF933F6E}"/>
              </a:ext>
            </a:extLst>
          </p:cNvPr>
          <p:cNvSpPr/>
          <p:nvPr/>
        </p:nvSpPr>
        <p:spPr>
          <a:xfrm>
            <a:off x="4988226" y="174021"/>
            <a:ext cx="2149128" cy="521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Evaluation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A191A1-E0D9-454F-8A6A-75BA9A79A9D2}"/>
              </a:ext>
            </a:extLst>
          </p:cNvPr>
          <p:cNvSpPr/>
          <p:nvPr/>
        </p:nvSpPr>
        <p:spPr>
          <a:xfrm>
            <a:off x="772584" y="908985"/>
            <a:ext cx="9273116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1. The ……….. Technology has helped social networking sites to emerge.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39F226-A15E-4673-BEC1-1AD1CE0124B2}"/>
              </a:ext>
            </a:extLst>
          </p:cNvPr>
          <p:cNvSpPr/>
          <p:nvPr/>
        </p:nvSpPr>
        <p:spPr>
          <a:xfrm>
            <a:off x="726045" y="2338014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Users have to pay for.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A15DD0-71DB-4B04-ADE6-6296DD9B4877}"/>
              </a:ext>
            </a:extLst>
          </p:cNvPr>
          <p:cNvSpPr/>
          <p:nvPr/>
        </p:nvSpPr>
        <p:spPr>
          <a:xfrm>
            <a:off x="1171977" y="2745804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social networks.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76D440-40CE-4641-8F57-DEC5EE17F1A4}"/>
              </a:ext>
            </a:extLst>
          </p:cNvPr>
          <p:cNvSpPr/>
          <p:nvPr/>
        </p:nvSpPr>
        <p:spPr>
          <a:xfrm>
            <a:off x="5353585" y="2745804"/>
            <a:ext cx="3663415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multimedia contents.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71CE0E-7478-4602-A97D-C896262F5FF6}"/>
              </a:ext>
            </a:extLst>
          </p:cNvPr>
          <p:cNvSpPr/>
          <p:nvPr/>
        </p:nvSpPr>
        <p:spPr>
          <a:xfrm>
            <a:off x="1171977" y="3196564"/>
            <a:ext cx="3981395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ther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online connections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24C0A9-B0BF-42F6-AADA-8C8A3A54D563}"/>
              </a:ext>
            </a:extLst>
          </p:cNvPr>
          <p:cNvSpPr/>
          <p:nvPr/>
        </p:nvSpPr>
        <p:spPr>
          <a:xfrm>
            <a:off x="5353586" y="3196564"/>
            <a:ext cx="3245743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uploading pictures.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7BE808-CBA3-4A9E-88EF-860BDCF64642}"/>
              </a:ext>
            </a:extLst>
          </p:cNvPr>
          <p:cNvSpPr/>
          <p:nvPr/>
        </p:nvSpPr>
        <p:spPr>
          <a:xfrm>
            <a:off x="1171977" y="3982333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virus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D08907-8AB0-47CE-92E6-5D56B1874B76}"/>
              </a:ext>
            </a:extLst>
          </p:cNvPr>
          <p:cNvSpPr/>
          <p:nvPr/>
        </p:nvSpPr>
        <p:spPr>
          <a:xfrm>
            <a:off x="5353585" y="3982333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identtity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04BFE3-848A-4DA3-B843-1395D9EDEA45}"/>
              </a:ext>
            </a:extLst>
          </p:cNvPr>
          <p:cNvSpPr/>
          <p:nvPr/>
        </p:nvSpPr>
        <p:spPr>
          <a:xfrm>
            <a:off x="1248006" y="4370009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network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FD7BF53-0001-4EBD-BA34-2918FA28B37B}"/>
              </a:ext>
            </a:extLst>
          </p:cNvPr>
          <p:cNvSpPr/>
          <p:nvPr/>
        </p:nvSpPr>
        <p:spPr>
          <a:xfrm>
            <a:off x="5353586" y="4407337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secrecy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3004624-8F0C-456C-A7AC-7412018D7861}"/>
              </a:ext>
            </a:extLst>
          </p:cNvPr>
          <p:cNvSpPr/>
          <p:nvPr/>
        </p:nvSpPr>
        <p:spPr>
          <a:xfrm>
            <a:off x="779600" y="3560693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3. User accounts have ………protection measures.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C7D09E-681E-436F-AF6D-B6509F14D5D7}"/>
              </a:ext>
            </a:extLst>
          </p:cNvPr>
          <p:cNvSpPr/>
          <p:nvPr/>
        </p:nvSpPr>
        <p:spPr>
          <a:xfrm>
            <a:off x="833368" y="4983759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4. User profiles have a section for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778622-1FC3-4993-81A2-A7C635FBCE7D}"/>
              </a:ext>
            </a:extLst>
          </p:cNvPr>
          <p:cNvSpPr/>
          <p:nvPr/>
        </p:nvSpPr>
        <p:spPr>
          <a:xfrm>
            <a:off x="1152300" y="5567485"/>
            <a:ext cx="3419700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outsideers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editing.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DA3DBB-7644-4DD4-B047-DA362064955E}"/>
              </a:ext>
            </a:extLst>
          </p:cNvPr>
          <p:cNvSpPr/>
          <p:nvPr/>
        </p:nvSpPr>
        <p:spPr>
          <a:xfrm>
            <a:off x="5372008" y="5567485"/>
            <a:ext cx="3530692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outsideers’uploading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91E11A3-F341-431F-9A16-6E5BF883C0E6}"/>
              </a:ext>
            </a:extLst>
          </p:cNvPr>
          <p:cNvSpPr/>
          <p:nvPr/>
        </p:nvSpPr>
        <p:spPr>
          <a:xfrm>
            <a:off x="1152300" y="5992489"/>
            <a:ext cx="3648300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outsideers’moderation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D726BEC-6068-4771-987E-DD78E17AD535}"/>
              </a:ext>
            </a:extLst>
          </p:cNvPr>
          <p:cNvSpPr/>
          <p:nvPr/>
        </p:nvSpPr>
        <p:spPr>
          <a:xfrm>
            <a:off x="5372009" y="5992489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others’ remarks.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B8DE61-2232-438C-8542-B246ABA90F79}"/>
              </a:ext>
            </a:extLst>
          </p:cNvPr>
          <p:cNvSpPr/>
          <p:nvPr/>
        </p:nvSpPr>
        <p:spPr>
          <a:xfrm>
            <a:off x="1356360" y="2799971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E52230C-2B36-4838-A7DF-EAE41048A4CF}"/>
              </a:ext>
            </a:extLst>
          </p:cNvPr>
          <p:cNvSpPr/>
          <p:nvPr/>
        </p:nvSpPr>
        <p:spPr>
          <a:xfrm>
            <a:off x="1356360" y="3244321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6BF4917-9ADC-4287-9B7F-143123AAAAFE}"/>
              </a:ext>
            </a:extLst>
          </p:cNvPr>
          <p:cNvSpPr/>
          <p:nvPr/>
        </p:nvSpPr>
        <p:spPr>
          <a:xfrm>
            <a:off x="5539740" y="279287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F1DCD65-6BE6-4C5B-B111-5994B30C73EF}"/>
              </a:ext>
            </a:extLst>
          </p:cNvPr>
          <p:cNvSpPr/>
          <p:nvPr/>
        </p:nvSpPr>
        <p:spPr>
          <a:xfrm>
            <a:off x="5532120" y="3241258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02BA764-57DD-4A5D-B3E2-75C226AF6246}"/>
              </a:ext>
            </a:extLst>
          </p:cNvPr>
          <p:cNvSpPr/>
          <p:nvPr/>
        </p:nvSpPr>
        <p:spPr>
          <a:xfrm>
            <a:off x="1356360" y="404289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DDF5E6A-1552-406A-8C37-8756D62793CB}"/>
              </a:ext>
            </a:extLst>
          </p:cNvPr>
          <p:cNvSpPr/>
          <p:nvPr/>
        </p:nvSpPr>
        <p:spPr>
          <a:xfrm>
            <a:off x="1412240" y="443136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FA4FF77-2543-4F89-BE71-FAB534A36228}"/>
              </a:ext>
            </a:extLst>
          </p:cNvPr>
          <p:cNvSpPr/>
          <p:nvPr/>
        </p:nvSpPr>
        <p:spPr>
          <a:xfrm>
            <a:off x="5539740" y="4035799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9A6117F-B867-47AC-B476-162F61A89DF0}"/>
              </a:ext>
            </a:extLst>
          </p:cNvPr>
          <p:cNvSpPr/>
          <p:nvPr/>
        </p:nvSpPr>
        <p:spPr>
          <a:xfrm>
            <a:off x="5539740" y="4461322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4FD927C-872A-4EED-A78D-3B1D8D55114B}"/>
              </a:ext>
            </a:extLst>
          </p:cNvPr>
          <p:cNvSpPr/>
          <p:nvPr/>
        </p:nvSpPr>
        <p:spPr>
          <a:xfrm>
            <a:off x="1343660" y="5625130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9267C03-BDDC-41F8-9A6C-5B1CBC092956}"/>
              </a:ext>
            </a:extLst>
          </p:cNvPr>
          <p:cNvSpPr/>
          <p:nvPr/>
        </p:nvSpPr>
        <p:spPr>
          <a:xfrm>
            <a:off x="1336040" y="6031380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2C587E7-0376-4A92-A243-26E9E799A829}"/>
              </a:ext>
            </a:extLst>
          </p:cNvPr>
          <p:cNvSpPr/>
          <p:nvPr/>
        </p:nvSpPr>
        <p:spPr>
          <a:xfrm>
            <a:off x="5519420" y="5618034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4919EAF-86B9-485B-BC75-FF48D001917E}"/>
              </a:ext>
            </a:extLst>
          </p:cNvPr>
          <p:cNvSpPr/>
          <p:nvPr/>
        </p:nvSpPr>
        <p:spPr>
          <a:xfrm>
            <a:off x="5544820" y="6061337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4742726-F088-48F6-8C2C-6611C7522425}"/>
              </a:ext>
            </a:extLst>
          </p:cNvPr>
          <p:cNvSpPr/>
          <p:nvPr/>
        </p:nvSpPr>
        <p:spPr>
          <a:xfrm>
            <a:off x="1284448" y="3200618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6">
            <a:extLst>
              <a:ext uri="{FF2B5EF4-FFF2-40B4-BE49-F238E27FC236}">
                <a16:creationId xmlns:a16="http://schemas.microsoft.com/office/drawing/2014/main" xmlns="" id="{6451D90A-A3CF-4CFB-AD06-B87494C804A3}"/>
              </a:ext>
            </a:extLst>
          </p:cNvPr>
          <p:cNvSpPr/>
          <p:nvPr/>
        </p:nvSpPr>
        <p:spPr>
          <a:xfrm>
            <a:off x="1194676" y="2589687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45">
            <a:extLst>
              <a:ext uri="{FF2B5EF4-FFF2-40B4-BE49-F238E27FC236}">
                <a16:creationId xmlns:a16="http://schemas.microsoft.com/office/drawing/2014/main" xmlns="" id="{C6AD3EF3-945D-41D7-8F6C-8D1CB3241B17}"/>
              </a:ext>
            </a:extLst>
          </p:cNvPr>
          <p:cNvSpPr/>
          <p:nvPr/>
        </p:nvSpPr>
        <p:spPr>
          <a:xfrm>
            <a:off x="5385676" y="2622345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46">
            <a:extLst>
              <a:ext uri="{FF2B5EF4-FFF2-40B4-BE49-F238E27FC236}">
                <a16:creationId xmlns:a16="http://schemas.microsoft.com/office/drawing/2014/main" xmlns="" id="{EEA9B059-A49B-4A1D-9753-25E6D9568172}"/>
              </a:ext>
            </a:extLst>
          </p:cNvPr>
          <p:cNvSpPr/>
          <p:nvPr/>
        </p:nvSpPr>
        <p:spPr>
          <a:xfrm>
            <a:off x="5357628" y="3088209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47">
            <a:extLst>
              <a:ext uri="{FF2B5EF4-FFF2-40B4-BE49-F238E27FC236}">
                <a16:creationId xmlns:a16="http://schemas.microsoft.com/office/drawing/2014/main" xmlns="" id="{2F018E96-CE3E-4078-A6D6-AE8E1E20E309}"/>
              </a:ext>
            </a:extLst>
          </p:cNvPr>
          <p:cNvSpPr/>
          <p:nvPr/>
        </p:nvSpPr>
        <p:spPr>
          <a:xfrm>
            <a:off x="1222323" y="3878580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48">
            <a:extLst>
              <a:ext uri="{FF2B5EF4-FFF2-40B4-BE49-F238E27FC236}">
                <a16:creationId xmlns:a16="http://schemas.microsoft.com/office/drawing/2014/main" xmlns="" id="{9854649B-8541-4555-A79D-AA1E7E950384}"/>
              </a:ext>
            </a:extLst>
          </p:cNvPr>
          <p:cNvSpPr/>
          <p:nvPr/>
        </p:nvSpPr>
        <p:spPr>
          <a:xfrm>
            <a:off x="5378056" y="3824354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ication Sign 49">
            <a:extLst>
              <a:ext uri="{FF2B5EF4-FFF2-40B4-BE49-F238E27FC236}">
                <a16:creationId xmlns:a16="http://schemas.microsoft.com/office/drawing/2014/main" xmlns="" id="{516443AA-8EE3-4958-8483-A631134F1694}"/>
              </a:ext>
            </a:extLst>
          </p:cNvPr>
          <p:cNvSpPr/>
          <p:nvPr/>
        </p:nvSpPr>
        <p:spPr>
          <a:xfrm>
            <a:off x="1258176" y="4214893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50">
            <a:extLst>
              <a:ext uri="{FF2B5EF4-FFF2-40B4-BE49-F238E27FC236}">
                <a16:creationId xmlns:a16="http://schemas.microsoft.com/office/drawing/2014/main" xmlns="" id="{529AAAAF-4D1F-4349-81E7-53EFD05BE851}"/>
              </a:ext>
            </a:extLst>
          </p:cNvPr>
          <p:cNvSpPr/>
          <p:nvPr/>
        </p:nvSpPr>
        <p:spPr>
          <a:xfrm>
            <a:off x="1209906" y="5465808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ication Sign 51">
            <a:extLst>
              <a:ext uri="{FF2B5EF4-FFF2-40B4-BE49-F238E27FC236}">
                <a16:creationId xmlns:a16="http://schemas.microsoft.com/office/drawing/2014/main" xmlns="" id="{C52370BB-2DFC-434B-BA4A-E7F3B11BF536}"/>
              </a:ext>
            </a:extLst>
          </p:cNvPr>
          <p:cNvSpPr/>
          <p:nvPr/>
        </p:nvSpPr>
        <p:spPr>
          <a:xfrm>
            <a:off x="5370839" y="5453885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ication Sign 52">
            <a:extLst>
              <a:ext uri="{FF2B5EF4-FFF2-40B4-BE49-F238E27FC236}">
                <a16:creationId xmlns:a16="http://schemas.microsoft.com/office/drawing/2014/main" xmlns="" id="{5FCFED63-58E1-46BB-A831-2ECC49019845}"/>
              </a:ext>
            </a:extLst>
          </p:cNvPr>
          <p:cNvSpPr/>
          <p:nvPr/>
        </p:nvSpPr>
        <p:spPr>
          <a:xfrm>
            <a:off x="1197377" y="5836728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0304DD1-03F2-4C6F-88AA-4EB9E74481D6}"/>
              </a:ext>
            </a:extLst>
          </p:cNvPr>
          <p:cNvSpPr/>
          <p:nvPr/>
        </p:nvSpPr>
        <p:spPr>
          <a:xfrm>
            <a:off x="5460908" y="4408915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AE515C0-6AC6-49D8-AE25-FE2A135D736C}"/>
              </a:ext>
            </a:extLst>
          </p:cNvPr>
          <p:cNvSpPr/>
          <p:nvPr/>
        </p:nvSpPr>
        <p:spPr>
          <a:xfrm rot="20197733">
            <a:off x="5483727" y="5983094"/>
            <a:ext cx="413247" cy="41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EA15DD0-71DB-4B04-ADE6-6296DD9B4877}"/>
              </a:ext>
            </a:extLst>
          </p:cNvPr>
          <p:cNvSpPr/>
          <p:nvPr/>
        </p:nvSpPr>
        <p:spPr>
          <a:xfrm>
            <a:off x="1324378" y="1409232"/>
            <a:ext cx="1829176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D76D440-40CE-4641-8F57-DEC5EE17F1A4}"/>
              </a:ext>
            </a:extLst>
          </p:cNvPr>
          <p:cNvSpPr/>
          <p:nvPr/>
        </p:nvSpPr>
        <p:spPr>
          <a:xfrm>
            <a:off x="5505986" y="1409232"/>
            <a:ext cx="2114014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Google+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E71CE0E-7478-4602-A97D-C896262F5FF6}"/>
              </a:ext>
            </a:extLst>
          </p:cNvPr>
          <p:cNvSpPr/>
          <p:nvPr/>
        </p:nvSpPr>
        <p:spPr>
          <a:xfrm>
            <a:off x="1324377" y="1859992"/>
            <a:ext cx="2206223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224C0A9-B0BF-42F6-AADA-8C8A3A54D563}"/>
              </a:ext>
            </a:extLst>
          </p:cNvPr>
          <p:cNvSpPr/>
          <p:nvPr/>
        </p:nvSpPr>
        <p:spPr>
          <a:xfrm>
            <a:off x="5505986" y="1859992"/>
            <a:ext cx="1921609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94742726-F088-48F6-8C2C-6611C7522425}"/>
              </a:ext>
            </a:extLst>
          </p:cNvPr>
          <p:cNvSpPr/>
          <p:nvPr/>
        </p:nvSpPr>
        <p:spPr>
          <a:xfrm>
            <a:off x="1314054" y="1447405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ication Sign 36">
            <a:extLst>
              <a:ext uri="{FF2B5EF4-FFF2-40B4-BE49-F238E27FC236}">
                <a16:creationId xmlns:a16="http://schemas.microsoft.com/office/drawing/2014/main" xmlns="" id="{6451D90A-A3CF-4CFB-AD06-B87494C804A3}"/>
              </a:ext>
            </a:extLst>
          </p:cNvPr>
          <p:cNvSpPr/>
          <p:nvPr/>
        </p:nvSpPr>
        <p:spPr>
          <a:xfrm>
            <a:off x="1218890" y="1747896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ication Sign 36">
            <a:extLst>
              <a:ext uri="{FF2B5EF4-FFF2-40B4-BE49-F238E27FC236}">
                <a16:creationId xmlns:a16="http://schemas.microsoft.com/office/drawing/2014/main" xmlns="" id="{6451D90A-A3CF-4CFB-AD06-B87494C804A3}"/>
              </a:ext>
            </a:extLst>
          </p:cNvPr>
          <p:cNvSpPr/>
          <p:nvPr/>
        </p:nvSpPr>
        <p:spPr>
          <a:xfrm>
            <a:off x="5485558" y="1726372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ication Sign 36">
            <a:extLst>
              <a:ext uri="{FF2B5EF4-FFF2-40B4-BE49-F238E27FC236}">
                <a16:creationId xmlns:a16="http://schemas.microsoft.com/office/drawing/2014/main" xmlns="" id="{6451D90A-A3CF-4CFB-AD06-B87494C804A3}"/>
              </a:ext>
            </a:extLst>
          </p:cNvPr>
          <p:cNvSpPr/>
          <p:nvPr/>
        </p:nvSpPr>
        <p:spPr>
          <a:xfrm>
            <a:off x="5485558" y="1271441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9DDF5E6A-1552-406A-8C37-8756D62793CB}"/>
              </a:ext>
            </a:extLst>
          </p:cNvPr>
          <p:cNvSpPr/>
          <p:nvPr/>
        </p:nvSpPr>
        <p:spPr>
          <a:xfrm>
            <a:off x="5654040" y="192946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DDF5E6A-1552-406A-8C37-8756D62793CB}"/>
              </a:ext>
            </a:extLst>
          </p:cNvPr>
          <p:cNvSpPr/>
          <p:nvPr/>
        </p:nvSpPr>
        <p:spPr>
          <a:xfrm>
            <a:off x="5628586" y="1459727"/>
            <a:ext cx="297180" cy="3145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9DDF5E6A-1552-406A-8C37-8756D62793CB}"/>
              </a:ext>
            </a:extLst>
          </p:cNvPr>
          <p:cNvSpPr/>
          <p:nvPr/>
        </p:nvSpPr>
        <p:spPr>
          <a:xfrm>
            <a:off x="1356361" y="1881051"/>
            <a:ext cx="334487" cy="3332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DDF5E6A-1552-406A-8C37-8756D62793CB}"/>
              </a:ext>
            </a:extLst>
          </p:cNvPr>
          <p:cNvSpPr/>
          <p:nvPr/>
        </p:nvSpPr>
        <p:spPr>
          <a:xfrm>
            <a:off x="1343660" y="1460033"/>
            <a:ext cx="334488" cy="3306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871" y="631904"/>
            <a:ext cx="30296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b="1" dirty="0">
              <a:blipFill>
                <a:blip r:embed="rId2"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432" y="5530823"/>
            <a:ext cx="101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the Facebook within 15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34EEC35-EAE0-4679-8041-1659AF9A040F}"/>
              </a:ext>
            </a:extLst>
          </p:cNvPr>
          <p:cNvSpPr/>
          <p:nvPr/>
        </p:nvSpPr>
        <p:spPr>
          <a:xfrm>
            <a:off x="3568700" y="1816101"/>
            <a:ext cx="5029200" cy="32893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300000"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23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2741" y="54114"/>
            <a:ext cx="3006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Thank’s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7" y="1053611"/>
            <a:ext cx="9583913" cy="536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Oval 1"/>
          <p:cNvSpPr/>
          <p:nvPr/>
        </p:nvSpPr>
        <p:spPr>
          <a:xfrm>
            <a:off x="1363487" y="1053611"/>
            <a:ext cx="9583913" cy="53471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4" y="1317625"/>
            <a:ext cx="1260475" cy="112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6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2 -0.12037 C 0.49934 -0.12037 0.67565 0.05463 0.67565 0.27084 C 0.67565 0.48635 0.49934 0.66204 0.28242 0.66204 C 0.06549 0.66204 -0.11042 0.48635 -0.11042 0.27084 C -0.11042 0.05463 0.06549 -0.12037 0.28242 -0.12037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32368" y="-47897"/>
            <a:ext cx="3489524" cy="1609344"/>
          </a:xfrm>
          <a:prstGeom prst="horizontalScroll">
            <a:avLst>
              <a:gd name="adj" fmla="val 18940"/>
            </a:avLst>
          </a:prstGeom>
          <a:noFill/>
          <a:ln w="12700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54000" y="3556000"/>
            <a:ext cx="5301450" cy="3271138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Md.Soriful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Chowrapara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Niamotpur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Naogaon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 01715637638</a:t>
            </a:r>
          </a:p>
          <a:p>
            <a:pPr lvl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Email:soriful03@gmail.com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437570" y="3556000"/>
            <a:ext cx="5029200" cy="3279844"/>
          </a:xfrm>
          <a:prstGeom prst="verticalScroll">
            <a:avLst/>
          </a:prstGeom>
          <a:noFill/>
          <a:ln>
            <a:solidFill>
              <a:srgbClr val="BC2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: Ten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1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: Thirteen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    : 50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17/01/2020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26" y="287237"/>
            <a:ext cx="2612571" cy="305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8542" r="30520" b="3261"/>
          <a:stretch/>
        </p:blipFill>
        <p:spPr>
          <a:xfrm>
            <a:off x="7904792" y="312637"/>
            <a:ext cx="2627556" cy="30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6" y="1333499"/>
            <a:ext cx="5095189" cy="3965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6" y="1333500"/>
            <a:ext cx="4032249" cy="3965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42" y="1333498"/>
            <a:ext cx="5187516" cy="4533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630" y="1407966"/>
            <a:ext cx="4034741" cy="3965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449" y="5705439"/>
            <a:ext cx="1435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949" y="5738196"/>
            <a:ext cx="1816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8449" y="5770953"/>
            <a:ext cx="1435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949" y="5770953"/>
            <a:ext cx="1817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8992" y="132211"/>
            <a:ext cx="3054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logo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3637" y="765464"/>
            <a:ext cx="3606799" cy="1191816"/>
          </a:xfrm>
          <a:prstGeom prst="wedgeRoundRectCallout">
            <a:avLst>
              <a:gd name="adj1" fmla="val 51209"/>
              <a:gd name="adj2" fmla="val 91669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what is the logo name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14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98900" y="981214"/>
            <a:ext cx="4394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 service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2299" y="5676900"/>
            <a:ext cx="3277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699855"/>
            <a:ext cx="4762500" cy="38881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105400" y="6299200"/>
            <a:ext cx="1930400" cy="1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19745" y="638478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168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2255104"/>
            <a:ext cx="9055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studying the lesson we will be able to…</a:t>
            </a:r>
          </a:p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ow to open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account;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learn about Utility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smtClean="0">
                <a:ln w="0"/>
                <a:latin typeface="Times New Roman" pitchFamily="18" charset="0"/>
                <a:cs typeface="Times New Roman" pitchFamily="18" charset="0"/>
              </a:rPr>
              <a:t>iscribe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reason of popularity of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3369" y="716797"/>
            <a:ext cx="346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624165"/>
            <a:ext cx="5740399" cy="2755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4737100" y="12700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learning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13692" r="19318" b="15825"/>
          <a:stretch/>
        </p:blipFill>
        <p:spPr>
          <a:xfrm>
            <a:off x="241300" y="3468390"/>
            <a:ext cx="5702300" cy="338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13244" r="19950" b="34680"/>
          <a:stretch/>
        </p:blipFill>
        <p:spPr>
          <a:xfrm>
            <a:off x="6261100" y="3468390"/>
            <a:ext cx="5588000" cy="31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 b="5035"/>
          <a:stretch/>
        </p:blipFill>
        <p:spPr>
          <a:xfrm>
            <a:off x="2510724" y="876300"/>
            <a:ext cx="7175715" cy="3990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4914900" y="148312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Loud reading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613" y="5120276"/>
            <a:ext cx="792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no 168 &amp; read any one.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09908"/>
            <a:ext cx="9445087" cy="5260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93945"/>
            <a:ext cx="9441366" cy="5292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9276" y="125133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206" y="5970067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account sign up page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8727" y="5978048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login page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79" y="715838"/>
            <a:ext cx="9445087" cy="5212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804" y="5970067"/>
            <a:ext cx="8272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fill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Facebook account in this way.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2453" y="6027340"/>
            <a:ext cx="8200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login the Facebook account in this way.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4704" y="1877290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soriful03@gmail.com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5504" y="234998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*********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44351" y="2556834"/>
            <a:ext cx="526942" cy="4418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3" grpId="0"/>
      <p:bldP spid="3" grpId="1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59BDA643-6805-4D72-B00D-BE5E44BC3FA1}"/>
              </a:ext>
            </a:extLst>
          </p:cNvPr>
          <p:cNvSpPr/>
          <p:nvPr/>
        </p:nvSpPr>
        <p:spPr>
          <a:xfrm>
            <a:off x="850024" y="573641"/>
            <a:ext cx="3429876" cy="2956959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9800" y="241300"/>
            <a:ext cx="2816797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7913" y="3949700"/>
            <a:ext cx="8036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understand by social networks?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313" y="4762500"/>
            <a:ext cx="721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uses of social networks?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452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154</cp:revision>
  <dcterms:created xsi:type="dcterms:W3CDTF">2020-01-11T13:55:29Z</dcterms:created>
  <dcterms:modified xsi:type="dcterms:W3CDTF">2020-01-21T17:46:29Z</dcterms:modified>
</cp:coreProperties>
</file>