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240CF3-EDBB-4D7B-89E3-5540D551102D}"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40CF3-EDBB-4D7B-89E3-5540D551102D}"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40CF3-EDBB-4D7B-89E3-5540D551102D}"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240CF3-EDBB-4D7B-89E3-5540D551102D}"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240CF3-EDBB-4D7B-89E3-5540D551102D}" type="datetimeFigureOut">
              <a:rPr lang="en-US" smtClean="0"/>
              <a:pPr/>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240CF3-EDBB-4D7B-89E3-5540D551102D}"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240CF3-EDBB-4D7B-89E3-5540D551102D}" type="datetimeFigureOut">
              <a:rPr lang="en-US" smtClean="0"/>
              <a:pPr/>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240CF3-EDBB-4D7B-89E3-5540D551102D}" type="datetimeFigureOut">
              <a:rPr lang="en-US" smtClean="0"/>
              <a:pPr/>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240CF3-EDBB-4D7B-89E3-5540D551102D}" type="datetimeFigureOut">
              <a:rPr lang="en-US" smtClean="0"/>
              <a:pPr/>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40CF3-EDBB-4D7B-89E3-5540D551102D}"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240CF3-EDBB-4D7B-89E3-5540D551102D}" type="datetimeFigureOut">
              <a:rPr lang="en-US" smtClean="0"/>
              <a:pPr/>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C0BF4-DC49-404F-9D41-C0BEF830D7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240CF3-EDBB-4D7B-89E3-5540D551102D}" type="datetimeFigureOut">
              <a:rPr lang="en-US" smtClean="0"/>
              <a:pPr/>
              <a:t>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C0BF4-DC49-404F-9D41-C0BEF830D7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7021398_1218423934939074_7265032741552398296_n.jpg"/>
          <p:cNvPicPr>
            <a:picLocks noChangeAspect="1"/>
          </p:cNvPicPr>
          <p:nvPr/>
        </p:nvPicPr>
        <p:blipFill>
          <a:blip r:embed="rId2" cstate="print"/>
          <a:stretch>
            <a:fillRect/>
          </a:stretch>
        </p:blipFill>
        <p:spPr>
          <a:xfrm>
            <a:off x="1219200" y="304800"/>
            <a:ext cx="6400800" cy="4648200"/>
          </a:xfrm>
          <a:prstGeom prst="rect">
            <a:avLst/>
          </a:prstGeom>
        </p:spPr>
      </p:pic>
      <p:sp>
        <p:nvSpPr>
          <p:cNvPr id="4" name="TextBox 3"/>
          <p:cNvSpPr txBox="1"/>
          <p:nvPr/>
        </p:nvSpPr>
        <p:spPr>
          <a:xfrm>
            <a:off x="3352800" y="5181600"/>
            <a:ext cx="2531462" cy="1200329"/>
          </a:xfrm>
          <a:prstGeom prst="rect">
            <a:avLst/>
          </a:prstGeom>
          <a:noFill/>
        </p:spPr>
        <p:txBody>
          <a:bodyPr wrap="none" rtlCol="0">
            <a:spAutoFit/>
          </a:bodyPr>
          <a:lstStyle/>
          <a:p>
            <a:r>
              <a:rPr lang="bn-BD" sz="7200" b="1" dirty="0" smtClean="0">
                <a:latin typeface="NikoshBAN" pitchFamily="2" charset="0"/>
                <a:cs typeface="NikoshBAN" pitchFamily="2" charset="0"/>
              </a:rPr>
              <a:t>কবিরাজ</a:t>
            </a:r>
            <a:endParaRPr lang="en-US" sz="7200" b="1"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015663"/>
          </a:xfrm>
          <a:prstGeom prst="rect">
            <a:avLst/>
          </a:prstGeom>
          <a:solidFill>
            <a:schemeClr val="accent2">
              <a:lumMod val="75000"/>
            </a:schemeClr>
          </a:solidFill>
        </p:spPr>
        <p:txBody>
          <a:bodyPr wrap="square" rtlCol="0">
            <a:spAutoFit/>
          </a:bodyPr>
          <a:lstStyle/>
          <a:p>
            <a:pPr algn="ctr"/>
            <a:r>
              <a:rPr lang="bn-BD" sz="6000" b="1" u="sng" dirty="0" smtClean="0">
                <a:solidFill>
                  <a:schemeClr val="bg1"/>
                </a:solidFill>
                <a:latin typeface="NikoshBAN" pitchFamily="2" charset="0"/>
                <a:cs typeface="NikoshBAN" pitchFamily="2" charset="0"/>
              </a:rPr>
              <a:t>পাঠ ঘোষণা</a:t>
            </a:r>
            <a:endParaRPr lang="en-US" sz="6000" b="1" u="sng" dirty="0">
              <a:solidFill>
                <a:schemeClr val="bg1"/>
              </a:solidFill>
              <a:latin typeface="NikoshBAN" pitchFamily="2" charset="0"/>
              <a:cs typeface="NikoshBAN" pitchFamily="2" charset="0"/>
            </a:endParaRPr>
          </a:p>
        </p:txBody>
      </p:sp>
      <p:sp>
        <p:nvSpPr>
          <p:cNvPr id="5" name="TextBox 4"/>
          <p:cNvSpPr txBox="1"/>
          <p:nvPr/>
        </p:nvSpPr>
        <p:spPr>
          <a:xfrm>
            <a:off x="76200" y="1143000"/>
            <a:ext cx="4172937" cy="1107996"/>
          </a:xfrm>
          <a:prstGeom prst="rect">
            <a:avLst/>
          </a:prstGeom>
          <a:solidFill>
            <a:schemeClr val="accent1">
              <a:lumMod val="60000"/>
              <a:lumOff val="40000"/>
            </a:schemeClr>
          </a:solidFill>
        </p:spPr>
        <p:txBody>
          <a:bodyPr wrap="none" rtlCol="0">
            <a:spAutoFit/>
          </a:bodyPr>
          <a:lstStyle/>
          <a:p>
            <a:r>
              <a:rPr lang="bn-BD" sz="6600" b="1" dirty="0" smtClean="0">
                <a:latin typeface="NikoshBAN" pitchFamily="2" charset="0"/>
                <a:cs typeface="NikoshBAN" pitchFamily="2" charset="0"/>
              </a:rPr>
              <a:t>আজকের পাঠ--</a:t>
            </a:r>
            <a:endParaRPr lang="en-US" sz="6600" b="1" dirty="0">
              <a:latin typeface="NikoshBAN" pitchFamily="2" charset="0"/>
              <a:cs typeface="NikoshBAN" pitchFamily="2" charset="0"/>
            </a:endParaRPr>
          </a:p>
        </p:txBody>
      </p:sp>
      <p:sp>
        <p:nvSpPr>
          <p:cNvPr id="6" name="TextBox 5"/>
          <p:cNvSpPr txBox="1"/>
          <p:nvPr/>
        </p:nvSpPr>
        <p:spPr>
          <a:xfrm>
            <a:off x="1905000" y="2286000"/>
            <a:ext cx="4572000" cy="1015663"/>
          </a:xfrm>
          <a:prstGeom prst="rect">
            <a:avLst/>
          </a:prstGeom>
          <a:solidFill>
            <a:schemeClr val="accent2"/>
          </a:solidFill>
        </p:spPr>
        <p:txBody>
          <a:bodyPr wrap="square" rtlCol="0">
            <a:spAutoFit/>
          </a:bodyPr>
          <a:lstStyle/>
          <a:p>
            <a:pPr algn="ctr"/>
            <a:r>
              <a:rPr lang="bn-BD" sz="6000" u="sng" dirty="0" smtClean="0">
                <a:solidFill>
                  <a:schemeClr val="bg1"/>
                </a:solidFill>
                <a:latin typeface="NikoshBAN" pitchFamily="2" charset="0"/>
                <a:cs typeface="NikoshBAN" pitchFamily="2" charset="0"/>
              </a:rPr>
              <a:t>জীবন বিনিময়</a:t>
            </a:r>
            <a:endParaRPr lang="en-US" sz="6000" u="sng" dirty="0">
              <a:solidFill>
                <a:schemeClr val="bg1"/>
              </a:solidFill>
              <a:latin typeface="NikoshBAN" pitchFamily="2" charset="0"/>
              <a:cs typeface="NikoshBAN" pitchFamily="2" charset="0"/>
            </a:endParaRPr>
          </a:p>
        </p:txBody>
      </p:sp>
      <p:sp>
        <p:nvSpPr>
          <p:cNvPr id="7" name="TextBox 6"/>
          <p:cNvSpPr txBox="1"/>
          <p:nvPr/>
        </p:nvSpPr>
        <p:spPr>
          <a:xfrm>
            <a:off x="4495800" y="3276600"/>
            <a:ext cx="4267200" cy="1015663"/>
          </a:xfrm>
          <a:prstGeom prst="rect">
            <a:avLst/>
          </a:prstGeom>
          <a:solidFill>
            <a:srgbClr val="7030A0"/>
          </a:solidFill>
        </p:spPr>
        <p:txBody>
          <a:bodyPr wrap="square" rtlCol="0">
            <a:spAutoFit/>
          </a:bodyPr>
          <a:lstStyle/>
          <a:p>
            <a:pPr algn="ctr"/>
            <a:r>
              <a:rPr lang="bn-BD" sz="6000" dirty="0" smtClean="0">
                <a:solidFill>
                  <a:schemeClr val="bg1"/>
                </a:solidFill>
                <a:latin typeface="NikoshBAN" pitchFamily="2" charset="0"/>
                <a:cs typeface="NikoshBAN" pitchFamily="2" charset="0"/>
              </a:rPr>
              <a:t>গোলাম মোস্তফা</a:t>
            </a:r>
            <a:endParaRPr lang="en-US" sz="6000" dirty="0">
              <a:solidFill>
                <a:schemeClr val="bg1"/>
              </a:solidFill>
              <a:latin typeface="NikoshBAN" pitchFamily="2" charset="0"/>
              <a:cs typeface="NikoshBAN" pitchFamily="2" charset="0"/>
            </a:endParaRPr>
          </a:p>
        </p:txBody>
      </p:sp>
      <p:pic>
        <p:nvPicPr>
          <p:cNvPr id="9" name="Picture 8" descr="GolamMostofaPic.jpg"/>
          <p:cNvPicPr>
            <a:picLocks noChangeAspect="1"/>
          </p:cNvPicPr>
          <p:nvPr/>
        </p:nvPicPr>
        <p:blipFill>
          <a:blip r:embed="rId2" cstate="print"/>
          <a:stretch>
            <a:fillRect/>
          </a:stretch>
        </p:blipFill>
        <p:spPr>
          <a:xfrm>
            <a:off x="5486400" y="4343400"/>
            <a:ext cx="2286000" cy="2514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900" decel="100000" fill="hold"/>
                                        <p:tgtEl>
                                          <p:spTgt spid="7"/>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30997"/>
          </a:xfrm>
          <a:prstGeom prst="rect">
            <a:avLst/>
          </a:prstGeom>
          <a:solidFill>
            <a:schemeClr val="accent1">
              <a:lumMod val="75000"/>
            </a:schemeClr>
          </a:solidFill>
        </p:spPr>
        <p:txBody>
          <a:bodyPr wrap="square" rtlCol="0">
            <a:spAutoFit/>
          </a:bodyPr>
          <a:lstStyle/>
          <a:p>
            <a:pPr algn="ctr"/>
            <a:r>
              <a:rPr lang="bn-BD" sz="4800" u="sng" dirty="0" smtClean="0">
                <a:solidFill>
                  <a:schemeClr val="bg1"/>
                </a:solidFill>
                <a:latin typeface="NikoshBAN" pitchFamily="2" charset="0"/>
                <a:cs typeface="NikoshBAN" pitchFamily="2" charset="0"/>
              </a:rPr>
              <a:t>কবি পরিচিতি </a:t>
            </a:r>
            <a:endParaRPr lang="en-US" sz="4800" u="sng" dirty="0">
              <a:solidFill>
                <a:schemeClr val="bg1"/>
              </a:solidFill>
              <a:latin typeface="NikoshBAN" pitchFamily="2" charset="0"/>
              <a:cs typeface="NikoshBAN" pitchFamily="2" charset="0"/>
            </a:endParaRPr>
          </a:p>
        </p:txBody>
      </p:sp>
      <p:pic>
        <p:nvPicPr>
          <p:cNvPr id="4" name="Picture 3" descr="GolamMostofaPic.jpg"/>
          <p:cNvPicPr>
            <a:picLocks noChangeAspect="1"/>
          </p:cNvPicPr>
          <p:nvPr/>
        </p:nvPicPr>
        <p:blipFill>
          <a:blip r:embed="rId2" cstate="print"/>
          <a:stretch>
            <a:fillRect/>
          </a:stretch>
        </p:blipFill>
        <p:spPr>
          <a:xfrm>
            <a:off x="3733800" y="2476500"/>
            <a:ext cx="1504950" cy="1905000"/>
          </a:xfrm>
          <a:prstGeom prst="rect">
            <a:avLst/>
          </a:prstGeom>
        </p:spPr>
      </p:pic>
      <p:sp>
        <p:nvSpPr>
          <p:cNvPr id="5" name="Right Arrow 4"/>
          <p:cNvSpPr/>
          <p:nvPr/>
        </p:nvSpPr>
        <p:spPr>
          <a:xfrm rot="16200000">
            <a:off x="4258056" y="2142744"/>
            <a:ext cx="399288"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257800" y="2743200"/>
            <a:ext cx="609600" cy="228600"/>
          </a:xfrm>
          <a:prstGeom prst="rightArrow">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5400000">
            <a:off x="3224784" y="3834384"/>
            <a:ext cx="256032"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6200000">
            <a:off x="5396484" y="3796284"/>
            <a:ext cx="256032" cy="533400"/>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4419600" y="45720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971800" y="5105400"/>
            <a:ext cx="2971800" cy="914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600" dirty="0" smtClean="0">
                <a:solidFill>
                  <a:schemeClr val="tx1"/>
                </a:solidFill>
                <a:latin typeface="NikoshBAN" pitchFamily="2" charset="0"/>
                <a:cs typeface="NikoshBAN" pitchFamily="2" charset="0"/>
              </a:rPr>
              <a:t>কাব্যগ্রন্থ-রক্তরাগ, সাহারা,হাস্নাহেনা</a:t>
            </a:r>
            <a:endParaRPr lang="en-US" sz="3600" dirty="0">
              <a:solidFill>
                <a:schemeClr val="tx1"/>
              </a:solidFill>
              <a:latin typeface="NikoshBAN" pitchFamily="2" charset="0"/>
              <a:cs typeface="NikoshBAN" pitchFamily="2" charset="0"/>
            </a:endParaRPr>
          </a:p>
        </p:txBody>
      </p:sp>
      <p:sp>
        <p:nvSpPr>
          <p:cNvPr id="12" name="Rectangle 11"/>
          <p:cNvSpPr/>
          <p:nvPr/>
        </p:nvSpPr>
        <p:spPr>
          <a:xfrm>
            <a:off x="5791200" y="3581400"/>
            <a:ext cx="2895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600" dirty="0" smtClean="0">
                <a:solidFill>
                  <a:srgbClr val="C00000"/>
                </a:solidFill>
                <a:latin typeface="NikoshBAN" pitchFamily="2" charset="0"/>
                <a:cs typeface="NikoshBAN" pitchFamily="2" charset="0"/>
              </a:rPr>
              <a:t>কর্মজীবন শিক্ষকতা </a:t>
            </a:r>
            <a:endParaRPr lang="en-US" sz="3600" dirty="0">
              <a:solidFill>
                <a:srgbClr val="C00000"/>
              </a:solidFill>
              <a:latin typeface="NikoshBAN" pitchFamily="2" charset="0"/>
              <a:cs typeface="NikoshBAN" pitchFamily="2" charset="0"/>
            </a:endParaRPr>
          </a:p>
        </p:txBody>
      </p:sp>
      <p:sp>
        <p:nvSpPr>
          <p:cNvPr id="13" name="Rectangle 12"/>
          <p:cNvSpPr/>
          <p:nvPr/>
        </p:nvSpPr>
        <p:spPr>
          <a:xfrm>
            <a:off x="5867400" y="2362200"/>
            <a:ext cx="2819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200" dirty="0" smtClean="0">
                <a:latin typeface="NikoshBAN" pitchFamily="2" charset="0"/>
                <a:cs typeface="NikoshBAN" pitchFamily="2" charset="0"/>
              </a:rPr>
              <a:t>শিক্ষাগত যোগ্যতা</a:t>
            </a:r>
          </a:p>
          <a:p>
            <a:pPr algn="ctr"/>
            <a:r>
              <a:rPr lang="bn-BD" sz="3200" dirty="0" smtClean="0">
                <a:latin typeface="NikoshBAN" pitchFamily="2" charset="0"/>
                <a:cs typeface="NikoshBAN" pitchFamily="2" charset="0"/>
              </a:rPr>
              <a:t>বি,এ পাস </a:t>
            </a:r>
            <a:endParaRPr lang="en-US" sz="3200" dirty="0">
              <a:latin typeface="NikoshBAN" pitchFamily="2" charset="0"/>
              <a:cs typeface="NikoshBAN" pitchFamily="2" charset="0"/>
            </a:endParaRPr>
          </a:p>
        </p:txBody>
      </p:sp>
      <p:sp>
        <p:nvSpPr>
          <p:cNvPr id="14" name="Rectangle 13"/>
          <p:cNvSpPr/>
          <p:nvPr/>
        </p:nvSpPr>
        <p:spPr>
          <a:xfrm>
            <a:off x="304800" y="3657600"/>
            <a:ext cx="2743200" cy="914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2800" dirty="0" smtClean="0">
                <a:latin typeface="NikoshBAN" pitchFamily="2" charset="0"/>
                <a:cs typeface="NikoshBAN" pitchFamily="2" charset="0"/>
              </a:rPr>
              <a:t>উপন্যাস-ভাঙ্গাবুক,রুপের নেশা,</a:t>
            </a:r>
            <a:endParaRPr lang="en-US" sz="2800" dirty="0">
              <a:latin typeface="NikoshBAN" pitchFamily="2" charset="0"/>
              <a:cs typeface="NikoshBAN" pitchFamily="2" charset="0"/>
            </a:endParaRPr>
          </a:p>
        </p:txBody>
      </p:sp>
      <p:sp>
        <p:nvSpPr>
          <p:cNvPr id="15" name="Rectangle 14"/>
          <p:cNvSpPr/>
          <p:nvPr/>
        </p:nvSpPr>
        <p:spPr>
          <a:xfrm>
            <a:off x="2895600" y="1143000"/>
            <a:ext cx="2819400" cy="9144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200" dirty="0" smtClean="0">
                <a:solidFill>
                  <a:schemeClr val="tx1"/>
                </a:solidFill>
                <a:latin typeface="NikoshBAN" pitchFamily="2" charset="0"/>
                <a:cs typeface="NikoshBAN" pitchFamily="2" charset="0"/>
              </a:rPr>
              <a:t>জন্ম ১৮৯৭ সালে</a:t>
            </a:r>
          </a:p>
          <a:p>
            <a:pPr algn="ctr"/>
            <a:r>
              <a:rPr lang="bn-BD" sz="3200" dirty="0" smtClean="0">
                <a:solidFill>
                  <a:schemeClr val="tx1"/>
                </a:solidFill>
                <a:latin typeface="NikoshBAN" pitchFamily="2" charset="0"/>
                <a:cs typeface="NikoshBAN" pitchFamily="2" charset="0"/>
              </a:rPr>
              <a:t>যশোর জেলায়  </a:t>
            </a:r>
            <a:endParaRPr lang="en-US" sz="3200" dirty="0">
              <a:solidFill>
                <a:schemeClr val="tx1"/>
              </a:solidFill>
              <a:latin typeface="NikoshBAN" pitchFamily="2" charset="0"/>
              <a:cs typeface="NikoshBAN" pitchFamily="2" charset="0"/>
            </a:endParaRPr>
          </a:p>
        </p:txBody>
      </p:sp>
      <p:sp>
        <p:nvSpPr>
          <p:cNvPr id="16" name="TextBox 15"/>
          <p:cNvSpPr txBox="1"/>
          <p:nvPr/>
        </p:nvSpPr>
        <p:spPr>
          <a:xfrm>
            <a:off x="3581400" y="4191000"/>
            <a:ext cx="1896673" cy="523220"/>
          </a:xfrm>
          <a:prstGeom prst="rect">
            <a:avLst/>
          </a:prstGeom>
          <a:noFill/>
        </p:spPr>
        <p:txBody>
          <a:bodyPr wrap="none" rtlCol="0">
            <a:spAutoFit/>
          </a:bodyPr>
          <a:lstStyle/>
          <a:p>
            <a:r>
              <a:rPr lang="bn-BD" sz="2800" dirty="0" smtClean="0">
                <a:latin typeface="NikoshBAN" pitchFamily="2" charset="0"/>
                <a:cs typeface="NikoshBAN" pitchFamily="2" charset="0"/>
              </a:rPr>
              <a:t>গোলাম মোস্তফা</a:t>
            </a:r>
            <a:endParaRPr lang="en-US" sz="2800" dirty="0">
              <a:latin typeface="NikoshBAN" pitchFamily="2" charset="0"/>
              <a:cs typeface="NikoshBAN" pitchFamily="2" charset="0"/>
            </a:endParaRPr>
          </a:p>
        </p:txBody>
      </p:sp>
      <p:sp>
        <p:nvSpPr>
          <p:cNvPr id="17" name="Down Arrow 16"/>
          <p:cNvSpPr/>
          <p:nvPr/>
        </p:nvSpPr>
        <p:spPr>
          <a:xfrm rot="5400000">
            <a:off x="3314700" y="2552700"/>
            <a:ext cx="2286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04800" y="2362200"/>
            <a:ext cx="2819400" cy="914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600" dirty="0" smtClean="0">
                <a:latin typeface="NikoshBAN" pitchFamily="2" charset="0"/>
                <a:cs typeface="NikoshBAN" pitchFamily="2" charset="0"/>
              </a:rPr>
              <a:t>মৃত্যু-১৯৬৪ সালে </a:t>
            </a:r>
            <a:endParaRPr lang="en-US" sz="3600"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2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ppt_x"/>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strips(down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900" decel="100000" fill="hold"/>
                                        <p:tgtEl>
                                          <p:spTgt spid="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1"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wheel(4)">
                                      <p:cBhvr>
                                        <p:cTn id="55" dur="20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37" presetClass="entr" presetSubtype="0"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anim calcmode="lin" valueType="num">
                                      <p:cBhvr>
                                        <p:cTn id="61" dur="1000" fill="hold"/>
                                        <p:tgtEl>
                                          <p:spTgt spid="10"/>
                                        </p:tgtEl>
                                        <p:attrNameLst>
                                          <p:attrName>ppt_x</p:attrName>
                                        </p:attrNameLst>
                                      </p:cBhvr>
                                      <p:tavLst>
                                        <p:tav tm="0">
                                          <p:val>
                                            <p:strVal val="#ppt_x"/>
                                          </p:val>
                                        </p:tav>
                                        <p:tav tm="100000">
                                          <p:val>
                                            <p:strVal val="#ppt_x"/>
                                          </p:val>
                                        </p:tav>
                                      </p:tavLst>
                                    </p:anim>
                                    <p:anim calcmode="lin" valueType="num">
                                      <p:cBhvr>
                                        <p:cTn id="62" dur="900" decel="100000" fill="hold"/>
                                        <p:tgtEl>
                                          <p:spTgt spid="10"/>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 calcmode="lin" valueType="num">
                                      <p:cBhvr additive="base">
                                        <p:cTn id="68" dur="500" fill="hold"/>
                                        <p:tgtEl>
                                          <p:spTgt spid="11"/>
                                        </p:tgtEl>
                                        <p:attrNameLst>
                                          <p:attrName>ppt_x</p:attrName>
                                        </p:attrNameLst>
                                      </p:cBhvr>
                                      <p:tavLst>
                                        <p:tav tm="0">
                                          <p:val>
                                            <p:strVal val="#ppt_x"/>
                                          </p:val>
                                        </p:tav>
                                        <p:tav tm="100000">
                                          <p:val>
                                            <p:strVal val="#ppt_x"/>
                                          </p:val>
                                        </p:tav>
                                      </p:tavLst>
                                    </p:anim>
                                    <p:anim calcmode="lin" valueType="num">
                                      <p:cBhvr additive="base">
                                        <p:cTn id="6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additive="base">
                                        <p:cTn id="74" dur="500" fill="hold"/>
                                        <p:tgtEl>
                                          <p:spTgt spid="7"/>
                                        </p:tgtEl>
                                        <p:attrNameLst>
                                          <p:attrName>ppt_x</p:attrName>
                                        </p:attrNameLst>
                                      </p:cBhvr>
                                      <p:tavLst>
                                        <p:tav tm="0">
                                          <p:val>
                                            <p:strVal val="#ppt_x"/>
                                          </p:val>
                                        </p:tav>
                                        <p:tav tm="100000">
                                          <p:val>
                                            <p:strVal val="#ppt_x"/>
                                          </p:val>
                                        </p:tav>
                                      </p:tavLst>
                                    </p:anim>
                                    <p:anim calcmode="lin" valueType="num">
                                      <p:cBhvr additive="base">
                                        <p:cTn id="7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37" presetClass="entr" presetSubtype="0" fill="hold" nodeType="clickEffect">
                                  <p:stCondLst>
                                    <p:cond delay="0"/>
                                  </p:stCondLst>
                                  <p:childTnLst>
                                    <p:set>
                                      <p:cBhvr>
                                        <p:cTn id="79" dur="1" fill="hold">
                                          <p:stCondLst>
                                            <p:cond delay="0"/>
                                          </p:stCondLst>
                                        </p:cTn>
                                        <p:tgtEl>
                                          <p:spTgt spid="14">
                                            <p:txEl>
                                              <p:pRg st="0" end="0"/>
                                            </p:txEl>
                                          </p:spTgt>
                                        </p:tgtEl>
                                        <p:attrNameLst>
                                          <p:attrName>style.visibility</p:attrName>
                                        </p:attrNameLst>
                                      </p:cBhvr>
                                      <p:to>
                                        <p:strVal val="visible"/>
                                      </p:to>
                                    </p:set>
                                    <p:animEffect transition="in" filter="fade">
                                      <p:cBhvr>
                                        <p:cTn id="80" dur="1000"/>
                                        <p:tgtEl>
                                          <p:spTgt spid="14">
                                            <p:txEl>
                                              <p:pRg st="0" end="0"/>
                                            </p:txEl>
                                          </p:spTgt>
                                        </p:tgtEl>
                                      </p:cBhvr>
                                    </p:animEffect>
                                    <p:anim calcmode="lin" valueType="num">
                                      <p:cBhvr>
                                        <p:cTn id="8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82" dur="900" decel="100000" fill="hold"/>
                                        <p:tgtEl>
                                          <p:spTgt spid="14">
                                            <p:txEl>
                                              <p:pRg st="0" end="0"/>
                                            </p:txEl>
                                          </p:spTgt>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additive="base">
                                        <p:cTn id="88" dur="500" fill="hold"/>
                                        <p:tgtEl>
                                          <p:spTgt spid="17"/>
                                        </p:tgtEl>
                                        <p:attrNameLst>
                                          <p:attrName>ppt_x</p:attrName>
                                        </p:attrNameLst>
                                      </p:cBhvr>
                                      <p:tavLst>
                                        <p:tav tm="0">
                                          <p:val>
                                            <p:strVal val="#ppt_x"/>
                                          </p:val>
                                        </p:tav>
                                        <p:tav tm="100000">
                                          <p:val>
                                            <p:strVal val="#ppt_x"/>
                                          </p:val>
                                        </p:tav>
                                      </p:tavLst>
                                    </p:anim>
                                    <p:anim calcmode="lin" valueType="num">
                                      <p:cBhvr additive="base">
                                        <p:cTn id="8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1" presetClass="entr" presetSubtype="4"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wheel(4)">
                                      <p:cBhvr>
                                        <p:cTn id="94"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9" grpId="0" animBg="1"/>
      <p:bldP spid="10" grpId="0" animBg="1"/>
      <p:bldP spid="11" grpId="0" animBg="1"/>
      <p:bldP spid="12" grpId="0" animBg="1"/>
      <p:bldP spid="13" grpId="0" animBg="1"/>
      <p:bldP spid="15" grpId="0" animBg="1"/>
      <p:bldP spid="16" grpId="0"/>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30997"/>
          </a:xfrm>
          <a:prstGeom prst="rect">
            <a:avLst/>
          </a:prstGeom>
          <a:solidFill>
            <a:schemeClr val="tx1"/>
          </a:solidFill>
        </p:spPr>
        <p:txBody>
          <a:bodyPr wrap="square" rtlCol="0">
            <a:spAutoFit/>
          </a:bodyPr>
          <a:lstStyle/>
          <a:p>
            <a:pPr algn="ctr"/>
            <a:r>
              <a:rPr lang="bn-BD" sz="4800" u="sng" dirty="0" smtClean="0">
                <a:solidFill>
                  <a:schemeClr val="bg1"/>
                </a:solidFill>
                <a:latin typeface="NikoshBAN" pitchFamily="2" charset="0"/>
                <a:cs typeface="NikoshBAN" pitchFamily="2" charset="0"/>
              </a:rPr>
              <a:t>পাঠের বিষয়বস্তু</a:t>
            </a:r>
            <a:endParaRPr lang="en-US" sz="4800" u="sng" dirty="0">
              <a:solidFill>
                <a:schemeClr val="bg1"/>
              </a:solidFill>
              <a:latin typeface="NikoshBAN" pitchFamily="2" charset="0"/>
              <a:cs typeface="NikoshBAN" pitchFamily="2" charset="0"/>
            </a:endParaRPr>
          </a:p>
        </p:txBody>
      </p:sp>
      <p:sp>
        <p:nvSpPr>
          <p:cNvPr id="3" name="TextBox 2"/>
          <p:cNvSpPr txBox="1"/>
          <p:nvPr/>
        </p:nvSpPr>
        <p:spPr>
          <a:xfrm>
            <a:off x="0" y="838200"/>
            <a:ext cx="9144000" cy="5909310"/>
          </a:xfrm>
          <a:prstGeom prst="rect">
            <a:avLst/>
          </a:prstGeom>
          <a:solidFill>
            <a:schemeClr val="accent2">
              <a:lumMod val="60000"/>
              <a:lumOff val="40000"/>
            </a:schemeClr>
          </a:solidFill>
        </p:spPr>
        <p:txBody>
          <a:bodyPr wrap="square" rtlCol="0">
            <a:spAutoFit/>
          </a:bodyPr>
          <a:lstStyle/>
          <a:p>
            <a:r>
              <a:rPr lang="bn-BD" sz="5400" dirty="0" smtClean="0">
                <a:latin typeface="NikoshBAN" pitchFamily="2" charset="0"/>
                <a:cs typeface="NikoshBAN" pitchFamily="2" charset="0"/>
              </a:rPr>
              <a:t>সন্তানের প্রতি পিতার গভীর ভালোবাসা। অসুস্থ্য ছেলের রোগ মুক্তির জন্য সব ধরণের চেষ্টা করে ব্যর্থ হয়ে, নিজের জীবনের বিনিময় ছেলের রোগ মুক্তির জন্য প্রার্থনা করে সফলতা অর্জনই হলো কবিতার বিষয়বস্তু। তাই কবি বলেছেন, “পিতৃস্নেহের কাছে হয়েছি মরণের পরাজয়!” </a:t>
            </a:r>
            <a:endParaRPr lang="en-US" sz="5400"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69441"/>
          </a:xfrm>
          <a:prstGeom prst="rect">
            <a:avLst/>
          </a:prstGeom>
          <a:solidFill>
            <a:schemeClr val="accent2">
              <a:lumMod val="40000"/>
              <a:lumOff val="60000"/>
            </a:schemeClr>
          </a:solidFill>
        </p:spPr>
        <p:txBody>
          <a:bodyPr wrap="square" rtlCol="0">
            <a:spAutoFit/>
          </a:bodyPr>
          <a:lstStyle/>
          <a:p>
            <a:pPr algn="ctr"/>
            <a:r>
              <a:rPr lang="bn-BD" sz="4400" u="sng" dirty="0" smtClean="0">
                <a:latin typeface="NikoshBAN" pitchFamily="2" charset="0"/>
                <a:cs typeface="NikoshBAN" pitchFamily="2" charset="0"/>
              </a:rPr>
              <a:t>নতুন শব্দের অর্থ</a:t>
            </a:r>
            <a:endParaRPr lang="en-US" sz="4400" u="sng" dirty="0">
              <a:latin typeface="NikoshBAN" pitchFamily="2" charset="0"/>
              <a:cs typeface="NikoshBAN" pitchFamily="2" charset="0"/>
            </a:endParaRPr>
          </a:p>
        </p:txBody>
      </p:sp>
      <p:sp>
        <p:nvSpPr>
          <p:cNvPr id="3" name="TextBox 2"/>
          <p:cNvSpPr txBox="1"/>
          <p:nvPr/>
        </p:nvSpPr>
        <p:spPr>
          <a:xfrm>
            <a:off x="76200" y="990600"/>
            <a:ext cx="2048411" cy="830997"/>
          </a:xfrm>
          <a:prstGeom prst="rect">
            <a:avLst/>
          </a:prstGeom>
          <a:solidFill>
            <a:schemeClr val="accent5">
              <a:lumMod val="60000"/>
              <a:lumOff val="40000"/>
            </a:schemeClr>
          </a:solidFill>
        </p:spPr>
        <p:txBody>
          <a:bodyPr wrap="square" rtlCol="0">
            <a:spAutoFit/>
          </a:bodyPr>
          <a:lstStyle/>
          <a:p>
            <a:pPr algn="ctr"/>
            <a:r>
              <a:rPr lang="bn-BD" sz="4800" dirty="0" smtClean="0">
                <a:latin typeface="NikoshBAN" pitchFamily="2" charset="0"/>
                <a:cs typeface="NikoshBAN" pitchFamily="2" charset="0"/>
              </a:rPr>
              <a:t>প্রার্থনা</a:t>
            </a:r>
            <a:endParaRPr lang="en-US" sz="4800" dirty="0">
              <a:latin typeface="NikoshBAN" pitchFamily="2" charset="0"/>
              <a:cs typeface="NikoshBAN" pitchFamily="2" charset="0"/>
            </a:endParaRPr>
          </a:p>
        </p:txBody>
      </p:sp>
      <p:sp>
        <p:nvSpPr>
          <p:cNvPr id="4" name="TextBox 3"/>
          <p:cNvSpPr txBox="1"/>
          <p:nvPr/>
        </p:nvSpPr>
        <p:spPr>
          <a:xfrm>
            <a:off x="73820" y="2507159"/>
            <a:ext cx="2059780" cy="769441"/>
          </a:xfrm>
          <a:prstGeom prst="rect">
            <a:avLst/>
          </a:prstGeom>
          <a:solidFill>
            <a:srgbClr val="C00000"/>
          </a:solidFill>
        </p:spPr>
        <p:txBody>
          <a:bodyPr wrap="square" rtlCol="0">
            <a:spAutoFit/>
          </a:bodyPr>
          <a:lstStyle/>
          <a:p>
            <a:pPr algn="ctr"/>
            <a:r>
              <a:rPr lang="bn-BD" sz="4400" dirty="0" smtClean="0">
                <a:solidFill>
                  <a:schemeClr val="bg1"/>
                </a:solidFill>
                <a:latin typeface="NikoshBAN" pitchFamily="2" charset="0"/>
                <a:cs typeface="NikoshBAN" pitchFamily="2" charset="0"/>
              </a:rPr>
              <a:t>অন্ধকার</a:t>
            </a:r>
            <a:endParaRPr lang="en-US" sz="4400" dirty="0">
              <a:solidFill>
                <a:schemeClr val="bg1"/>
              </a:solidFill>
              <a:latin typeface="NikoshBAN" pitchFamily="2" charset="0"/>
              <a:cs typeface="NikoshBAN" pitchFamily="2" charset="0"/>
            </a:endParaRPr>
          </a:p>
        </p:txBody>
      </p:sp>
      <p:sp>
        <p:nvSpPr>
          <p:cNvPr id="5" name="TextBox 4"/>
          <p:cNvSpPr txBox="1"/>
          <p:nvPr/>
        </p:nvSpPr>
        <p:spPr>
          <a:xfrm>
            <a:off x="76200" y="4038600"/>
            <a:ext cx="2091210" cy="830997"/>
          </a:xfrm>
          <a:prstGeom prst="rect">
            <a:avLst/>
          </a:prstGeom>
          <a:solidFill>
            <a:schemeClr val="accent6">
              <a:lumMod val="75000"/>
            </a:schemeClr>
          </a:solidFill>
        </p:spPr>
        <p:txBody>
          <a:bodyPr wrap="square" rtlCol="0">
            <a:spAutoFit/>
          </a:bodyPr>
          <a:lstStyle/>
          <a:p>
            <a:pPr algn="ctr"/>
            <a:r>
              <a:rPr lang="bn-BD" sz="4800" dirty="0" smtClean="0">
                <a:latin typeface="NikoshBAN" pitchFamily="2" charset="0"/>
                <a:cs typeface="NikoshBAN" pitchFamily="2" charset="0"/>
              </a:rPr>
              <a:t>ভিষক</a:t>
            </a:r>
            <a:endParaRPr lang="en-US" sz="4800" dirty="0">
              <a:latin typeface="NikoshBAN" pitchFamily="2" charset="0"/>
              <a:cs typeface="NikoshBAN" pitchFamily="2" charset="0"/>
            </a:endParaRPr>
          </a:p>
        </p:txBody>
      </p:sp>
      <p:sp>
        <p:nvSpPr>
          <p:cNvPr id="6" name="TextBox 5"/>
          <p:cNvSpPr txBox="1"/>
          <p:nvPr/>
        </p:nvSpPr>
        <p:spPr>
          <a:xfrm>
            <a:off x="76200" y="5562600"/>
            <a:ext cx="2122148" cy="830997"/>
          </a:xfrm>
          <a:prstGeom prst="rect">
            <a:avLst/>
          </a:prstGeom>
          <a:solidFill>
            <a:schemeClr val="tx1"/>
          </a:solidFill>
        </p:spPr>
        <p:txBody>
          <a:bodyPr wrap="square" rtlCol="0">
            <a:spAutoFit/>
          </a:bodyPr>
          <a:lstStyle/>
          <a:p>
            <a:pPr algn="ctr"/>
            <a:r>
              <a:rPr lang="bn-BD" sz="4800" dirty="0" smtClean="0">
                <a:solidFill>
                  <a:schemeClr val="bg1"/>
                </a:solidFill>
                <a:latin typeface="NikoshBAN" pitchFamily="2" charset="0"/>
                <a:cs typeface="NikoshBAN" pitchFamily="2" charset="0"/>
              </a:rPr>
              <a:t>শঙ্কা</a:t>
            </a:r>
            <a:endParaRPr lang="en-US" sz="4800" dirty="0">
              <a:solidFill>
                <a:schemeClr val="bg1"/>
              </a:solidFill>
              <a:latin typeface="NikoshBAN" pitchFamily="2" charset="0"/>
              <a:cs typeface="NikoshBAN" pitchFamily="2" charset="0"/>
            </a:endParaRPr>
          </a:p>
        </p:txBody>
      </p:sp>
      <p:pic>
        <p:nvPicPr>
          <p:cNvPr id="8" name="Picture 7" descr="bhrigu_1449578649.jpg"/>
          <p:cNvPicPr>
            <a:picLocks noChangeAspect="1"/>
          </p:cNvPicPr>
          <p:nvPr/>
        </p:nvPicPr>
        <p:blipFill>
          <a:blip r:embed="rId2" cstate="print"/>
          <a:stretch>
            <a:fillRect/>
          </a:stretch>
        </p:blipFill>
        <p:spPr>
          <a:xfrm>
            <a:off x="2438400" y="914400"/>
            <a:ext cx="2438399" cy="1066800"/>
          </a:xfrm>
          <a:prstGeom prst="rect">
            <a:avLst/>
          </a:prstGeom>
        </p:spPr>
      </p:pic>
      <p:sp>
        <p:nvSpPr>
          <p:cNvPr id="9" name="Rectangle 8"/>
          <p:cNvSpPr/>
          <p:nvPr/>
        </p:nvSpPr>
        <p:spPr>
          <a:xfrm>
            <a:off x="2438400" y="2514600"/>
            <a:ext cx="2362200" cy="914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is (2).jpg"/>
          <p:cNvPicPr>
            <a:picLocks noChangeAspect="1"/>
          </p:cNvPicPr>
          <p:nvPr/>
        </p:nvPicPr>
        <p:blipFill>
          <a:blip r:embed="rId3" cstate="print"/>
          <a:stretch>
            <a:fillRect/>
          </a:stretch>
        </p:blipFill>
        <p:spPr>
          <a:xfrm>
            <a:off x="2438401" y="3952876"/>
            <a:ext cx="2362199" cy="923924"/>
          </a:xfrm>
          <a:prstGeom prst="rect">
            <a:avLst/>
          </a:prstGeom>
        </p:spPr>
      </p:pic>
      <p:pic>
        <p:nvPicPr>
          <p:cNvPr id="13" name="Picture 12" descr="24fef36cc8263b62decb02ee0efec877cadb033cf96464f1f57d0a45ca9f4b67_large.jpg"/>
          <p:cNvPicPr>
            <a:picLocks noChangeAspect="1"/>
          </p:cNvPicPr>
          <p:nvPr/>
        </p:nvPicPr>
        <p:blipFill>
          <a:blip r:embed="rId4" cstate="print"/>
          <a:stretch>
            <a:fillRect/>
          </a:stretch>
        </p:blipFill>
        <p:spPr>
          <a:xfrm>
            <a:off x="2438400" y="5486400"/>
            <a:ext cx="2362200" cy="914400"/>
          </a:xfrm>
          <a:prstGeom prst="rect">
            <a:avLst/>
          </a:prstGeom>
        </p:spPr>
      </p:pic>
      <p:sp>
        <p:nvSpPr>
          <p:cNvPr id="14" name="TextBox 13"/>
          <p:cNvSpPr txBox="1"/>
          <p:nvPr/>
        </p:nvSpPr>
        <p:spPr>
          <a:xfrm>
            <a:off x="5562600" y="914400"/>
            <a:ext cx="3429000" cy="830997"/>
          </a:xfrm>
          <a:prstGeom prst="rect">
            <a:avLst/>
          </a:prstGeom>
          <a:solidFill>
            <a:schemeClr val="accent2"/>
          </a:solidFill>
        </p:spPr>
        <p:txBody>
          <a:bodyPr wrap="square" rtlCol="0">
            <a:spAutoFit/>
          </a:bodyPr>
          <a:lstStyle/>
          <a:p>
            <a:pPr algn="ctr"/>
            <a:r>
              <a:rPr lang="bn-BD" sz="4800" dirty="0" smtClean="0">
                <a:latin typeface="NikoshBAN" pitchFamily="2" charset="0"/>
                <a:cs typeface="NikoshBAN" pitchFamily="2" charset="0"/>
              </a:rPr>
              <a:t>দোয়া</a:t>
            </a:r>
            <a:endParaRPr lang="en-US" sz="4800" dirty="0">
              <a:latin typeface="NikoshBAN" pitchFamily="2" charset="0"/>
              <a:cs typeface="NikoshBAN" pitchFamily="2" charset="0"/>
            </a:endParaRPr>
          </a:p>
        </p:txBody>
      </p:sp>
      <p:sp>
        <p:nvSpPr>
          <p:cNvPr id="15" name="Right Arrow 14"/>
          <p:cNvSpPr/>
          <p:nvPr/>
        </p:nvSpPr>
        <p:spPr>
          <a:xfrm>
            <a:off x="4876800" y="12192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4812792" y="2743200"/>
            <a:ext cx="826008" cy="304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38800" y="2438400"/>
            <a:ext cx="3352800" cy="923330"/>
          </a:xfrm>
          <a:prstGeom prst="rect">
            <a:avLst/>
          </a:prstGeom>
          <a:solidFill>
            <a:schemeClr val="bg1">
              <a:lumMod val="65000"/>
            </a:schemeClr>
          </a:solidFill>
        </p:spPr>
        <p:txBody>
          <a:bodyPr wrap="square" rtlCol="0">
            <a:spAutoFit/>
          </a:bodyPr>
          <a:lstStyle/>
          <a:p>
            <a:pPr algn="ctr"/>
            <a:r>
              <a:rPr lang="bn-BD" sz="5400" dirty="0" smtClean="0">
                <a:latin typeface="NikoshBAN" pitchFamily="2" charset="0"/>
                <a:cs typeface="NikoshBAN" pitchFamily="2" charset="0"/>
              </a:rPr>
              <a:t>আধার</a:t>
            </a:r>
            <a:endParaRPr lang="en-US" sz="5400" dirty="0">
              <a:latin typeface="NikoshBAN" pitchFamily="2" charset="0"/>
              <a:cs typeface="NikoshBAN" pitchFamily="2" charset="0"/>
            </a:endParaRPr>
          </a:p>
        </p:txBody>
      </p:sp>
      <p:sp>
        <p:nvSpPr>
          <p:cNvPr id="18" name="TextBox 17"/>
          <p:cNvSpPr txBox="1"/>
          <p:nvPr/>
        </p:nvSpPr>
        <p:spPr>
          <a:xfrm>
            <a:off x="5638801" y="4038600"/>
            <a:ext cx="3352800" cy="830997"/>
          </a:xfrm>
          <a:prstGeom prst="rect">
            <a:avLst/>
          </a:prstGeom>
          <a:solidFill>
            <a:schemeClr val="tx2">
              <a:lumMod val="20000"/>
              <a:lumOff val="80000"/>
            </a:schemeClr>
          </a:solidFill>
        </p:spPr>
        <p:txBody>
          <a:bodyPr wrap="square" rtlCol="0">
            <a:spAutoFit/>
          </a:bodyPr>
          <a:lstStyle/>
          <a:p>
            <a:pPr algn="ctr"/>
            <a:r>
              <a:rPr lang="bn-BD" sz="4800" dirty="0" smtClean="0">
                <a:latin typeface="NikoshBAN" pitchFamily="2" charset="0"/>
                <a:cs typeface="NikoshBAN" pitchFamily="2" charset="0"/>
              </a:rPr>
              <a:t>চিকিৎসক</a:t>
            </a:r>
            <a:endParaRPr lang="en-US" sz="4800" dirty="0">
              <a:latin typeface="NikoshBAN" pitchFamily="2" charset="0"/>
              <a:cs typeface="NikoshBAN" pitchFamily="2" charset="0"/>
            </a:endParaRPr>
          </a:p>
        </p:txBody>
      </p:sp>
      <p:sp>
        <p:nvSpPr>
          <p:cNvPr id="19" name="Right Arrow 18"/>
          <p:cNvSpPr/>
          <p:nvPr/>
        </p:nvSpPr>
        <p:spPr>
          <a:xfrm>
            <a:off x="4800600" y="4267200"/>
            <a:ext cx="838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4724400" y="5867400"/>
            <a:ext cx="838200" cy="3048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562600" y="5562600"/>
            <a:ext cx="3429000" cy="1015663"/>
          </a:xfrm>
          <a:prstGeom prst="rect">
            <a:avLst/>
          </a:prstGeom>
          <a:solidFill>
            <a:schemeClr val="accent2">
              <a:lumMod val="60000"/>
              <a:lumOff val="40000"/>
            </a:schemeClr>
          </a:solidFill>
        </p:spPr>
        <p:txBody>
          <a:bodyPr wrap="square" rtlCol="0">
            <a:spAutoFit/>
          </a:bodyPr>
          <a:lstStyle/>
          <a:p>
            <a:pPr algn="ctr"/>
            <a:r>
              <a:rPr lang="bn-BD" sz="6000" dirty="0" smtClean="0">
                <a:latin typeface="NikoshBAN" pitchFamily="2" charset="0"/>
                <a:cs typeface="NikoshBAN" pitchFamily="2" charset="0"/>
              </a:rPr>
              <a:t>ভয়</a:t>
            </a:r>
            <a:endParaRPr lang="en-US" sz="6000"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strVal val="#ppt_w*0.70"/>
                                          </p:val>
                                        </p:tav>
                                        <p:tav tm="100000">
                                          <p:val>
                                            <p:strVal val="#ppt_w"/>
                                          </p:val>
                                        </p:tav>
                                      </p:tavLst>
                                    </p:anim>
                                    <p:anim calcmode="lin" valueType="num">
                                      <p:cBhvr>
                                        <p:cTn id="21" dur="1000" fill="hold"/>
                                        <p:tgtEl>
                                          <p:spTgt spid="4"/>
                                        </p:tgtEl>
                                        <p:attrNameLst>
                                          <p:attrName>ppt_h</p:attrName>
                                        </p:attrNameLst>
                                      </p:cBhvr>
                                      <p:tavLst>
                                        <p:tav tm="0">
                                          <p:val>
                                            <p:strVal val="#ppt_h"/>
                                          </p:val>
                                        </p:tav>
                                        <p:tav tm="100000">
                                          <p:val>
                                            <p:strVal val="#ppt_h"/>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900" decel="100000" fill="hold"/>
                                        <p:tgtEl>
                                          <p:spTgt spid="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heel(4)">
                                      <p:cBhvr>
                                        <p:cTn id="35" dur="20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ppt_x"/>
                                          </p:val>
                                        </p:tav>
                                        <p:tav tm="100000">
                                          <p:val>
                                            <p:strVal val="#ppt_x"/>
                                          </p:val>
                                        </p:tav>
                                      </p:tavLst>
                                    </p:anim>
                                    <p:anim calcmode="lin" valueType="num">
                                      <p:cBhvr additive="base">
                                        <p:cTn id="4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7"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anim calcmode="lin" valueType="num">
                                      <p:cBhvr>
                                        <p:cTn id="47" dur="1000" fill="hold"/>
                                        <p:tgtEl>
                                          <p:spTgt spid="9"/>
                                        </p:tgtEl>
                                        <p:attrNameLst>
                                          <p:attrName>ppt_x</p:attrName>
                                        </p:attrNameLst>
                                      </p:cBhvr>
                                      <p:tavLst>
                                        <p:tav tm="0">
                                          <p:val>
                                            <p:strVal val="#ppt_x"/>
                                          </p:val>
                                        </p:tav>
                                        <p:tav tm="100000">
                                          <p:val>
                                            <p:strVal val="#ppt_x"/>
                                          </p:val>
                                        </p:tav>
                                      </p:tavLst>
                                    </p:anim>
                                    <p:anim calcmode="lin" valueType="num">
                                      <p:cBhvr>
                                        <p:cTn id="48" dur="900" decel="100000" fill="hold"/>
                                        <p:tgtEl>
                                          <p:spTgt spid="9"/>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additive="base">
                                        <p:cTn id="54" dur="500" fill="hold"/>
                                        <p:tgtEl>
                                          <p:spTgt spid="11"/>
                                        </p:tgtEl>
                                        <p:attrNameLst>
                                          <p:attrName>ppt_x</p:attrName>
                                        </p:attrNameLst>
                                      </p:cBhvr>
                                      <p:tavLst>
                                        <p:tav tm="0">
                                          <p:val>
                                            <p:strVal val="#ppt_x"/>
                                          </p:val>
                                        </p:tav>
                                        <p:tav tm="100000">
                                          <p:val>
                                            <p:strVal val="#ppt_x"/>
                                          </p:val>
                                        </p:tav>
                                      </p:tavLst>
                                    </p:anim>
                                    <p:anim calcmode="lin" valueType="num">
                                      <p:cBhvr additive="base">
                                        <p:cTn id="5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37" presetClass="entr" presetSubtype="0" fill="hold"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900" decel="100000" fill="hold"/>
                                        <p:tgtEl>
                                          <p:spTgt spid="13"/>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500" fill="hold"/>
                                        <p:tgtEl>
                                          <p:spTgt spid="15"/>
                                        </p:tgtEl>
                                        <p:attrNameLst>
                                          <p:attrName>ppt_x</p:attrName>
                                        </p:attrNameLst>
                                      </p:cBhvr>
                                      <p:tavLst>
                                        <p:tav tm="0">
                                          <p:val>
                                            <p:strVal val="#ppt_x"/>
                                          </p:val>
                                        </p:tav>
                                        <p:tav tm="100000">
                                          <p:val>
                                            <p:strVal val="#ppt_x"/>
                                          </p:val>
                                        </p:tav>
                                      </p:tavLst>
                                    </p:anim>
                                    <p:anim calcmode="lin" valueType="num">
                                      <p:cBhvr additive="base">
                                        <p:cTn id="6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strips(downLeft)">
                                      <p:cBhvr>
                                        <p:cTn id="74" dur="500"/>
                                        <p:tgtEl>
                                          <p:spTgt spid="14"/>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1"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Effect transition="in" filter="wheel(4)">
                                      <p:cBhvr>
                                        <p:cTn id="85" dur="2000"/>
                                        <p:tgtEl>
                                          <p:spTgt spid="17"/>
                                        </p:tgtEl>
                                      </p:cBhvr>
                                    </p:animEffect>
                                  </p:childTnLst>
                                </p:cTn>
                              </p:par>
                            </p:childTnLst>
                          </p:cTn>
                        </p:par>
                      </p:childTnLst>
                    </p:cTn>
                  </p:par>
                  <p:par>
                    <p:cTn id="86" fill="hold">
                      <p:stCondLst>
                        <p:cond delay="indefinite"/>
                      </p:stCondLst>
                      <p:childTnLst>
                        <p:par>
                          <p:cTn id="87" fill="hold">
                            <p:stCondLst>
                              <p:cond delay="0"/>
                            </p:stCondLst>
                            <p:childTnLst>
                              <p:par>
                                <p:cTn id="88" presetID="37" presetClass="entr" presetSubtype="0" fill="hold" grpId="0" nodeType="click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fade">
                                      <p:cBhvr>
                                        <p:cTn id="90" dur="1000"/>
                                        <p:tgtEl>
                                          <p:spTgt spid="19"/>
                                        </p:tgtEl>
                                      </p:cBhvr>
                                    </p:animEffect>
                                    <p:anim calcmode="lin" valueType="num">
                                      <p:cBhvr>
                                        <p:cTn id="91" dur="1000" fill="hold"/>
                                        <p:tgtEl>
                                          <p:spTgt spid="19"/>
                                        </p:tgtEl>
                                        <p:attrNameLst>
                                          <p:attrName>ppt_x</p:attrName>
                                        </p:attrNameLst>
                                      </p:cBhvr>
                                      <p:tavLst>
                                        <p:tav tm="0">
                                          <p:val>
                                            <p:strVal val="#ppt_x"/>
                                          </p:val>
                                        </p:tav>
                                        <p:tav tm="100000">
                                          <p:val>
                                            <p:strVal val="#ppt_x"/>
                                          </p:val>
                                        </p:tav>
                                      </p:tavLst>
                                    </p:anim>
                                    <p:anim calcmode="lin" valueType="num">
                                      <p:cBhvr>
                                        <p:cTn id="92" dur="900" decel="100000" fill="hold"/>
                                        <p:tgtEl>
                                          <p:spTgt spid="19"/>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anim calcmode="lin" valueType="num">
                                      <p:cBhvr>
                                        <p:cTn id="98" dur="1000" fill="hold"/>
                                        <p:tgtEl>
                                          <p:spTgt spid="18"/>
                                        </p:tgtEl>
                                        <p:attrNameLst>
                                          <p:attrName>ppt_w</p:attrName>
                                        </p:attrNameLst>
                                      </p:cBhvr>
                                      <p:tavLst>
                                        <p:tav tm="0">
                                          <p:val>
                                            <p:strVal val="#ppt_w*0.70"/>
                                          </p:val>
                                        </p:tav>
                                        <p:tav tm="100000">
                                          <p:val>
                                            <p:strVal val="#ppt_w"/>
                                          </p:val>
                                        </p:tav>
                                      </p:tavLst>
                                    </p:anim>
                                    <p:anim calcmode="lin" valueType="num">
                                      <p:cBhvr>
                                        <p:cTn id="99" dur="1000" fill="hold"/>
                                        <p:tgtEl>
                                          <p:spTgt spid="18"/>
                                        </p:tgtEl>
                                        <p:attrNameLst>
                                          <p:attrName>ppt_h</p:attrName>
                                        </p:attrNameLst>
                                      </p:cBhvr>
                                      <p:tavLst>
                                        <p:tav tm="0">
                                          <p:val>
                                            <p:strVal val="#ppt_h"/>
                                          </p:val>
                                        </p:tav>
                                        <p:tav tm="100000">
                                          <p:val>
                                            <p:strVal val="#ppt_h"/>
                                          </p:val>
                                        </p:tav>
                                      </p:tavLst>
                                    </p:anim>
                                    <p:animEffect transition="in" filter="fade">
                                      <p:cBhvr>
                                        <p:cTn id="100" dur="1000"/>
                                        <p:tgtEl>
                                          <p:spTgt spid="18"/>
                                        </p:tgtEl>
                                      </p:cBhvr>
                                    </p:animEffect>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20"/>
                                        </p:tgtEl>
                                        <p:attrNameLst>
                                          <p:attrName>style.visibility</p:attrName>
                                        </p:attrNameLst>
                                      </p:cBhvr>
                                      <p:to>
                                        <p:strVal val="visible"/>
                                      </p:to>
                                    </p:set>
                                    <p:anim calcmode="lin" valueType="num">
                                      <p:cBhvr additive="base">
                                        <p:cTn id="105" dur="500" fill="hold"/>
                                        <p:tgtEl>
                                          <p:spTgt spid="20"/>
                                        </p:tgtEl>
                                        <p:attrNameLst>
                                          <p:attrName>ppt_x</p:attrName>
                                        </p:attrNameLst>
                                      </p:cBhvr>
                                      <p:tavLst>
                                        <p:tav tm="0">
                                          <p:val>
                                            <p:strVal val="#ppt_x"/>
                                          </p:val>
                                        </p:tav>
                                        <p:tav tm="100000">
                                          <p:val>
                                            <p:strVal val="#ppt_x"/>
                                          </p:val>
                                        </p:tav>
                                      </p:tavLst>
                                    </p:anim>
                                    <p:anim calcmode="lin" valueType="num">
                                      <p:cBhvr additive="base">
                                        <p:cTn id="10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21"/>
                                        </p:tgtEl>
                                        <p:attrNameLst>
                                          <p:attrName>style.visibility</p:attrName>
                                        </p:attrNameLst>
                                      </p:cBhvr>
                                      <p:to>
                                        <p:strVal val="visible"/>
                                      </p:to>
                                    </p:set>
                                    <p:anim calcmode="lin" valueType="num">
                                      <p:cBhvr additive="base">
                                        <p:cTn id="111" dur="500" fill="hold"/>
                                        <p:tgtEl>
                                          <p:spTgt spid="21"/>
                                        </p:tgtEl>
                                        <p:attrNameLst>
                                          <p:attrName>ppt_x</p:attrName>
                                        </p:attrNameLst>
                                      </p:cBhvr>
                                      <p:tavLst>
                                        <p:tav tm="0">
                                          <p:val>
                                            <p:strVal val="#ppt_x"/>
                                          </p:val>
                                        </p:tav>
                                        <p:tav tm="100000">
                                          <p:val>
                                            <p:strVal val="#ppt_x"/>
                                          </p:val>
                                        </p:tav>
                                      </p:tavLst>
                                    </p:anim>
                                    <p:anim calcmode="lin" valueType="num">
                                      <p:cBhvr additive="base">
                                        <p:cTn id="1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9"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1015663"/>
          </a:xfrm>
          <a:prstGeom prst="rect">
            <a:avLst/>
          </a:prstGeom>
          <a:solidFill>
            <a:srgbClr val="00B0F0"/>
          </a:solidFill>
        </p:spPr>
        <p:txBody>
          <a:bodyPr wrap="square" rtlCol="0">
            <a:spAutoFit/>
          </a:bodyPr>
          <a:lstStyle/>
          <a:p>
            <a:pPr algn="ctr"/>
            <a:r>
              <a:rPr lang="bn-BD" sz="6000" b="1" u="sng" dirty="0" smtClean="0">
                <a:solidFill>
                  <a:schemeClr val="bg1"/>
                </a:solidFill>
                <a:latin typeface="NikoshBAN" pitchFamily="2" charset="0"/>
                <a:cs typeface="NikoshBAN" pitchFamily="2" charset="0"/>
              </a:rPr>
              <a:t>একক কাজ</a:t>
            </a:r>
            <a:endParaRPr lang="en-US" sz="6000" b="1" u="sng" dirty="0">
              <a:solidFill>
                <a:schemeClr val="bg1"/>
              </a:solidFill>
              <a:latin typeface="NikoshBAN" pitchFamily="2" charset="0"/>
              <a:cs typeface="NikoshBAN" pitchFamily="2" charset="0"/>
            </a:endParaRPr>
          </a:p>
        </p:txBody>
      </p:sp>
      <p:sp>
        <p:nvSpPr>
          <p:cNvPr id="3" name="TextBox 2"/>
          <p:cNvSpPr txBox="1"/>
          <p:nvPr/>
        </p:nvSpPr>
        <p:spPr>
          <a:xfrm>
            <a:off x="0" y="1066800"/>
            <a:ext cx="9144000" cy="707886"/>
          </a:xfrm>
          <a:prstGeom prst="rect">
            <a:avLst/>
          </a:prstGeom>
          <a:solidFill>
            <a:srgbClr val="FF0000"/>
          </a:solidFill>
        </p:spPr>
        <p:txBody>
          <a:bodyPr wrap="square" rtlCol="0">
            <a:spAutoFit/>
          </a:bodyPr>
          <a:lstStyle/>
          <a:p>
            <a:r>
              <a:rPr lang="bn-BD" sz="4000" dirty="0" smtClean="0">
                <a:solidFill>
                  <a:schemeClr val="bg1"/>
                </a:solidFill>
                <a:latin typeface="NikoshBAN" pitchFamily="2" charset="0"/>
                <a:cs typeface="NikoshBAN" pitchFamily="2" charset="0"/>
              </a:rPr>
              <a:t>১।কবি গোলাম মোস্তফা কবে, কোথায় জন্ম গ্রহণ করেণ ?  </a:t>
            </a:r>
            <a:endParaRPr lang="en-US" sz="4000" dirty="0">
              <a:solidFill>
                <a:schemeClr val="bg1"/>
              </a:solidFill>
              <a:latin typeface="NikoshBAN" pitchFamily="2" charset="0"/>
              <a:cs typeface="NikoshBAN" pitchFamily="2" charset="0"/>
            </a:endParaRPr>
          </a:p>
        </p:txBody>
      </p:sp>
      <p:sp>
        <p:nvSpPr>
          <p:cNvPr id="4" name="TextBox 3"/>
          <p:cNvSpPr txBox="1"/>
          <p:nvPr/>
        </p:nvSpPr>
        <p:spPr>
          <a:xfrm>
            <a:off x="1" y="1882914"/>
            <a:ext cx="9144000" cy="707886"/>
          </a:xfrm>
          <a:prstGeom prst="rect">
            <a:avLst/>
          </a:prstGeom>
          <a:solidFill>
            <a:schemeClr val="tx1"/>
          </a:solidFill>
        </p:spPr>
        <p:txBody>
          <a:bodyPr wrap="square" rtlCol="0">
            <a:spAutoFit/>
          </a:bodyPr>
          <a:lstStyle/>
          <a:p>
            <a:r>
              <a:rPr lang="bn-BD" sz="4000" dirty="0" smtClean="0">
                <a:solidFill>
                  <a:schemeClr val="bg1"/>
                </a:solidFill>
                <a:latin typeface="NikoshBAN" pitchFamily="2" charset="0"/>
                <a:cs typeface="NikoshBAN" pitchFamily="2" charset="0"/>
              </a:rPr>
              <a:t>২। জীবন বিনিময় কবিতার  কেন্দ্রীয় চরিত্র কোনটি? </a:t>
            </a:r>
            <a:endParaRPr lang="en-US" sz="4000" dirty="0">
              <a:solidFill>
                <a:schemeClr val="bg1"/>
              </a:solidFill>
              <a:latin typeface="NikoshBAN" pitchFamily="2" charset="0"/>
              <a:cs typeface="NikoshBAN" pitchFamily="2" charset="0"/>
            </a:endParaRPr>
          </a:p>
        </p:txBody>
      </p:sp>
      <p:sp>
        <p:nvSpPr>
          <p:cNvPr id="6" name="TextBox 5"/>
          <p:cNvSpPr txBox="1"/>
          <p:nvPr/>
        </p:nvSpPr>
        <p:spPr>
          <a:xfrm>
            <a:off x="0" y="2743200"/>
            <a:ext cx="9144000" cy="830997"/>
          </a:xfrm>
          <a:prstGeom prst="rect">
            <a:avLst/>
          </a:prstGeom>
          <a:solidFill>
            <a:schemeClr val="accent2">
              <a:lumMod val="40000"/>
              <a:lumOff val="60000"/>
            </a:schemeClr>
          </a:solidFill>
        </p:spPr>
        <p:txBody>
          <a:bodyPr wrap="square" rtlCol="0">
            <a:spAutoFit/>
          </a:bodyPr>
          <a:lstStyle/>
          <a:p>
            <a:r>
              <a:rPr lang="bn-BD" sz="4800" dirty="0" smtClean="0">
                <a:latin typeface="NikoshBAN" pitchFamily="2" charset="0"/>
                <a:cs typeface="NikoshBAN" pitchFamily="2" charset="0"/>
              </a:rPr>
              <a:t>৩। শব্দের অর্থ লিখ- </a:t>
            </a:r>
            <a:r>
              <a:rPr lang="bn-BD" sz="4800" dirty="0" smtClean="0">
                <a:solidFill>
                  <a:srgbClr val="0070C0"/>
                </a:solidFill>
                <a:latin typeface="NikoshBAN" pitchFamily="2" charset="0"/>
                <a:cs typeface="NikoshBAN" pitchFamily="2" charset="0"/>
              </a:rPr>
              <a:t>ভিষক,</a:t>
            </a:r>
            <a:r>
              <a:rPr lang="bn-BD" sz="4800" dirty="0" smtClean="0">
                <a:latin typeface="NikoshBAN" pitchFamily="2" charset="0"/>
                <a:cs typeface="NikoshBAN" pitchFamily="2" charset="0"/>
              </a:rPr>
              <a:t> </a:t>
            </a:r>
            <a:r>
              <a:rPr lang="bn-BD" sz="4800" dirty="0" smtClean="0">
                <a:solidFill>
                  <a:srgbClr val="FF0000"/>
                </a:solidFill>
                <a:latin typeface="NikoshBAN" pitchFamily="2" charset="0"/>
                <a:cs typeface="NikoshBAN" pitchFamily="2" charset="0"/>
              </a:rPr>
              <a:t>শঙ্কা, </a:t>
            </a:r>
            <a:r>
              <a:rPr lang="bn-BD" sz="4800" dirty="0" smtClean="0">
                <a:latin typeface="NikoshBAN" pitchFamily="2" charset="0"/>
                <a:cs typeface="NikoshBAN" pitchFamily="2" charset="0"/>
              </a:rPr>
              <a:t>প্রার্থনা</a:t>
            </a:r>
            <a:endParaRPr lang="en-US" sz="4800" dirty="0">
              <a:latin typeface="NikoshBAN" pitchFamily="2" charset="0"/>
              <a:cs typeface="NikoshBAN" pitchFamily="2" charset="0"/>
            </a:endParaRPr>
          </a:p>
        </p:txBody>
      </p:sp>
      <p:pic>
        <p:nvPicPr>
          <p:cNvPr id="8" name="Picture 7" descr="images.jpg"/>
          <p:cNvPicPr>
            <a:picLocks noChangeAspect="1"/>
          </p:cNvPicPr>
          <p:nvPr/>
        </p:nvPicPr>
        <p:blipFill>
          <a:blip r:embed="rId2" cstate="print"/>
          <a:stretch>
            <a:fillRect/>
          </a:stretch>
        </p:blipFill>
        <p:spPr>
          <a:xfrm>
            <a:off x="1676400" y="3581400"/>
            <a:ext cx="5562600" cy="3190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900" decel="100000" fill="hold"/>
                                        <p:tgtEl>
                                          <p:spTgt spid="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015663"/>
          </a:xfrm>
          <a:prstGeom prst="rect">
            <a:avLst/>
          </a:prstGeom>
          <a:solidFill>
            <a:schemeClr val="accent3"/>
          </a:solidFill>
        </p:spPr>
        <p:txBody>
          <a:bodyPr wrap="square" rtlCol="0">
            <a:spAutoFit/>
          </a:bodyPr>
          <a:lstStyle/>
          <a:p>
            <a:pPr algn="ctr"/>
            <a:r>
              <a:rPr lang="bn-BD" sz="6000" b="1" u="sng" dirty="0" smtClean="0">
                <a:solidFill>
                  <a:srgbClr val="C00000"/>
                </a:solidFill>
                <a:latin typeface="NikoshBAN" pitchFamily="2" charset="0"/>
                <a:cs typeface="NikoshBAN" pitchFamily="2" charset="0"/>
              </a:rPr>
              <a:t>জোড়ায় কাজ</a:t>
            </a:r>
            <a:endParaRPr lang="en-US" sz="6000" b="1" u="sng" dirty="0">
              <a:solidFill>
                <a:srgbClr val="C00000"/>
              </a:solidFill>
              <a:latin typeface="NikoshBAN" pitchFamily="2" charset="0"/>
              <a:cs typeface="NikoshBAN" pitchFamily="2" charset="0"/>
            </a:endParaRPr>
          </a:p>
        </p:txBody>
      </p:sp>
      <p:pic>
        <p:nvPicPr>
          <p:cNvPr id="4" name="Picture 3" descr="Screenshot_2019-09-29-21-06-30-1.png"/>
          <p:cNvPicPr>
            <a:picLocks noChangeAspect="1"/>
          </p:cNvPicPr>
          <p:nvPr/>
        </p:nvPicPr>
        <p:blipFill>
          <a:blip r:embed="rId2" cstate="print"/>
          <a:stretch>
            <a:fillRect/>
          </a:stretch>
        </p:blipFill>
        <p:spPr>
          <a:xfrm>
            <a:off x="1219200" y="990600"/>
            <a:ext cx="6858000" cy="4648199"/>
          </a:xfrm>
          <a:prstGeom prst="rect">
            <a:avLst/>
          </a:prstGeom>
        </p:spPr>
      </p:pic>
      <p:sp>
        <p:nvSpPr>
          <p:cNvPr id="5" name="TextBox 4"/>
          <p:cNvSpPr txBox="1"/>
          <p:nvPr/>
        </p:nvSpPr>
        <p:spPr>
          <a:xfrm>
            <a:off x="187473" y="5715000"/>
            <a:ext cx="8651727" cy="707886"/>
          </a:xfrm>
          <a:prstGeom prst="rect">
            <a:avLst/>
          </a:prstGeom>
          <a:solidFill>
            <a:schemeClr val="accent2">
              <a:lumMod val="75000"/>
            </a:schemeClr>
          </a:solidFill>
        </p:spPr>
        <p:txBody>
          <a:bodyPr wrap="none" rtlCol="0">
            <a:spAutoFit/>
          </a:bodyPr>
          <a:lstStyle/>
          <a:p>
            <a:r>
              <a:rPr lang="bn-BD" sz="4000" dirty="0" smtClean="0">
                <a:solidFill>
                  <a:schemeClr val="bg1"/>
                </a:solidFill>
                <a:latin typeface="NikoshBAN" pitchFamily="2" charset="0"/>
                <a:cs typeface="NikoshBAN" pitchFamily="2" charset="0"/>
              </a:rPr>
              <a:t>জীবন বিনিময় কবিতার বিষয়বস্তু নিজের ভাষায় লিখ? </a:t>
            </a:r>
            <a:endParaRPr lang="en-US" sz="4000" dirty="0">
              <a:solidFill>
                <a:schemeClr val="bg1"/>
              </a:solidFill>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30997"/>
          </a:xfrm>
          <a:prstGeom prst="rect">
            <a:avLst/>
          </a:prstGeom>
          <a:solidFill>
            <a:schemeClr val="accent3">
              <a:lumMod val="60000"/>
              <a:lumOff val="40000"/>
            </a:schemeClr>
          </a:solidFill>
        </p:spPr>
        <p:txBody>
          <a:bodyPr wrap="square" rtlCol="0">
            <a:spAutoFit/>
          </a:bodyPr>
          <a:lstStyle/>
          <a:p>
            <a:pPr algn="ctr"/>
            <a:r>
              <a:rPr lang="bn-BD" sz="4800" b="1" u="sng" dirty="0" smtClean="0">
                <a:latin typeface="NikoshBAN" pitchFamily="2" charset="0"/>
                <a:cs typeface="NikoshBAN" pitchFamily="2" charset="0"/>
              </a:rPr>
              <a:t>মূল্যায়ন</a:t>
            </a:r>
            <a:endParaRPr lang="en-US" sz="4800" b="1" u="sng" dirty="0">
              <a:latin typeface="NikoshBAN" pitchFamily="2" charset="0"/>
              <a:cs typeface="NikoshBAN" pitchFamily="2" charset="0"/>
            </a:endParaRPr>
          </a:p>
        </p:txBody>
      </p:sp>
      <p:pic>
        <p:nvPicPr>
          <p:cNvPr id="4" name="Picture 3" descr="download (5).jpg"/>
          <p:cNvPicPr>
            <a:picLocks noChangeAspect="1"/>
          </p:cNvPicPr>
          <p:nvPr/>
        </p:nvPicPr>
        <p:blipFill>
          <a:blip r:embed="rId2" cstate="print"/>
          <a:stretch>
            <a:fillRect/>
          </a:stretch>
        </p:blipFill>
        <p:spPr>
          <a:xfrm>
            <a:off x="1447800" y="838200"/>
            <a:ext cx="6019799" cy="3381375"/>
          </a:xfrm>
          <a:prstGeom prst="rect">
            <a:avLst/>
          </a:prstGeom>
        </p:spPr>
      </p:pic>
      <p:sp>
        <p:nvSpPr>
          <p:cNvPr id="5" name="TextBox 4"/>
          <p:cNvSpPr txBox="1"/>
          <p:nvPr/>
        </p:nvSpPr>
        <p:spPr>
          <a:xfrm>
            <a:off x="0" y="4321314"/>
            <a:ext cx="9144000" cy="707886"/>
          </a:xfrm>
          <a:prstGeom prst="rect">
            <a:avLst/>
          </a:prstGeom>
          <a:solidFill>
            <a:srgbClr val="FF0000"/>
          </a:solidFill>
        </p:spPr>
        <p:txBody>
          <a:bodyPr wrap="square" rtlCol="0">
            <a:spAutoFit/>
          </a:bodyPr>
          <a:lstStyle/>
          <a:p>
            <a:r>
              <a:rPr lang="bn-BD" sz="4000" dirty="0" smtClean="0">
                <a:solidFill>
                  <a:schemeClr val="bg1"/>
                </a:solidFill>
                <a:latin typeface="NikoshBAN" pitchFamily="2" charset="0"/>
                <a:cs typeface="NikoshBAN" pitchFamily="2" charset="0"/>
              </a:rPr>
              <a:t>  ১। কবি গোলাম মোস্তফা কত সালে মৃত্যুবরণ করেন?</a:t>
            </a:r>
            <a:endParaRPr lang="en-US" sz="4000" dirty="0">
              <a:solidFill>
                <a:schemeClr val="bg1"/>
              </a:solidFill>
              <a:latin typeface="NikoshBAN" pitchFamily="2" charset="0"/>
              <a:cs typeface="NikoshBAN" pitchFamily="2" charset="0"/>
            </a:endParaRPr>
          </a:p>
        </p:txBody>
      </p:sp>
      <p:sp>
        <p:nvSpPr>
          <p:cNvPr id="6" name="TextBox 5"/>
          <p:cNvSpPr txBox="1"/>
          <p:nvPr/>
        </p:nvSpPr>
        <p:spPr>
          <a:xfrm>
            <a:off x="0" y="5159514"/>
            <a:ext cx="9144000" cy="707886"/>
          </a:xfrm>
          <a:prstGeom prst="rect">
            <a:avLst/>
          </a:prstGeom>
          <a:solidFill>
            <a:schemeClr val="tx1"/>
          </a:solidFill>
        </p:spPr>
        <p:txBody>
          <a:bodyPr wrap="square" rtlCol="0">
            <a:spAutoFit/>
          </a:bodyPr>
          <a:lstStyle/>
          <a:p>
            <a:r>
              <a:rPr lang="bn-BD" sz="4000" dirty="0" smtClean="0">
                <a:solidFill>
                  <a:schemeClr val="bg1"/>
                </a:solidFill>
                <a:latin typeface="NikoshBAN" pitchFamily="2" charset="0"/>
                <a:cs typeface="NikoshBAN" pitchFamily="2" charset="0"/>
              </a:rPr>
              <a:t>  ২। হুমায়ন কে ছিলেন? </a:t>
            </a:r>
            <a:endParaRPr lang="en-US" sz="4000" dirty="0">
              <a:solidFill>
                <a:schemeClr val="bg1"/>
              </a:solidFill>
              <a:latin typeface="NikoshBAN" pitchFamily="2" charset="0"/>
              <a:cs typeface="NikoshBAN" pitchFamily="2" charset="0"/>
            </a:endParaRPr>
          </a:p>
        </p:txBody>
      </p:sp>
      <p:sp>
        <p:nvSpPr>
          <p:cNvPr id="7" name="TextBox 6"/>
          <p:cNvSpPr txBox="1"/>
          <p:nvPr/>
        </p:nvSpPr>
        <p:spPr>
          <a:xfrm>
            <a:off x="0" y="5997714"/>
            <a:ext cx="9144000" cy="707886"/>
          </a:xfrm>
          <a:prstGeom prst="rect">
            <a:avLst/>
          </a:prstGeom>
          <a:solidFill>
            <a:schemeClr val="accent2"/>
          </a:solidFill>
        </p:spPr>
        <p:txBody>
          <a:bodyPr wrap="square" rtlCol="0">
            <a:spAutoFit/>
          </a:bodyPr>
          <a:lstStyle/>
          <a:p>
            <a:r>
              <a:rPr lang="bn-BD" sz="4000" dirty="0" smtClean="0">
                <a:solidFill>
                  <a:schemeClr val="bg1"/>
                </a:solidFill>
                <a:latin typeface="NikoshBAN" pitchFamily="2" charset="0"/>
                <a:cs typeface="NikoshBAN" pitchFamily="2" charset="0"/>
              </a:rPr>
              <a:t>৩।সন্তানের প্রতি পিতার ভালোবাসা ব্যাখ্যা কর?</a:t>
            </a:r>
            <a:endParaRPr lang="en-US" sz="4000" dirty="0">
              <a:solidFill>
                <a:schemeClr val="bg1"/>
              </a:solidFill>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4)">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trips(down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1000" fill="hold"/>
                                        <p:tgtEl>
                                          <p:spTgt spid="7"/>
                                        </p:tgtEl>
                                        <p:attrNameLst>
                                          <p:attrName>ppt_w</p:attrName>
                                        </p:attrNameLst>
                                      </p:cBhvr>
                                      <p:tavLst>
                                        <p:tav tm="0">
                                          <p:val>
                                            <p:strVal val="#ppt_w*0.70"/>
                                          </p:val>
                                        </p:tav>
                                        <p:tav tm="100000">
                                          <p:val>
                                            <p:strVal val="#ppt_w"/>
                                          </p:val>
                                        </p:tav>
                                      </p:tavLst>
                                    </p:anim>
                                    <p:anim calcmode="lin" valueType="num">
                                      <p:cBhvr>
                                        <p:cTn id="33" dur="1000" fill="hold"/>
                                        <p:tgtEl>
                                          <p:spTgt spid="7"/>
                                        </p:tgtEl>
                                        <p:attrNameLst>
                                          <p:attrName>ppt_h</p:attrName>
                                        </p:attrNameLst>
                                      </p:cBhvr>
                                      <p:tavLst>
                                        <p:tav tm="0">
                                          <p:val>
                                            <p:strVal val="#ppt_h"/>
                                          </p:val>
                                        </p:tav>
                                        <p:tav tm="100000">
                                          <p:val>
                                            <p:strVal val="#ppt_h"/>
                                          </p:val>
                                        </p:tav>
                                      </p:tavLst>
                                    </p:anim>
                                    <p:animEffect transition="in" filter="fade">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1015663"/>
          </a:xfrm>
          <a:prstGeom prst="rect">
            <a:avLst/>
          </a:prstGeom>
          <a:solidFill>
            <a:schemeClr val="accent2"/>
          </a:solidFill>
        </p:spPr>
        <p:txBody>
          <a:bodyPr wrap="square" rtlCol="0">
            <a:spAutoFit/>
          </a:bodyPr>
          <a:lstStyle/>
          <a:p>
            <a:pPr algn="ctr"/>
            <a:r>
              <a:rPr lang="bn-BD" sz="6000" b="1" u="sng" dirty="0" smtClean="0">
                <a:solidFill>
                  <a:schemeClr val="bg1"/>
                </a:solidFill>
                <a:latin typeface="NikoshBAN" pitchFamily="2" charset="0"/>
                <a:cs typeface="NikoshBAN" pitchFamily="2" charset="0"/>
              </a:rPr>
              <a:t>বাড়ীর কাজ</a:t>
            </a:r>
            <a:endParaRPr lang="en-US" sz="6000" b="1" u="sng" dirty="0">
              <a:solidFill>
                <a:schemeClr val="bg1"/>
              </a:solidFill>
              <a:latin typeface="NikoshBAN" pitchFamily="2" charset="0"/>
              <a:cs typeface="NikoshBAN" pitchFamily="2" charset="0"/>
            </a:endParaRPr>
          </a:p>
        </p:txBody>
      </p:sp>
      <p:pic>
        <p:nvPicPr>
          <p:cNvPr id="4" name="Picture 3" descr="Screenshot_2019-09-29-21-15-10-1.png"/>
          <p:cNvPicPr>
            <a:picLocks noChangeAspect="1"/>
          </p:cNvPicPr>
          <p:nvPr/>
        </p:nvPicPr>
        <p:blipFill>
          <a:blip r:embed="rId2" cstate="print"/>
          <a:stretch>
            <a:fillRect/>
          </a:stretch>
        </p:blipFill>
        <p:spPr>
          <a:xfrm>
            <a:off x="0" y="990600"/>
            <a:ext cx="9144000" cy="4314825"/>
          </a:xfrm>
          <a:prstGeom prst="rect">
            <a:avLst/>
          </a:prstGeom>
        </p:spPr>
      </p:pic>
      <p:sp>
        <p:nvSpPr>
          <p:cNvPr id="5" name="TextBox 4"/>
          <p:cNvSpPr txBox="1"/>
          <p:nvPr/>
        </p:nvSpPr>
        <p:spPr>
          <a:xfrm>
            <a:off x="1" y="5334000"/>
            <a:ext cx="9144000" cy="1446550"/>
          </a:xfrm>
          <a:prstGeom prst="rect">
            <a:avLst/>
          </a:prstGeom>
          <a:solidFill>
            <a:schemeClr val="accent2"/>
          </a:solidFill>
        </p:spPr>
        <p:txBody>
          <a:bodyPr wrap="square" rtlCol="0">
            <a:spAutoFit/>
          </a:bodyPr>
          <a:lstStyle/>
          <a:p>
            <a:r>
              <a:rPr lang="bn-BD" sz="4400" dirty="0" smtClean="0">
                <a:solidFill>
                  <a:schemeClr val="bg1"/>
                </a:solidFill>
                <a:latin typeface="NikoshBAN" pitchFamily="2" charset="0"/>
                <a:cs typeface="NikoshBAN" pitchFamily="2" charset="0"/>
              </a:rPr>
              <a:t>“পিতৃস্নেহের কাছে হইয়াছি মরণের পরাজয়”-কথাটি বুঝিয়ে লিখ?</a:t>
            </a:r>
            <a:endParaRPr lang="en-US" sz="4400" dirty="0">
              <a:solidFill>
                <a:schemeClr val="bg1"/>
              </a:solidFill>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strVal val="#ppt_w*0.70"/>
                                          </p:val>
                                        </p:tav>
                                        <p:tav tm="100000">
                                          <p:val>
                                            <p:strVal val="#ppt_w"/>
                                          </p:val>
                                        </p:tav>
                                      </p:tavLst>
                                    </p:anim>
                                    <p:anim calcmode="lin" valueType="num">
                                      <p:cBhvr>
                                        <p:cTn id="19" dur="1000" fill="hold"/>
                                        <p:tgtEl>
                                          <p:spTgt spid="5"/>
                                        </p:tgtEl>
                                        <p:attrNameLst>
                                          <p:attrName>ppt_h</p:attrName>
                                        </p:attrNameLst>
                                      </p:cBhvr>
                                      <p:tavLst>
                                        <p:tav tm="0">
                                          <p:val>
                                            <p:strVal val="#ppt_h"/>
                                          </p:val>
                                        </p:tav>
                                        <p:tav tm="100000">
                                          <p:val>
                                            <p:strVal val="#ppt_h"/>
                                          </p:val>
                                        </p:tav>
                                      </p:tavLst>
                                    </p:anim>
                                    <p:animEffect transition="in" filter="fade">
                                      <p:cBhvr>
                                        <p:cTn id="2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990600"/>
            <a:ext cx="184731" cy="369332"/>
          </a:xfrm>
          <a:prstGeom prst="rect">
            <a:avLst/>
          </a:prstGeom>
          <a:noFill/>
        </p:spPr>
        <p:txBody>
          <a:bodyPr wrap="none" rtlCol="0">
            <a:spAutoFit/>
          </a:bodyPr>
          <a:lstStyle/>
          <a:p>
            <a:endParaRPr lang="en-US" dirty="0"/>
          </a:p>
        </p:txBody>
      </p:sp>
      <p:pic>
        <p:nvPicPr>
          <p:cNvPr id="3" name="Picture 2" descr="slide20-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lide1-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200"/>
            <a:ext cx="9144000" cy="830997"/>
          </a:xfrm>
          <a:prstGeom prst="rect">
            <a:avLst/>
          </a:prstGeom>
          <a:solidFill>
            <a:schemeClr val="accent2">
              <a:lumMod val="40000"/>
              <a:lumOff val="60000"/>
            </a:schemeClr>
          </a:solidFill>
        </p:spPr>
        <p:txBody>
          <a:bodyPr wrap="square" rtlCol="0">
            <a:spAutoFit/>
          </a:bodyPr>
          <a:lstStyle/>
          <a:p>
            <a:pPr algn="ctr"/>
            <a:r>
              <a:rPr lang="bn-BD" sz="4800" b="1" u="sng" dirty="0" smtClean="0">
                <a:latin typeface="NikoshBAN" pitchFamily="2" charset="0"/>
                <a:cs typeface="NikoshBAN" pitchFamily="2" charset="0"/>
              </a:rPr>
              <a:t>পরিচিতি</a:t>
            </a:r>
            <a:endParaRPr lang="en-US" sz="4800" b="1" u="sng" dirty="0">
              <a:latin typeface="NikoshBAN" pitchFamily="2" charset="0"/>
              <a:cs typeface="NikoshBAN" pitchFamily="2" charset="0"/>
            </a:endParaRPr>
          </a:p>
        </p:txBody>
      </p:sp>
      <p:sp>
        <p:nvSpPr>
          <p:cNvPr id="3" name="TextBox 2"/>
          <p:cNvSpPr txBox="1"/>
          <p:nvPr/>
        </p:nvSpPr>
        <p:spPr>
          <a:xfrm>
            <a:off x="56423" y="2058412"/>
            <a:ext cx="6115777" cy="3046988"/>
          </a:xfrm>
          <a:prstGeom prst="rect">
            <a:avLst/>
          </a:prstGeom>
          <a:solidFill>
            <a:srgbClr val="C00000"/>
          </a:solidFill>
        </p:spPr>
        <p:txBody>
          <a:bodyPr wrap="none" rtlCol="0">
            <a:spAutoFit/>
          </a:bodyPr>
          <a:lstStyle/>
          <a:p>
            <a:r>
              <a:rPr lang="bn-BD" sz="4800" dirty="0" smtClean="0">
                <a:solidFill>
                  <a:schemeClr val="bg1"/>
                </a:solidFill>
                <a:latin typeface="NikoshBAN" pitchFamily="2" charset="0"/>
                <a:cs typeface="NikoshBAN" pitchFamily="2" charset="0"/>
              </a:rPr>
              <a:t>রৌজীনা বেগম</a:t>
            </a:r>
          </a:p>
          <a:p>
            <a:r>
              <a:rPr lang="bn-BD" sz="4800" dirty="0" smtClean="0">
                <a:solidFill>
                  <a:schemeClr val="bg1"/>
                </a:solidFill>
                <a:latin typeface="NikoshBAN" pitchFamily="2" charset="0"/>
                <a:cs typeface="NikoshBAN" pitchFamily="2" charset="0"/>
              </a:rPr>
              <a:t>সহকারী শিক্ষক</a:t>
            </a:r>
          </a:p>
          <a:p>
            <a:r>
              <a:rPr lang="bn-BD" sz="4800" dirty="0" smtClean="0">
                <a:solidFill>
                  <a:schemeClr val="bg1"/>
                </a:solidFill>
                <a:latin typeface="NikoshBAN" pitchFamily="2" charset="0"/>
                <a:cs typeface="NikoshBAN" pitchFamily="2" charset="0"/>
              </a:rPr>
              <a:t>গোপালপুর দ্বারিকা উচ্চ বিদ্যালয়</a:t>
            </a:r>
          </a:p>
          <a:p>
            <a:r>
              <a:rPr lang="bn-BD" sz="4800" dirty="0" smtClean="0">
                <a:solidFill>
                  <a:schemeClr val="bg1"/>
                </a:solidFill>
                <a:latin typeface="NikoshBAN" pitchFamily="2" charset="0"/>
                <a:cs typeface="NikoshBAN" pitchFamily="2" charset="0"/>
              </a:rPr>
              <a:t>উত্তরজয়পুর, সদর লক্ষ্মীপুর।</a:t>
            </a:r>
            <a:endParaRPr lang="en-US" sz="4800" dirty="0">
              <a:solidFill>
                <a:schemeClr val="bg1"/>
              </a:solidFill>
              <a:latin typeface="NikoshBAN" pitchFamily="2" charset="0"/>
              <a:cs typeface="NikoshBAN" pitchFamily="2" charset="0"/>
            </a:endParaRPr>
          </a:p>
        </p:txBody>
      </p:sp>
      <p:pic>
        <p:nvPicPr>
          <p:cNvPr id="5" name="Picture 4" descr="is (4).jpg"/>
          <p:cNvPicPr>
            <a:picLocks noChangeAspect="1"/>
          </p:cNvPicPr>
          <p:nvPr/>
        </p:nvPicPr>
        <p:blipFill>
          <a:blip r:embed="rId2" cstate="print"/>
          <a:stretch>
            <a:fillRect/>
          </a:stretch>
        </p:blipFill>
        <p:spPr>
          <a:xfrm>
            <a:off x="6248400" y="1981200"/>
            <a:ext cx="2743200" cy="3124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900" decel="100000" fill="hold"/>
                                        <p:tgtEl>
                                          <p:spTgt spid="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10483"/>
            <a:ext cx="5396029" cy="4247317"/>
          </a:xfrm>
          <a:prstGeom prst="rect">
            <a:avLst/>
          </a:prstGeom>
          <a:solidFill>
            <a:srgbClr val="7030A0"/>
          </a:solidFill>
        </p:spPr>
        <p:txBody>
          <a:bodyPr wrap="none" rtlCol="0">
            <a:spAutoFit/>
          </a:bodyPr>
          <a:lstStyle/>
          <a:p>
            <a:r>
              <a:rPr lang="bn-BD" sz="5400" dirty="0" smtClean="0">
                <a:solidFill>
                  <a:schemeClr val="bg1"/>
                </a:solidFill>
                <a:latin typeface="NikoshBAN" pitchFamily="2" charset="0"/>
                <a:cs typeface="NikoshBAN" pitchFamily="2" charset="0"/>
              </a:rPr>
              <a:t>শ্রেণিঃ নবম</a:t>
            </a:r>
          </a:p>
          <a:p>
            <a:r>
              <a:rPr lang="bn-BD" sz="5400" dirty="0" smtClean="0">
                <a:solidFill>
                  <a:schemeClr val="bg1"/>
                </a:solidFill>
                <a:latin typeface="NikoshBAN" pitchFamily="2" charset="0"/>
                <a:cs typeface="NikoshBAN" pitchFamily="2" charset="0"/>
              </a:rPr>
              <a:t>বিষয়ঃ বাংলা ১ম পত্র</a:t>
            </a:r>
          </a:p>
          <a:p>
            <a:r>
              <a:rPr lang="bn-BD" sz="5400" dirty="0" smtClean="0">
                <a:solidFill>
                  <a:schemeClr val="bg1"/>
                </a:solidFill>
                <a:latin typeface="NikoshBAN" pitchFamily="2" charset="0"/>
                <a:cs typeface="NikoshBAN" pitchFamily="2" charset="0"/>
              </a:rPr>
              <a:t>ঘণ্টাঃ ১ম</a:t>
            </a:r>
          </a:p>
          <a:p>
            <a:r>
              <a:rPr lang="bn-BD" sz="5400" dirty="0" smtClean="0">
                <a:solidFill>
                  <a:schemeClr val="bg1"/>
                </a:solidFill>
                <a:latin typeface="NikoshBAN" pitchFamily="2" charset="0"/>
                <a:cs typeface="NikoshBAN" pitchFamily="2" charset="0"/>
              </a:rPr>
              <a:t>সময়ঃ ৪৫মিনিট</a:t>
            </a:r>
          </a:p>
          <a:p>
            <a:r>
              <a:rPr lang="bn-BD" sz="5400" dirty="0" smtClean="0">
                <a:solidFill>
                  <a:schemeClr val="bg1"/>
                </a:solidFill>
                <a:latin typeface="NikoshBAN" pitchFamily="2" charset="0"/>
                <a:cs typeface="NikoshBAN" pitchFamily="2" charset="0"/>
              </a:rPr>
              <a:t>তারিখঃ২৭/০১/২০২০ইং </a:t>
            </a:r>
            <a:endParaRPr lang="en-US" sz="5400" dirty="0">
              <a:solidFill>
                <a:schemeClr val="bg1"/>
              </a:solidFill>
              <a:latin typeface="NikoshBAN" pitchFamily="2" charset="0"/>
              <a:cs typeface="NikoshBAN" pitchFamily="2" charset="0"/>
            </a:endParaRPr>
          </a:p>
        </p:txBody>
      </p:sp>
      <p:pic>
        <p:nvPicPr>
          <p:cNvPr id="4" name="Picture 3" descr="index.jpg"/>
          <p:cNvPicPr>
            <a:picLocks noChangeAspect="1"/>
          </p:cNvPicPr>
          <p:nvPr/>
        </p:nvPicPr>
        <p:blipFill>
          <a:blip r:embed="rId2" cstate="print"/>
          <a:stretch>
            <a:fillRect/>
          </a:stretch>
        </p:blipFill>
        <p:spPr>
          <a:xfrm>
            <a:off x="5715000" y="1066800"/>
            <a:ext cx="3352799" cy="4191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900" decel="100000" fill="hold"/>
                                        <p:tgtEl>
                                          <p:spTgt spid="4"/>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015663"/>
          </a:xfrm>
          <a:prstGeom prst="rect">
            <a:avLst/>
          </a:prstGeom>
          <a:solidFill>
            <a:srgbClr val="C00000"/>
          </a:solidFill>
        </p:spPr>
        <p:txBody>
          <a:bodyPr wrap="square" rtlCol="0">
            <a:spAutoFit/>
          </a:bodyPr>
          <a:lstStyle/>
          <a:p>
            <a:pPr algn="ctr"/>
            <a:r>
              <a:rPr lang="bn-BD" sz="6000" b="1" u="sng" dirty="0" smtClean="0">
                <a:solidFill>
                  <a:schemeClr val="bg1"/>
                </a:solidFill>
                <a:latin typeface="NikoshBAN" pitchFamily="2" charset="0"/>
                <a:cs typeface="NikoshBAN" pitchFamily="2" charset="0"/>
              </a:rPr>
              <a:t>শিখন ফল</a:t>
            </a:r>
            <a:endParaRPr lang="en-US" sz="6000" b="1" u="sng" dirty="0">
              <a:solidFill>
                <a:schemeClr val="bg1"/>
              </a:solidFill>
              <a:latin typeface="NikoshBAN" pitchFamily="2" charset="0"/>
              <a:cs typeface="NikoshBAN" pitchFamily="2" charset="0"/>
            </a:endParaRPr>
          </a:p>
        </p:txBody>
      </p:sp>
      <p:sp>
        <p:nvSpPr>
          <p:cNvPr id="3" name="TextBox 2"/>
          <p:cNvSpPr txBox="1"/>
          <p:nvPr/>
        </p:nvSpPr>
        <p:spPr>
          <a:xfrm>
            <a:off x="76200" y="1143000"/>
            <a:ext cx="5455340" cy="830997"/>
          </a:xfrm>
          <a:prstGeom prst="rect">
            <a:avLst/>
          </a:prstGeom>
          <a:noFill/>
        </p:spPr>
        <p:txBody>
          <a:bodyPr wrap="none" rtlCol="0">
            <a:spAutoFit/>
          </a:bodyPr>
          <a:lstStyle/>
          <a:p>
            <a:r>
              <a:rPr lang="bn-BD" sz="4800" b="1" dirty="0" smtClean="0">
                <a:latin typeface="NikoshBAN" pitchFamily="2" charset="0"/>
                <a:cs typeface="NikoshBAN" pitchFamily="2" charset="0"/>
              </a:rPr>
              <a:t>এই পাঠ শেষে শিক্ষার্থীরা--- </a:t>
            </a:r>
            <a:endParaRPr lang="en-US" sz="4800" b="1" dirty="0">
              <a:latin typeface="NikoshBAN" pitchFamily="2" charset="0"/>
              <a:cs typeface="NikoshBAN" pitchFamily="2" charset="0"/>
            </a:endParaRPr>
          </a:p>
        </p:txBody>
      </p:sp>
      <p:sp>
        <p:nvSpPr>
          <p:cNvPr id="4" name="TextBox 3"/>
          <p:cNvSpPr txBox="1"/>
          <p:nvPr/>
        </p:nvSpPr>
        <p:spPr>
          <a:xfrm>
            <a:off x="0" y="2057400"/>
            <a:ext cx="9144000" cy="830997"/>
          </a:xfrm>
          <a:prstGeom prst="rect">
            <a:avLst/>
          </a:prstGeom>
          <a:solidFill>
            <a:schemeClr val="accent2">
              <a:lumMod val="60000"/>
              <a:lumOff val="40000"/>
            </a:schemeClr>
          </a:solidFill>
        </p:spPr>
        <p:txBody>
          <a:bodyPr wrap="square" rtlCol="0">
            <a:spAutoFit/>
          </a:bodyPr>
          <a:lstStyle/>
          <a:p>
            <a:r>
              <a:rPr lang="bn-BD" sz="4800" dirty="0" smtClean="0">
                <a:latin typeface="NikoshBAN" pitchFamily="2" charset="0"/>
                <a:cs typeface="NikoshBAN" pitchFamily="2" charset="0"/>
              </a:rPr>
              <a:t>১। কবি পরিচিতি বলতে পারবে। </a:t>
            </a:r>
            <a:endParaRPr lang="en-US" sz="4800" dirty="0">
              <a:latin typeface="NikoshBAN" pitchFamily="2" charset="0"/>
              <a:cs typeface="NikoshBAN" pitchFamily="2" charset="0"/>
            </a:endParaRPr>
          </a:p>
        </p:txBody>
      </p:sp>
      <p:sp>
        <p:nvSpPr>
          <p:cNvPr id="5" name="TextBox 4"/>
          <p:cNvSpPr txBox="1"/>
          <p:nvPr/>
        </p:nvSpPr>
        <p:spPr>
          <a:xfrm>
            <a:off x="0" y="3664803"/>
            <a:ext cx="9144000" cy="830997"/>
          </a:xfrm>
          <a:prstGeom prst="rect">
            <a:avLst/>
          </a:prstGeom>
          <a:solidFill>
            <a:srgbClr val="7030A0"/>
          </a:solidFill>
        </p:spPr>
        <p:txBody>
          <a:bodyPr wrap="square" rtlCol="0">
            <a:spAutoFit/>
          </a:bodyPr>
          <a:lstStyle/>
          <a:p>
            <a:r>
              <a:rPr lang="bn-BD" sz="4800" dirty="0" smtClean="0">
                <a:solidFill>
                  <a:schemeClr val="bg1"/>
                </a:solidFill>
                <a:latin typeface="NikoshBAN" pitchFamily="2" charset="0"/>
                <a:cs typeface="NikoshBAN" pitchFamily="2" charset="0"/>
              </a:rPr>
              <a:t>২। পাঠের বিষয়বস্তু বলতে পারবে। </a:t>
            </a:r>
            <a:endParaRPr lang="en-US" sz="4800" dirty="0">
              <a:solidFill>
                <a:schemeClr val="bg1"/>
              </a:solidFill>
              <a:latin typeface="NikoshBAN" pitchFamily="2" charset="0"/>
              <a:cs typeface="NikoshBAN" pitchFamily="2" charset="0"/>
            </a:endParaRPr>
          </a:p>
        </p:txBody>
      </p:sp>
      <p:sp>
        <p:nvSpPr>
          <p:cNvPr id="6" name="TextBox 5"/>
          <p:cNvSpPr txBox="1"/>
          <p:nvPr/>
        </p:nvSpPr>
        <p:spPr>
          <a:xfrm>
            <a:off x="0" y="5250359"/>
            <a:ext cx="9144000" cy="769441"/>
          </a:xfrm>
          <a:prstGeom prst="rect">
            <a:avLst/>
          </a:prstGeom>
          <a:solidFill>
            <a:srgbClr val="FF0000"/>
          </a:solidFill>
        </p:spPr>
        <p:txBody>
          <a:bodyPr wrap="square" rtlCol="0">
            <a:spAutoFit/>
          </a:bodyPr>
          <a:lstStyle/>
          <a:p>
            <a:r>
              <a:rPr lang="bn-BD" sz="4400" dirty="0" smtClean="0">
                <a:solidFill>
                  <a:schemeClr val="bg1"/>
                </a:solidFill>
                <a:latin typeface="NikoshBAN" pitchFamily="2" charset="0"/>
                <a:cs typeface="NikoshBAN" pitchFamily="2" charset="0"/>
              </a:rPr>
              <a:t>৩। নতুন শব্দের অর্থ বলতে পারে। </a:t>
            </a:r>
            <a:endParaRPr lang="en-US" sz="4400" dirty="0">
              <a:solidFill>
                <a:schemeClr val="bg1"/>
              </a:solidFill>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strVal val="#ppt_w*0.70"/>
                                          </p:val>
                                        </p:tav>
                                        <p:tav tm="100000">
                                          <p:val>
                                            <p:strVal val="#ppt_w"/>
                                          </p:val>
                                        </p:tav>
                                      </p:tavLst>
                                    </p:anim>
                                    <p:anim calcmode="lin" valueType="num">
                                      <p:cBhvr>
                                        <p:cTn id="14" dur="1000" fill="hold"/>
                                        <p:tgtEl>
                                          <p:spTgt spid="2"/>
                                        </p:tgtEl>
                                        <p:attrNameLst>
                                          <p:attrName>ppt_h</p:attrName>
                                        </p:attrNameLst>
                                      </p:cBhvr>
                                      <p:tavLst>
                                        <p:tav tm="0">
                                          <p:val>
                                            <p:strVal val="#ppt_h"/>
                                          </p:val>
                                        </p:tav>
                                        <p:tav tm="100000">
                                          <p:val>
                                            <p:strVal val="#ppt_h"/>
                                          </p:val>
                                        </p:tav>
                                      </p:tavLst>
                                    </p:anim>
                                    <p:animEffect transition="in" filter="fade">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20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heel(4)">
                                      <p:cBhvr>
                                        <p:cTn id="3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s (1).jpg"/>
          <p:cNvPicPr>
            <a:picLocks noChangeAspect="1"/>
          </p:cNvPicPr>
          <p:nvPr/>
        </p:nvPicPr>
        <p:blipFill>
          <a:blip r:embed="rId2" cstate="print"/>
          <a:stretch>
            <a:fillRect/>
          </a:stretch>
        </p:blipFill>
        <p:spPr>
          <a:xfrm>
            <a:off x="914400" y="228600"/>
            <a:ext cx="6781800" cy="5257800"/>
          </a:xfrm>
          <a:prstGeom prst="rect">
            <a:avLst/>
          </a:prstGeom>
        </p:spPr>
      </p:pic>
      <p:sp>
        <p:nvSpPr>
          <p:cNvPr id="4" name="TextBox 3"/>
          <p:cNvSpPr txBox="1"/>
          <p:nvPr/>
        </p:nvSpPr>
        <p:spPr>
          <a:xfrm>
            <a:off x="3352800" y="5562600"/>
            <a:ext cx="2124299" cy="1015663"/>
          </a:xfrm>
          <a:prstGeom prst="rect">
            <a:avLst/>
          </a:prstGeom>
          <a:noFill/>
        </p:spPr>
        <p:txBody>
          <a:bodyPr wrap="none" rtlCol="0">
            <a:spAutoFit/>
          </a:bodyPr>
          <a:lstStyle/>
          <a:p>
            <a:r>
              <a:rPr lang="bn-BD" sz="6000" b="1" dirty="0" smtClean="0">
                <a:latin typeface="NikoshBAN" pitchFamily="2" charset="0"/>
                <a:cs typeface="NikoshBAN" pitchFamily="2" charset="0"/>
              </a:rPr>
              <a:t>বাদশাহ </a:t>
            </a:r>
            <a:endParaRPr lang="en-US" sz="6000" b="1"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4).jpg"/>
          <p:cNvPicPr>
            <a:picLocks noChangeAspect="1"/>
          </p:cNvPicPr>
          <p:nvPr/>
        </p:nvPicPr>
        <p:blipFill>
          <a:blip r:embed="rId2" cstate="print"/>
          <a:stretch>
            <a:fillRect/>
          </a:stretch>
        </p:blipFill>
        <p:spPr>
          <a:xfrm>
            <a:off x="990600" y="228600"/>
            <a:ext cx="6781800" cy="5334000"/>
          </a:xfrm>
          <a:prstGeom prst="rect">
            <a:avLst/>
          </a:prstGeom>
        </p:spPr>
      </p:pic>
      <p:sp>
        <p:nvSpPr>
          <p:cNvPr id="4" name="TextBox 3"/>
          <p:cNvSpPr txBox="1"/>
          <p:nvPr/>
        </p:nvSpPr>
        <p:spPr>
          <a:xfrm>
            <a:off x="2971800" y="5562600"/>
            <a:ext cx="3082895" cy="1015663"/>
          </a:xfrm>
          <a:prstGeom prst="rect">
            <a:avLst/>
          </a:prstGeom>
          <a:noFill/>
        </p:spPr>
        <p:txBody>
          <a:bodyPr wrap="none" rtlCol="0">
            <a:spAutoFit/>
          </a:bodyPr>
          <a:lstStyle/>
          <a:p>
            <a:r>
              <a:rPr lang="bn-BD" sz="6000" b="1" dirty="0" smtClean="0">
                <a:latin typeface="NikoshBAN" pitchFamily="2" charset="0"/>
                <a:cs typeface="NikoshBAN" pitchFamily="2" charset="0"/>
              </a:rPr>
              <a:t>বাদশাহজাদা</a:t>
            </a:r>
            <a:endParaRPr lang="en-US" sz="6000" b="1"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iterate type="lt">
                                    <p:tmPct val="10000"/>
                                  </p:iterate>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anim calcmode="lin" valueType="num">
                                      <p:cBhvr>
                                        <p:cTn id="14" dur="2000" fill="hold"/>
                                        <p:tgtEl>
                                          <p:spTgt spid="4"/>
                                        </p:tgtEl>
                                        <p:attrNameLst>
                                          <p:attrName>ppt_w</p:attrName>
                                        </p:attrNameLst>
                                      </p:cBhvr>
                                      <p:tavLst>
                                        <p:tav tm="0" fmla="#ppt_w*sin(2.5*pi*$)">
                                          <p:val>
                                            <p:fltVal val="0"/>
                                          </p:val>
                                        </p:tav>
                                        <p:tav tm="100000">
                                          <p:val>
                                            <p:fltVal val="1"/>
                                          </p:val>
                                        </p:tav>
                                      </p:tavLst>
                                    </p:anim>
                                    <p:anim calcmode="lin" valueType="num">
                                      <p:cBhvr>
                                        <p:cTn id="15"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960f6fb7c087938a5943c8beb622863-17.jpg"/>
          <p:cNvPicPr>
            <a:picLocks noChangeAspect="1"/>
          </p:cNvPicPr>
          <p:nvPr/>
        </p:nvPicPr>
        <p:blipFill>
          <a:blip r:embed="rId2" cstate="print"/>
          <a:stretch>
            <a:fillRect/>
          </a:stretch>
        </p:blipFill>
        <p:spPr>
          <a:xfrm>
            <a:off x="762000" y="247650"/>
            <a:ext cx="7620000" cy="4629150"/>
          </a:xfrm>
          <a:prstGeom prst="rect">
            <a:avLst/>
          </a:prstGeom>
        </p:spPr>
      </p:pic>
      <p:sp>
        <p:nvSpPr>
          <p:cNvPr id="4" name="TextBox 3"/>
          <p:cNvSpPr txBox="1"/>
          <p:nvPr/>
        </p:nvSpPr>
        <p:spPr>
          <a:xfrm>
            <a:off x="2362200" y="5181600"/>
            <a:ext cx="3291286" cy="1107996"/>
          </a:xfrm>
          <a:prstGeom prst="rect">
            <a:avLst/>
          </a:prstGeom>
          <a:noFill/>
        </p:spPr>
        <p:txBody>
          <a:bodyPr wrap="none" rtlCol="0">
            <a:spAutoFit/>
          </a:bodyPr>
          <a:lstStyle/>
          <a:p>
            <a:r>
              <a:rPr lang="bn-BD" sz="6600" b="1" dirty="0" smtClean="0">
                <a:latin typeface="NikoshBAN" pitchFamily="2" charset="0"/>
                <a:cs typeface="NikoshBAN" pitchFamily="2" charset="0"/>
              </a:rPr>
              <a:t>অসুস্থ্য ছেলে</a:t>
            </a:r>
            <a:endParaRPr lang="en-US" sz="6600" b="1"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downLeft)">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s (2).jpg"/>
          <p:cNvPicPr>
            <a:picLocks noChangeAspect="1"/>
          </p:cNvPicPr>
          <p:nvPr/>
        </p:nvPicPr>
        <p:blipFill>
          <a:blip r:embed="rId2" cstate="print"/>
          <a:stretch>
            <a:fillRect/>
          </a:stretch>
        </p:blipFill>
        <p:spPr>
          <a:xfrm>
            <a:off x="1066801" y="447675"/>
            <a:ext cx="7086599" cy="4048125"/>
          </a:xfrm>
          <a:prstGeom prst="rect">
            <a:avLst/>
          </a:prstGeom>
        </p:spPr>
      </p:pic>
      <p:sp>
        <p:nvSpPr>
          <p:cNvPr id="4" name="TextBox 3"/>
          <p:cNvSpPr txBox="1"/>
          <p:nvPr/>
        </p:nvSpPr>
        <p:spPr>
          <a:xfrm>
            <a:off x="3505200" y="4724400"/>
            <a:ext cx="2323072" cy="1323439"/>
          </a:xfrm>
          <a:prstGeom prst="rect">
            <a:avLst/>
          </a:prstGeom>
          <a:noFill/>
        </p:spPr>
        <p:txBody>
          <a:bodyPr wrap="none" rtlCol="0">
            <a:spAutoFit/>
          </a:bodyPr>
          <a:lstStyle/>
          <a:p>
            <a:r>
              <a:rPr lang="bn-BD" sz="8000" b="1" dirty="0" smtClean="0">
                <a:latin typeface="NikoshBAN" pitchFamily="2" charset="0"/>
                <a:cs typeface="NikoshBAN" pitchFamily="2" charset="0"/>
              </a:rPr>
              <a:t>ডাক্তার</a:t>
            </a:r>
            <a:endParaRPr lang="en-US" sz="8000" b="1" dirty="0">
              <a:latin typeface="NikoshBAN" pitchFamily="2" charset="0"/>
              <a:cs typeface="NikoshBAN"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233</Words>
  <Application>Microsoft Office PowerPoint</Application>
  <PresentationFormat>On-screen Show (4:3)</PresentationFormat>
  <Paragraphs>57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112</cp:revision>
  <dcterms:created xsi:type="dcterms:W3CDTF">2020-01-26T14:45:50Z</dcterms:created>
  <dcterms:modified xsi:type="dcterms:W3CDTF">2020-01-27T01:02:20Z</dcterms:modified>
</cp:coreProperties>
</file>