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9.jpg" ContentType="image/unknown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77" r:id="rId14"/>
    <p:sldId id="268" r:id="rId15"/>
    <p:sldId id="269" r:id="rId16"/>
    <p:sldId id="270" r:id="rId17"/>
    <p:sldId id="271" r:id="rId18"/>
    <p:sldId id="273" r:id="rId19"/>
    <p:sldId id="272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0C6CB-3FCF-4441-A14B-8AEF6964FF7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947F-622A-45FE-AF7E-1B6B6C88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947F-622A-45FE-AF7E-1B6B6C88E8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4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4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0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0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81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5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9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17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99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9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3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5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6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3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0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3393729-9668-4E3F-9B28-20B10254A9CC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130513B-05C3-4106-8088-E4790FCB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5374" y="795635"/>
            <a:ext cx="9876422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মাল্টিমিডিয়া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ক্লাসে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স্বাগতম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21" y="1921279"/>
            <a:ext cx="9814518" cy="422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07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831">
        <p15:prstTrans prst="curtains"/>
      </p:transition>
    </mc:Choice>
    <mc:Fallback xmlns="">
      <p:transition spd="slow" advTm="28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369" y="5807250"/>
            <a:ext cx="109464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আকাশে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বিরাজ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করছে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চন্দ্র,সূর্য,গ্রহ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নক্ষত্র,ধূমকেতু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ছায়াপথ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ইত্যাদি।এই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পৃথিবীর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সকল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জীবের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মধ্যে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মানুষ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শ্রেষ্ঠ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জীব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 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8" y="1657884"/>
            <a:ext cx="5729481" cy="3709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17" y="1657884"/>
            <a:ext cx="5622517" cy="3709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331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788">
        <p15:prstTrans prst="fracture"/>
      </p:transition>
    </mc:Choice>
    <mc:Fallback xmlns="">
      <p:transition spd="slow" advTm="4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2201" y="4219101"/>
            <a:ext cx="77155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কাঠমিস্ত্রি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কাঠদিয়ে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চেয়ার,টেবিল,নৌকা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তৈরি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4740" y="4663867"/>
            <a:ext cx="44919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প্রশ্ন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:-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কাঠ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আসে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কোথা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থেকে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? 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290" y="5153306"/>
            <a:ext cx="28440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উত্তর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:-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গাছ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থেকে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।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580" y="5642745"/>
            <a:ext cx="112706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গাছ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সৃস্টি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করেছেন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?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সকল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সৃষ্টির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মূলে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একজন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স্রষ্টা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আছেন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তাহলে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গাছ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ও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সৃষ্টি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কর্তার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সৃস্টি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।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ঈশ্বর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জীবের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মধ্যে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আত্মারূপে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অবস্থান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করেন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9" y="1093862"/>
            <a:ext cx="5802594" cy="2871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09" y="1093862"/>
            <a:ext cx="5631679" cy="2871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27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87">
        <p15:prstTrans prst="pageCurlDouble"/>
      </p:transition>
    </mc:Choice>
    <mc:Fallback xmlns="">
      <p:transition spd="slow" advTm="22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04" y="4498702"/>
            <a:ext cx="302518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n/>
                <a:solidFill>
                  <a:schemeClr val="accent1">
                    <a:lumMod val="50000"/>
                  </a:schemeClr>
                </a:solidFill>
              </a:rPr>
              <a:t>নতুন</a:t>
            </a:r>
            <a:r>
              <a:rPr lang="en-US" sz="4400" b="1" dirty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1">
                    <a:lumMod val="50000"/>
                  </a:schemeClr>
                </a:solidFill>
              </a:rPr>
              <a:t>শব্দ</a:t>
            </a:r>
            <a:r>
              <a:rPr lang="en-US" sz="4400" b="1" dirty="0">
                <a:ln/>
                <a:solidFill>
                  <a:schemeClr val="accent1">
                    <a:lumMod val="50000"/>
                  </a:schemeClr>
                </a:solidFill>
              </a:rPr>
              <a:t>:-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7343" y="4744860"/>
            <a:ext cx="80843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ব্রক্ষ্ম,জীব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আত্মা,পরমাত্মা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পরমেশ্বর,নিরাকার,সান্নিধ্য,উপলব্ধি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বিদ্যমান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পরিচর্যা,লীলা,প্রণচাঞ্চল্য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ইত্যাদি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80" y="1264778"/>
            <a:ext cx="4392540" cy="3233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27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5">
        <p15:prstTrans prst="peelOff"/>
      </p:transition>
    </mc:Choice>
    <mc:Fallback xmlns="">
      <p:transition spd="slow" advTm="13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0608" y="916344"/>
            <a:ext cx="31165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জোড়ায়</a:t>
            </a:r>
            <a:r>
              <a:rPr lang="en-US" sz="32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কাজ</a:t>
            </a:r>
            <a:r>
              <a:rPr lang="en-US" sz="32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:-</a:t>
            </a:r>
            <a:endParaRPr lang="en-US" sz="3200" b="1" cap="none" spc="0" dirty="0">
              <a:ln/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1638" y="2941698"/>
            <a:ext cx="50898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আকাশে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বিরাজ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করছে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?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4954" y="3659545"/>
            <a:ext cx="34596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নতুন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শব্দ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লেখ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৫টি ?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4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844">
        <p14:honeycomb/>
      </p:transition>
    </mc:Choice>
    <mc:Fallback xmlns="">
      <p:transition spd="slow" advTm="58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1056" y="950528"/>
            <a:ext cx="51860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সকল</a:t>
            </a:r>
            <a:r>
              <a:rPr lang="en-US" sz="3200" b="1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জীবে</a:t>
            </a:r>
            <a:r>
              <a:rPr lang="en-US" sz="3200" b="1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স্রষ্টার</a:t>
            </a:r>
            <a:r>
              <a:rPr lang="en-US" sz="3200" b="1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অস্তিত্ব</a:t>
            </a:r>
            <a:r>
              <a:rPr lang="en-US" sz="3200" b="1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:</a:t>
            </a:r>
            <a:endParaRPr lang="en-US" sz="3200" b="1" cap="none" spc="0" dirty="0">
              <a:ln/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385" y="5334520"/>
            <a:ext cx="106395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সকল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জীবের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মধ্যেই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স্রষ্টার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অস্থিত্ব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রয়েছে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।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আমরা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প্রতিটি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জীবকেই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ঈশ্বর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জ্ঞানে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পূজা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করি।আমরা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তুলসি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গাছকে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পূজা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করি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আবার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গাভীকেও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মাতৃরূপে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পূজা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81" y="1606609"/>
            <a:ext cx="5802595" cy="3537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2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3">
        <p14:prism isContent="1"/>
      </p:transition>
    </mc:Choice>
    <mc:Fallback xmlns="">
      <p:transition spd="slow" advTm="33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447" y="769258"/>
            <a:ext cx="104364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স্রষ্টার</a:t>
            </a:r>
            <a:r>
              <a:rPr lang="en-US" sz="24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এই</a:t>
            </a:r>
            <a:r>
              <a:rPr lang="en-US" sz="24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সৃস্টির</a:t>
            </a:r>
            <a:r>
              <a:rPr lang="en-US" sz="24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শ্রদ্ধা</a:t>
            </a:r>
            <a:r>
              <a:rPr lang="en-US" sz="24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নিবেদনের</a:t>
            </a:r>
            <a:r>
              <a:rPr lang="en-US" sz="24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মাধ্যমে</a:t>
            </a:r>
            <a:r>
              <a:rPr lang="en-US" sz="24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আমরা</a:t>
            </a:r>
            <a:r>
              <a:rPr lang="en-US" sz="24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ঈশ্বরের</a:t>
            </a:r>
            <a:r>
              <a:rPr lang="en-US" sz="24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অস্তিত্বকে</a:t>
            </a:r>
            <a:r>
              <a:rPr lang="en-US" sz="24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উপলব্ধি</a:t>
            </a:r>
            <a:r>
              <a:rPr lang="en-US" sz="24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করি</a:t>
            </a:r>
            <a:r>
              <a:rPr lang="en-US" sz="2400" b="1" dirty="0" smtClean="0">
                <a:ln/>
                <a:solidFill>
                  <a:schemeClr val="accent4">
                    <a:lumMod val="20000"/>
                    <a:lumOff val="80000"/>
                  </a:schemeClr>
                </a:solidFill>
              </a:rPr>
              <a:t> ।</a:t>
            </a:r>
            <a:endParaRPr lang="en-US" sz="2400" b="1" cap="none" spc="0" dirty="0">
              <a:ln/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160" y="2158442"/>
            <a:ext cx="61831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এ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প্রসঙ্গে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সামী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বিবেকানন্দ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বলেছেন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-</a:t>
            </a:r>
            <a:endParaRPr lang="en-US" sz="28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0345" y="5543244"/>
            <a:ext cx="84016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বহুরূপে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সম্মুখে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তোমার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ছাড়ি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কোথা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খুঁজিছ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ঈশ্বর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</a:t>
            </a:r>
            <a:endParaRPr lang="en-US" sz="28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8303" y="6127588"/>
            <a:ext cx="71657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জীব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প্রেম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যেইজন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সেইজন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সেবিছে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ঈশ্বর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।”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83" y="2742786"/>
            <a:ext cx="3760150" cy="2666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6168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564">
        <p15:prstTrans prst="crush"/>
      </p:transition>
    </mc:Choice>
    <mc:Fallback xmlns="">
      <p:transition spd="slow" advTm="6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8089" y="815768"/>
            <a:ext cx="53479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tx2">
                    <a:lumMod val="20000"/>
                    <a:lumOff val="80000"/>
                  </a:schemeClr>
                </a:solidFill>
              </a:rPr>
              <a:t>শ্রীমদ্ভগবদগীতায়</a:t>
            </a:r>
            <a:r>
              <a:rPr lang="en-US" sz="2800" b="1" dirty="0" smtClean="0">
                <a:ln/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20000"/>
                    <a:lumOff val="80000"/>
                  </a:schemeClr>
                </a:solidFill>
              </a:rPr>
              <a:t>বলা</a:t>
            </a:r>
            <a:r>
              <a:rPr lang="en-US" sz="2800" b="1" dirty="0" smtClean="0">
                <a:ln/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20000"/>
                    <a:lumOff val="80000"/>
                  </a:schemeClr>
                </a:solidFill>
              </a:rPr>
              <a:t>ছয়েছে</a:t>
            </a:r>
            <a:r>
              <a:rPr lang="en-US" sz="2800" b="1" dirty="0" smtClean="0">
                <a:ln/>
                <a:solidFill>
                  <a:schemeClr val="tx2">
                    <a:lumMod val="20000"/>
                    <a:lumOff val="80000"/>
                  </a:schemeClr>
                </a:solidFill>
              </a:rPr>
              <a:t>:-</a:t>
            </a:r>
            <a:endParaRPr lang="en-US" sz="2800" b="1" cap="none" spc="0" dirty="0">
              <a:ln/>
              <a:solidFill>
                <a:schemeClr val="tx2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351" y="4989566"/>
            <a:ext cx="109288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মানুষ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যেমন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পুরাতন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কাপড়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পরিত্যাগ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নতুন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কাপড়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পরিধান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আত্মাও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তেমনি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পুরাতন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দেহ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পরিত্যাগ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নতুন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দেহ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ধারণ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  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444" y="5921552"/>
            <a:ext cx="11368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আত্মার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এ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পরির্তনের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মধ্যে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লুকিয়ে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আছে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জীবের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জন্ম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মৃত্যু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আত্মার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মৃত্যু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নেই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আত্মাই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ঈশ্বর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।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3" y="1338988"/>
            <a:ext cx="4067799" cy="3549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346477"/>
      </p:ext>
    </p:extLst>
  </p:cSld>
  <p:clrMapOvr>
    <a:masterClrMapping/>
  </p:clrMapOvr>
  <p:transition spd="slow" advTm="489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397" y="1044531"/>
            <a:ext cx="68403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ঈশ্বর</a:t>
            </a:r>
            <a:r>
              <a:rPr lang="en-US" sz="2800" b="1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সম্পর্কিত</a:t>
            </a:r>
            <a:r>
              <a:rPr lang="en-US" sz="2800" b="1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সংস্কৃত</a:t>
            </a:r>
            <a:r>
              <a:rPr lang="en-US" sz="2800" b="1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মন্ত্র</a:t>
            </a:r>
            <a:r>
              <a:rPr lang="en-US" sz="2800" b="1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 ও </a:t>
            </a:r>
            <a:r>
              <a:rPr lang="en-US" sz="2800" b="1" dirty="0" err="1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সরল</a:t>
            </a:r>
            <a:r>
              <a:rPr lang="en-US" sz="2800" b="1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অর্থ</a:t>
            </a:r>
            <a:r>
              <a:rPr lang="en-US" sz="2800" b="1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:-</a:t>
            </a:r>
            <a:endParaRPr lang="en-US" sz="2800" b="1" cap="none" spc="0" dirty="0">
              <a:ln/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7980" y="3272768"/>
            <a:ext cx="4784281" cy="20928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rgbClr val="002060"/>
                </a:solidFill>
              </a:rPr>
              <a:t>নমস্তে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পরমং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ব্রক্ষ্ম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          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সর্বশক্তিমতে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নমঃ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নিরাকারহপি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সাকারঃ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সেচ্ছারূপং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নমো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</a:rPr>
              <a:t>নমঃ</a:t>
            </a:r>
            <a:r>
              <a:rPr lang="en-US" sz="2800" b="1" dirty="0" smtClean="0">
                <a:ln/>
                <a:solidFill>
                  <a:srgbClr val="002060"/>
                </a:solidFill>
              </a:rPr>
              <a:t>।   </a:t>
            </a:r>
            <a:r>
              <a:rPr lang="en-US" b="1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b="1" dirty="0" err="1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যজুর্বেদ</a:t>
            </a:r>
            <a:r>
              <a:rPr lang="en-US" b="1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শান্তি</a:t>
            </a:r>
            <a:r>
              <a:rPr lang="en-US" b="1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পাঠ</a:t>
            </a:r>
            <a:r>
              <a:rPr lang="en-US" b="1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lang="en-US" b="1" cap="none" spc="0" dirty="0">
              <a:ln/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4152" y="5647661"/>
            <a:ext cx="8075777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সরল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অর্থ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:-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যিনি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পরম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ব্রক্ষ্ম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,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যিনি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সর্বশক্তিমান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,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নিরাকার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হয়েও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সাকার,ইচ্ছামত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রূপধারী,তাকে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নমস্কার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। 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4" y="2315910"/>
            <a:ext cx="5520583" cy="31266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27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199">
        <p14:prism/>
      </p:transition>
    </mc:Choice>
    <mc:Fallback xmlns="">
      <p:transition spd="slow" advTm="81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0538" y="993256"/>
            <a:ext cx="31902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দলীয়</a:t>
            </a:r>
            <a:r>
              <a:rPr lang="en-US" sz="4000" b="1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কাজ</a:t>
            </a:r>
            <a:r>
              <a:rPr lang="en-US" sz="4000" b="1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:-</a:t>
            </a:r>
            <a:endParaRPr lang="en-US" sz="4000" b="1" cap="none" spc="0" dirty="0">
              <a:ln/>
              <a:solidFill>
                <a:schemeClr val="accent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894" y="2266580"/>
            <a:ext cx="109263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4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সৃষ্টির</a:t>
            </a:r>
            <a:r>
              <a:rPr lang="en-US" sz="2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মধ্যেই</a:t>
            </a:r>
            <a:r>
              <a:rPr lang="en-US" sz="2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স্রষ্টার</a:t>
            </a:r>
            <a:r>
              <a:rPr lang="en-US" sz="2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অস্তিত্ব</a:t>
            </a:r>
            <a:r>
              <a:rPr lang="en-US" sz="2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উপলব্ধি</a:t>
            </a:r>
            <a:r>
              <a:rPr lang="en-US" sz="2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করে</a:t>
            </a:r>
            <a:r>
              <a:rPr lang="en-US" sz="2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তোমাদের</a:t>
            </a:r>
            <a:r>
              <a:rPr lang="en-US" sz="2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করনীয়</a:t>
            </a:r>
            <a:r>
              <a:rPr lang="en-US" sz="2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সম্পর্কে</a:t>
            </a:r>
            <a:r>
              <a:rPr lang="en-US" sz="2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লেখ</a:t>
            </a:r>
            <a:r>
              <a:rPr lang="en-US" sz="2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।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9" y="3033757"/>
            <a:ext cx="5463596" cy="3273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41" y="3102123"/>
            <a:ext cx="5084214" cy="3204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65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690">
        <p15:prstTrans prst="fracture"/>
      </p:transition>
    </mc:Choice>
    <mc:Fallback xmlns="">
      <p:transition spd="slow" advTm="36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5911" y="856524"/>
            <a:ext cx="24497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tx2">
                    <a:lumMod val="20000"/>
                    <a:lumOff val="80000"/>
                  </a:schemeClr>
                </a:solidFill>
              </a:rPr>
              <a:t>মূল্যায়ন</a:t>
            </a:r>
            <a:r>
              <a:rPr lang="en-US" sz="4000" b="1" dirty="0" smtClean="0">
                <a:ln/>
                <a:solidFill>
                  <a:schemeClr val="tx2">
                    <a:lumMod val="20000"/>
                    <a:lumOff val="80000"/>
                  </a:schemeClr>
                </a:solidFill>
              </a:rPr>
              <a:t>:-</a:t>
            </a:r>
            <a:endParaRPr lang="en-US" sz="4000" b="1" cap="none" spc="0" dirty="0">
              <a:ln/>
              <a:solidFill>
                <a:schemeClr val="tx2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549" y="2531254"/>
            <a:ext cx="78231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১/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আমরা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কিভাবে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ঈশ্বরকে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উপলব্ধি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পারি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9929" y="3116805"/>
            <a:ext cx="7051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২/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পৃথিবীর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সকল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জীবের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মধ্যে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শ্রেষ্ঠ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কোন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জীব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?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034" y="3702356"/>
            <a:ext cx="46009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৩/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ঈশ্বর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সৃষ্টি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করেছেন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?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669" y="4287907"/>
            <a:ext cx="69283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৪/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স্রষ্টার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এই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সৃষ্টির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প্রতি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শ্রদ্ধা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নিবেদনে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স্বামী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বিবেকানন্দ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বলেছেন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? 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440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989">
        <p15:prstTrans prst="fallOver"/>
      </p:transition>
    </mc:Choice>
    <mc:Fallback xmlns="">
      <p:transition spd="slow" advTm="4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1594" y="1033027"/>
            <a:ext cx="294503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পরিচিতি</a:t>
            </a:r>
            <a:endParaRPr lang="en-US" sz="5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2615" y="3138854"/>
            <a:ext cx="3763108" cy="70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37326" y="4787343"/>
            <a:ext cx="5222797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বীণা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মিত্র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           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সিনিয়র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শিক্ষিকা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নলিনীদাস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মাধ্যমিক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বালিকা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বিদ্যালয়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ভোলা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সদর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ভোলা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6631" y="4479566"/>
            <a:ext cx="3760149" cy="1631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শ্রেণী</a:t>
            </a:r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:-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ষষ্ঠ</a:t>
            </a:r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                        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বিষয়</a:t>
            </a:r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:- 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হিন্দুধর্ম</a:t>
            </a:r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             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অধ্যায়</a:t>
            </a:r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:- 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প্রথম</a:t>
            </a:r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            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আজকের</a:t>
            </a:r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পাঠ</a:t>
            </a:r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:-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স্রষ্টা</a:t>
            </a:r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ও 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সৃষ্টি</a:t>
            </a:r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সময়</a:t>
            </a:r>
            <a:r>
              <a:rPr lang="en-U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:- ৪০ </a:t>
            </a:r>
            <a:r>
              <a:rPr lang="en-US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মিনিট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55" y="2388494"/>
            <a:ext cx="2204103" cy="2204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950" y="2409803"/>
            <a:ext cx="2619509" cy="1789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63" y="2500877"/>
            <a:ext cx="1889761" cy="2069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24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119">
        <p15:prstTrans prst="curtains"/>
      </p:transition>
    </mc:Choice>
    <mc:Fallback xmlns="">
      <p:transition spd="slow" advTm="51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8266" y="941982"/>
            <a:ext cx="30348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tx2">
                    <a:lumMod val="20000"/>
                    <a:lumOff val="80000"/>
                  </a:schemeClr>
                </a:solidFill>
              </a:rPr>
              <a:t>বাড়ীর</a:t>
            </a:r>
            <a:r>
              <a:rPr lang="en-US" sz="3600" b="1" dirty="0" smtClean="0">
                <a:ln/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20000"/>
                    <a:lumOff val="80000"/>
                  </a:schemeClr>
                </a:solidFill>
              </a:rPr>
              <a:t>কাজ</a:t>
            </a:r>
            <a:r>
              <a:rPr lang="en-US" sz="3600" b="1" dirty="0" smtClean="0">
                <a:ln/>
                <a:solidFill>
                  <a:schemeClr val="tx2">
                    <a:lumMod val="20000"/>
                    <a:lumOff val="80000"/>
                  </a:schemeClr>
                </a:solidFill>
              </a:rPr>
              <a:t>:-</a:t>
            </a:r>
            <a:endParaRPr lang="en-US" sz="3600" b="1" cap="none" spc="0" dirty="0">
              <a:ln/>
              <a:solidFill>
                <a:schemeClr val="tx2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71" y="3208095"/>
            <a:ext cx="8676915" cy="35249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03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862" y="1873474"/>
            <a:ext cx="1114864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স্রষ্টার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অস্তিত্বের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কয়েকটি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দৃষ্টান্ত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চিহ্নিত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আত্মা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সম্পর্কে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শ্রীমদ্ভগবদগীতায়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কি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বলা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হয়েছে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বর্ণনা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8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02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11">
        <p15:prstTrans prst="airplane"/>
      </p:transition>
    </mc:Choice>
    <mc:Fallback xmlns="">
      <p:transition spd="slow" advTm="23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63274" y="396121"/>
            <a:ext cx="524855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i="1" dirty="0" err="1">
                <a:ln/>
                <a:solidFill>
                  <a:schemeClr val="accent2">
                    <a:lumMod val="40000"/>
                    <a:lumOff val="60000"/>
                  </a:schemeClr>
                </a:solidFill>
              </a:rPr>
              <a:t>ধন্যবাদ</a:t>
            </a:r>
            <a:endParaRPr lang="en-US" sz="11500" b="1" i="1" dirty="0">
              <a:ln/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9" y="2155619"/>
            <a:ext cx="11186444" cy="36405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3843" y="6095096"/>
            <a:ext cx="67730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</a:rPr>
              <a:t>প্রতিদিন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</a:rPr>
              <a:t>গীতা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</a:rPr>
              <a:t>পাঠ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</a:rPr>
              <a:t>করলে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</a:rPr>
              <a:t>তার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</a:rPr>
              <a:t>বৈকুন্ঠ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</a:rPr>
              <a:t>প্রপ্তি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en-US" sz="2400" b="1" cap="none" spc="0" dirty="0" err="1" smtClean="0">
                <a:ln/>
                <a:solidFill>
                  <a:srgbClr val="002060"/>
                </a:solidFill>
                <a:effectLst/>
              </a:rPr>
              <a:t>হয়</a:t>
            </a:r>
            <a:r>
              <a:rPr lang="en-US" sz="2400" b="1" cap="none" spc="0" dirty="0" smtClean="0">
                <a:ln/>
                <a:solidFill>
                  <a:srgbClr val="002060"/>
                </a:solidFill>
                <a:effectLst/>
              </a:rPr>
              <a:t>।</a:t>
            </a:r>
            <a:endParaRPr lang="en-US" sz="24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10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671">
        <p15:prstTrans prst="origami"/>
      </p:transition>
    </mc:Choice>
    <mc:Fallback xmlns="">
      <p:transition spd="slow" advTm="26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0891" y="907799"/>
            <a:ext cx="236154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ছবি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2">
                    <a:lumMod val="75000"/>
                  </a:schemeClr>
                </a:solidFill>
              </a:rPr>
              <a:t>দেখ</a:t>
            </a:r>
            <a:r>
              <a:rPr lang="en-US" sz="36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:-</a:t>
            </a:r>
            <a:endParaRPr lang="en-US" sz="36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4" y="2041688"/>
            <a:ext cx="5784411" cy="429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55" y="2041688"/>
            <a:ext cx="6024786" cy="4295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29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4">
        <p15:prstTrans prst="peelOff"/>
      </p:transition>
    </mc:Choice>
    <mc:Fallback xmlns="">
      <p:transition spd="slow" advTm="2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0437" y="685608"/>
            <a:ext cx="8978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আজকের</a:t>
            </a:r>
            <a:r>
              <a:rPr lang="en-US" sz="5400" b="1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পাঠ</a:t>
            </a:r>
            <a:r>
              <a:rPr lang="en-US" sz="5400" b="1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:- </a:t>
            </a:r>
            <a:r>
              <a:rPr lang="en-US" sz="5400" b="1" dirty="0" err="1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স্রষ্টা</a:t>
            </a:r>
            <a:r>
              <a:rPr lang="en-US" sz="5400" b="1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 ও </a:t>
            </a:r>
            <a:r>
              <a:rPr lang="en-US" sz="5400" b="1" dirty="0" err="1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সৃষ্টি</a:t>
            </a:r>
            <a:endParaRPr lang="en-US" sz="5400" b="1" cap="none" spc="0" dirty="0">
              <a:ln/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0" y="2170632"/>
            <a:ext cx="5794048" cy="4324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34" y="2170632"/>
            <a:ext cx="5529129" cy="4324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2905125"/>
            <a:ext cx="1047750" cy="1047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59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327">
        <p15:prstTrans prst="fallOver"/>
      </p:transition>
    </mc:Choice>
    <mc:Fallback xmlns="">
      <p:transition spd="slow" advTm="33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853" y="762520"/>
            <a:ext cx="3926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শিখন</a:t>
            </a:r>
            <a:r>
              <a:rPr lang="en-US" sz="5400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ফল</a:t>
            </a:r>
            <a:r>
              <a:rPr lang="en-US" sz="5400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:-</a:t>
            </a:r>
            <a:endParaRPr lang="en-US" sz="5400" b="1" cap="none" spc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6256" y="2881860"/>
            <a:ext cx="58753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১/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স্রষ্টা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তা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ব্যাখ্যা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দিতে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পারবে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8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5854" y="3545838"/>
            <a:ext cx="63696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২/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সৃষ্টির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রহস্য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ব্যাখ্যা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পারবে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8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213" y="4172182"/>
            <a:ext cx="8682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</a:rPr>
              <a:t>৩/ </a:t>
            </a:r>
            <a:r>
              <a:rPr lang="en-US" sz="2400" b="1" dirty="0" err="1">
                <a:ln/>
                <a:solidFill>
                  <a:schemeClr val="tx2">
                    <a:lumMod val="75000"/>
                  </a:schemeClr>
                </a:solidFill>
              </a:rPr>
              <a:t>সকল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ln/>
                <a:solidFill>
                  <a:schemeClr val="tx2">
                    <a:lumMod val="75000"/>
                  </a:schemeClr>
                </a:solidFill>
              </a:rPr>
              <a:t>জীবের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ln/>
                <a:solidFill>
                  <a:schemeClr val="tx2">
                    <a:lumMod val="75000"/>
                  </a:schemeClr>
                </a:solidFill>
              </a:rPr>
              <a:t>মধ্যে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ln/>
                <a:solidFill>
                  <a:schemeClr val="tx2">
                    <a:lumMod val="75000"/>
                  </a:schemeClr>
                </a:solidFill>
              </a:rPr>
              <a:t>ঈশ্বরের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ln/>
                <a:solidFill>
                  <a:schemeClr val="tx2">
                    <a:lumMod val="75000"/>
                  </a:schemeClr>
                </a:solidFill>
              </a:rPr>
              <a:t>অস্তিত্ব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ln/>
                <a:solidFill>
                  <a:schemeClr val="tx2">
                    <a:lumMod val="75000"/>
                  </a:schemeClr>
                </a:solidFill>
              </a:rPr>
              <a:t>ব্যাখ্যা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ln/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ln/>
                <a:solidFill>
                  <a:schemeClr val="tx2">
                    <a:lumMod val="75000"/>
                  </a:schemeClr>
                </a:solidFill>
              </a:rPr>
              <a:t>পারব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666572" y="4736971"/>
            <a:ext cx="1014385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৪/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সংস্কৃত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মন্ত্র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বা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শ্লোক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অর্থসহ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সহজ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ভাবে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উচ্চারন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পারবে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8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1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408">
        <p:dissolve/>
      </p:transition>
    </mc:Choice>
    <mc:Fallback xmlns="">
      <p:transition spd="slow" advTm="540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652" y="4944042"/>
            <a:ext cx="11254812" cy="132343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এ মহাবিশ্বে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সব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কিছু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অর্থা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ৎ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মানুষ,গাছপালা,জীবজন্তু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, চন্দ্র,সূর্য,গ্রহ,তারা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আকাশ-বাতাশ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প্রভৃতি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এক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একটি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সৃস্টি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এ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সকল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সৃস্টির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একজন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স্রষ্টা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রয়েছেন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।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আমরা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তাকে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চোখে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দেখতে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পাই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না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তার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spc="-300" dirty="0" err="1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অস্তিত্ব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অনুভব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করতে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পারি।আমরা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তাঁকে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ঈশ্বর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নামে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ডাকি।তাঁর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অনেক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নাম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ব্রক্ষ্ম,পরমেশ্বর,পরমাত্মা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,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ভগবান,আত্মা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ইত্যাদি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।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তিনি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প্রতিটি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জীবের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মধ্যে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বিরাজ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u="sng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করেন</a:t>
            </a:r>
            <a:r>
              <a:rPr lang="en-US" sz="2000" b="1" i="1" u="sng" dirty="0" smtClean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000" b="1" i="1" u="sng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6" y="1016950"/>
            <a:ext cx="5734228" cy="360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34" y="1016950"/>
            <a:ext cx="5588950" cy="360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945">
        <p14:switch dir="r"/>
      </p:transition>
    </mc:Choice>
    <mc:Fallback xmlns="">
      <p:transition spd="slow" advTm="3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3402" y="950528"/>
            <a:ext cx="268054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একক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কাজ</a:t>
            </a:r>
            <a:r>
              <a:rPr lang="en-US" sz="32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:-</a:t>
            </a:r>
            <a:endParaRPr lang="en-US" sz="32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4067" y="3078430"/>
            <a:ext cx="35028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১/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স্রষ্টা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কাকে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বলে</a:t>
            </a:r>
            <a:r>
              <a:rPr lang="en-US" sz="28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8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6247" y="3762093"/>
            <a:ext cx="43781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২/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তিনি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কোথায়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থাকেন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?</a:t>
            </a:r>
            <a:endParaRPr lang="en-US" sz="28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029" y="4445756"/>
            <a:ext cx="61016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৩/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আমরা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তাঁকে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কি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নামে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ডাকি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?</a:t>
            </a:r>
            <a:endParaRPr lang="en-US" sz="28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26" y="2264636"/>
            <a:ext cx="4452360" cy="3751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918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81">
        <p15:prstTrans prst="pageCurlDouble"/>
      </p:transition>
    </mc:Choice>
    <mc:Fallback xmlns="">
      <p:transition spd="slow" advTm="48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4455" y="822340"/>
            <a:ext cx="3321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সরব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পাঠ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: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2924" y="5717442"/>
            <a:ext cx="47355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tx2">
                    <a:lumMod val="50000"/>
                  </a:schemeClr>
                </a:solidFill>
              </a:rPr>
              <a:t>২নং </a:t>
            </a:r>
            <a:r>
              <a:rPr lang="en-US" sz="3200" b="1" dirty="0" err="1" smtClean="0">
                <a:ln/>
                <a:solidFill>
                  <a:schemeClr val="tx2">
                    <a:lumMod val="50000"/>
                  </a:schemeClr>
                </a:solidFill>
              </a:rPr>
              <a:t>থেকে</a:t>
            </a:r>
            <a:r>
              <a:rPr lang="en-US" sz="3200" b="1" dirty="0" smtClean="0">
                <a:ln/>
                <a:solidFill>
                  <a:schemeClr val="tx2">
                    <a:lumMod val="50000"/>
                  </a:schemeClr>
                </a:solidFill>
              </a:rPr>
              <a:t> ৪নং </a:t>
            </a:r>
            <a:r>
              <a:rPr lang="en-US" sz="3200" b="1" dirty="0" err="1" smtClean="0">
                <a:ln/>
                <a:solidFill>
                  <a:schemeClr val="tx2">
                    <a:lumMod val="50000"/>
                  </a:schemeClr>
                </a:solidFill>
              </a:rPr>
              <a:t>পৃষ্ঠা</a:t>
            </a:r>
            <a:r>
              <a:rPr lang="en-US" sz="3200" b="1" dirty="0" smtClean="0">
                <a:ln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50000"/>
                  </a:schemeClr>
                </a:solidFill>
              </a:rPr>
              <a:t>পড়</a:t>
            </a:r>
            <a:endParaRPr lang="en-US" sz="3200" b="1" cap="none" spc="0" dirty="0">
              <a:ln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71" y="1745670"/>
            <a:ext cx="8656890" cy="3857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29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603">
        <p15:prstTrans prst="origami"/>
      </p:transition>
    </mc:Choice>
    <mc:Fallback xmlns="">
      <p:transition spd="slow" advTm="26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2136" y="822341"/>
            <a:ext cx="1949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সৃষ্টি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:-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615" y="5481935"/>
            <a:ext cx="115530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এই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পৃথিবী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বড়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সুন্দরও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বিচিত্র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।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এখানে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রয়েছে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মানুষ,পশু-পাখি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কীট-পতঙ্গ,নদ-নদী,পাহার-পর্বত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প্রভৃতি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2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92" y="1891889"/>
            <a:ext cx="1445017" cy="3295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32" y="1902071"/>
            <a:ext cx="2197759" cy="3271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1891"/>
            <a:ext cx="1505034" cy="3295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57" y="1871529"/>
            <a:ext cx="1632153" cy="3315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31" y="1902071"/>
            <a:ext cx="1618299" cy="32852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68" y="1871529"/>
            <a:ext cx="1679264" cy="331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92" y="1845566"/>
            <a:ext cx="2116508" cy="3328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582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549">
        <p15:prstTrans prst="airplane"/>
      </p:transition>
    </mc:Choice>
    <mc:Fallback xmlns="">
      <p:transition spd="slow" advTm="35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9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3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5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0.9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|1.2|0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0.9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549</TotalTime>
  <Words>510</Words>
  <Application>Microsoft Office PowerPoint</Application>
  <PresentationFormat>Widescreen</PresentationFormat>
  <Paragraphs>54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dipakkumar1980@outlook.com</dc:creator>
  <cp:lastModifiedBy>dipakkumar1980@outlook.com</cp:lastModifiedBy>
  <cp:revision>54</cp:revision>
  <dcterms:created xsi:type="dcterms:W3CDTF">2020-01-24T16:12:39Z</dcterms:created>
  <dcterms:modified xsi:type="dcterms:W3CDTF">2020-01-27T16:54:26Z</dcterms:modified>
</cp:coreProperties>
</file>