
<file path=[Content_Types].xml><?xml version="1.0" encoding="utf-8"?>
<Types xmlns="http://schemas.openxmlformats.org/package/2006/content-types">
  <Default Extension="png" ContentType="image/png"/>
  <Default Extension="jfif" ContentType="image/jpe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306" r:id="rId3"/>
    <p:sldId id="287" r:id="rId4"/>
    <p:sldId id="298" r:id="rId5"/>
    <p:sldId id="263" r:id="rId6"/>
    <p:sldId id="256" r:id="rId7"/>
    <p:sldId id="288" r:id="rId8"/>
    <p:sldId id="289" r:id="rId9"/>
    <p:sldId id="290" r:id="rId10"/>
    <p:sldId id="264" r:id="rId11"/>
    <p:sldId id="267" r:id="rId12"/>
    <p:sldId id="268" r:id="rId13"/>
    <p:sldId id="269" r:id="rId14"/>
    <p:sldId id="302" r:id="rId15"/>
    <p:sldId id="266" r:id="rId16"/>
    <p:sldId id="270" r:id="rId17"/>
    <p:sldId id="272" r:id="rId18"/>
    <p:sldId id="286" r:id="rId19"/>
    <p:sldId id="301" r:id="rId20"/>
    <p:sldId id="303" r:id="rId21"/>
    <p:sldId id="304" r:id="rId22"/>
    <p:sldId id="297" r:id="rId23"/>
    <p:sldId id="291" r:id="rId24"/>
    <p:sldId id="295" r:id="rId25"/>
    <p:sldId id="293" r:id="rId26"/>
    <p:sldId id="296" r:id="rId27"/>
    <p:sldId id="265" r:id="rId28"/>
    <p:sldId id="273" r:id="rId2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F6F6F6"/>
    <a:srgbClr val="00FF00"/>
    <a:srgbClr val="660033"/>
    <a:srgbClr val="000099"/>
    <a:srgbClr val="0000CC"/>
    <a:srgbClr val="663300"/>
    <a:srgbClr val="D9E88E"/>
    <a:srgbClr val="A0B377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0504D6-8583-46A7-A622-78C2B04F49F3}" type="datetimeFigureOut">
              <a:rPr lang="en-US" smtClean="0"/>
              <a:t>1/27/2020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82633-7032-41CD-98EF-1BF062BF7F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518862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5000">
        <p15:prstTrans prst="curtains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0504D6-8583-46A7-A622-78C2B04F49F3}" type="datetimeFigureOut">
              <a:rPr lang="en-US" smtClean="0"/>
              <a:t>1/27/2020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82633-7032-41CD-98EF-1BF062BF7F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60694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5000">
        <p15:prstTrans prst="curtains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0504D6-8583-46A7-A622-78C2B04F49F3}" type="datetimeFigureOut">
              <a:rPr lang="en-US" smtClean="0"/>
              <a:t>1/27/2020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82633-7032-41CD-98EF-1BF062BF7F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042323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5000">
        <p15:prstTrans prst="curtains"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D2A1DF-B520-45EB-A50D-BB0D894D2921}" type="datetime1">
              <a:rPr lang="en-US" smtClean="0"/>
              <a:t>1/27/2020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9A1BAB-7CE9-413F-B560-00864285AA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95017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5000">
        <p15:prstTrans prst="curtains"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D656AC-1086-4C2C-91A7-99A0791EFF68}" type="datetime1">
              <a:rPr lang="en-US" smtClean="0"/>
              <a:t>1/27/2020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9A1BAB-7CE9-413F-B560-00864285AA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467764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5000">
        <p15:prstTrans prst="curtains"/>
      </p:transition>
    </mc:Choice>
    <mc:Fallback xmlns="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F9AFD9-8A79-4A72-88AE-A67FAF2DE40A}" type="datetime1">
              <a:rPr lang="en-US" smtClean="0"/>
              <a:t>1/27/2020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9A1BAB-7CE9-413F-B560-00864285AA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078724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5000">
        <p15:prstTrans prst="curtains"/>
      </p:transition>
    </mc:Choice>
    <mc:Fallback xmlns=""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805A69-355F-4093-BC74-36B8C65A4688}" type="datetime1">
              <a:rPr lang="en-US" smtClean="0"/>
              <a:t>1/27/2020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9A1BAB-7CE9-413F-B560-00864285AA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569761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5000">
        <p15:prstTrans prst="curtains"/>
      </p:transition>
    </mc:Choice>
    <mc:Fallback xmlns=""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D6BB3F-034D-4E13-96E2-686A5BEF1318}" type="datetime1">
              <a:rPr lang="en-US" smtClean="0"/>
              <a:t>1/27/2020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9A1BAB-7CE9-413F-B560-00864285AA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172109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5000">
        <p15:prstTrans prst="curtains"/>
      </p:transition>
    </mc:Choice>
    <mc:Fallback xmlns=""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6F4A41-CE09-4680-A30A-533E0F0434BC}" type="datetime1">
              <a:rPr lang="en-US" smtClean="0"/>
              <a:t>1/27/2020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9A1BAB-7CE9-413F-B560-00864285AA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939526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5000">
        <p15:prstTrans prst="curtains"/>
      </p:transition>
    </mc:Choice>
    <mc:Fallback xmlns="">
      <p:transition spd="slow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1ADE0C-5A3A-4903-AEC2-2D92CCDC2ECD}" type="datetime1">
              <a:rPr lang="en-US" smtClean="0"/>
              <a:t>1/27/2020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9A1BAB-7CE9-413F-B560-00864285AA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263698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5000">
        <p15:prstTrans prst="curtains"/>
      </p:transition>
    </mc:Choice>
    <mc:Fallback xmlns="">
      <p:transition spd="slow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C3AA18-DC4E-403E-9205-B0FC7D08017F}" type="datetime1">
              <a:rPr lang="en-US" smtClean="0"/>
              <a:t>1/27/2020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9A1BAB-7CE9-413F-B560-00864285AA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1689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5000">
        <p15:prstTrans prst="curtains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0504D6-8583-46A7-A622-78C2B04F49F3}" type="datetimeFigureOut">
              <a:rPr lang="en-US" smtClean="0"/>
              <a:t>1/27/2020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82633-7032-41CD-98EF-1BF062BF7F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574601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5000">
        <p15:prstTrans prst="curtains"/>
      </p:transition>
    </mc:Choice>
    <mc:Fallback xmlns="">
      <p:transition spd="slow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0ECE9-830E-4C0F-9107-51278FB3E27E}" type="datetime1">
              <a:rPr lang="en-US" smtClean="0"/>
              <a:t>1/27/2020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9A1BAB-7CE9-413F-B560-00864285AA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652450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5000">
        <p15:prstTrans prst="curtains"/>
      </p:transition>
    </mc:Choice>
    <mc:Fallback xmlns="">
      <p:transition spd="slow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2EFDAF-0422-4B58-961F-0CBAEB32D8DE}" type="datetime1">
              <a:rPr lang="en-US" smtClean="0"/>
              <a:t>1/27/2020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9A1BAB-7CE9-413F-B560-00864285AA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829895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5000">
        <p15:prstTrans prst="curtains"/>
      </p:transition>
    </mc:Choice>
    <mc:Fallback xmlns="">
      <p:transition spd="slow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A09075-6526-4A2A-BE71-98276FC1A95F}" type="datetime1">
              <a:rPr lang="en-US" smtClean="0"/>
              <a:t>1/27/2020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9A1BAB-7CE9-413F-B560-00864285AA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634304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5000">
        <p15:prstTrans prst="curtains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0504D6-8583-46A7-A622-78C2B04F49F3}" type="datetimeFigureOut">
              <a:rPr lang="en-US" smtClean="0"/>
              <a:t>1/27/2020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82633-7032-41CD-98EF-1BF062BF7F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425223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5000">
        <p15:prstTrans prst="curtains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0504D6-8583-46A7-A622-78C2B04F49F3}" type="datetimeFigureOut">
              <a:rPr lang="en-US" smtClean="0"/>
              <a:t>1/27/2020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82633-7032-41CD-98EF-1BF062BF7F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821885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5000">
        <p15:prstTrans prst="curtains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0504D6-8583-46A7-A622-78C2B04F49F3}" type="datetimeFigureOut">
              <a:rPr lang="en-US" smtClean="0"/>
              <a:t>1/27/2020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82633-7032-41CD-98EF-1BF062BF7F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256288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5000">
        <p15:prstTrans prst="curtains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0504D6-8583-46A7-A622-78C2B04F49F3}" type="datetimeFigureOut">
              <a:rPr lang="en-US" smtClean="0"/>
              <a:t>1/27/2020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82633-7032-41CD-98EF-1BF062BF7F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372401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5000">
        <p15:prstTrans prst="curtains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0504D6-8583-46A7-A622-78C2B04F49F3}" type="datetimeFigureOut">
              <a:rPr lang="en-US" smtClean="0"/>
              <a:t>1/27/2020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82633-7032-41CD-98EF-1BF062BF7F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284861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5000">
        <p15:prstTrans prst="curtains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0504D6-8583-46A7-A622-78C2B04F49F3}" type="datetimeFigureOut">
              <a:rPr lang="en-US" smtClean="0"/>
              <a:t>1/27/2020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82633-7032-41CD-98EF-1BF062BF7F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340024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5000">
        <p15:prstTrans prst="curtains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0504D6-8583-46A7-A622-78C2B04F49F3}" type="datetimeFigureOut">
              <a:rPr lang="en-US" smtClean="0"/>
              <a:t>1/27/2020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82633-7032-41CD-98EF-1BF062BF7F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153777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5000">
        <p15:prstTrans prst="curtains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7000" b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0504D6-8583-46A7-A622-78C2B04F49F3}" type="datetimeFigureOut">
              <a:rPr lang="en-US" smtClean="0"/>
              <a:t>1/27/2020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E82633-7032-41CD-98EF-1BF062BF7F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81095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5000">
        <p15:prstTrans prst="curtains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7000" b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F00505-9AA3-453D-BE63-F76560E702D7}" type="datetime1">
              <a:rPr lang="en-US" smtClean="0"/>
              <a:t>1/27/2020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9A1BAB-7CE9-413F-B560-00864285AA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23437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5000">
        <p15:prstTrans prst="curtains"/>
      </p:transition>
    </mc:Choice>
    <mc:Fallback xmlns="">
      <p:transition spd="slow">
        <p:fade/>
      </p:transition>
    </mc:Fallback>
  </mc:AlternateConten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5" Type="http://schemas.microsoft.com/office/2007/relationships/hdphoto" Target="../media/hdphoto1.wdp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7" Type="http://schemas.openxmlformats.org/officeDocument/2006/relationships/image" Target="../media/image12.jpg"/><Relationship Id="rId2" Type="http://schemas.openxmlformats.org/officeDocument/2006/relationships/image" Target="../media/image8.jfi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jpg"/><Relationship Id="rId5" Type="http://schemas.microsoft.com/office/2007/relationships/hdphoto" Target="../media/hdphoto2.wdp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jpg"/><Relationship Id="rId5" Type="http://schemas.microsoft.com/office/2007/relationships/hdphoto" Target="../media/hdphoto3.wdp"/><Relationship Id="rId4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fif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1.xml"/><Relationship Id="rId4" Type="http://schemas.microsoft.com/office/2007/relationships/hdphoto" Target="../media/hdphoto4.wdp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7.xml"/><Relationship Id="rId4" Type="http://schemas.microsoft.com/office/2007/relationships/hdphoto" Target="../media/hdphoto5.wdp"/></Relationships>
</file>

<file path=ppt/slides/_rels/slide19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265702" y="4045400"/>
            <a:ext cx="5660595" cy="112784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Plain">
              <a:avLst/>
            </a:prstTxWarp>
          </a:bodyPr>
          <a:lstStyle/>
          <a:p>
            <a:pPr algn="ctr"/>
            <a:r>
              <a:rPr lang="en-US" sz="7200" b="1" dirty="0" err="1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blipFill dpi="0"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স্বাগতম</a:t>
            </a:r>
            <a:endParaRPr lang="en-US" sz="7200" dirty="0">
              <a:blipFill dpi="0" rotWithShape="1"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111" b="96778" l="625" r="8787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1548" r="12530"/>
          <a:stretch/>
        </p:blipFill>
        <p:spPr>
          <a:xfrm>
            <a:off x="4129020" y="1380266"/>
            <a:ext cx="3933959" cy="29146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272641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5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8000" b="-1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437467" y="386530"/>
            <a:ext cx="2346960" cy="57340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FF0066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উপস্থাপনা</a:t>
            </a:r>
            <a:endParaRPr lang="en-US" sz="4000" b="1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solidFill>
                <a:srgbClr val="FF0066"/>
              </a:solid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713172" y="273738"/>
            <a:ext cx="4050031" cy="46725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এবার ছবিগুলো দেখি </a:t>
            </a:r>
            <a:endParaRPr lang="en-US" sz="40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15" name="Group 14"/>
          <p:cNvGrpSpPr/>
          <p:nvPr/>
        </p:nvGrpSpPr>
        <p:grpSpPr>
          <a:xfrm>
            <a:off x="1252025" y="1092503"/>
            <a:ext cx="4604089" cy="2357438"/>
            <a:chOff x="1952625" y="928688"/>
            <a:chExt cx="4143375" cy="2614612"/>
          </a:xfrm>
        </p:grpSpPr>
        <p:sp>
          <p:nvSpPr>
            <p:cNvPr id="10" name="Bevel 9"/>
            <p:cNvSpPr/>
            <p:nvPr/>
          </p:nvSpPr>
          <p:spPr>
            <a:xfrm>
              <a:off x="1952625" y="928688"/>
              <a:ext cx="4143375" cy="2614612"/>
            </a:xfrm>
            <a:prstGeom prst="bevel">
              <a:avLst>
                <a:gd name="adj" fmla="val 5943"/>
              </a:avLst>
            </a:prstGeom>
            <a:solidFill>
              <a:schemeClr val="bg1"/>
            </a:solidFill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09786" y="1071563"/>
              <a:ext cx="3833815" cy="2231717"/>
            </a:xfrm>
            <a:prstGeom prst="rect">
              <a:avLst/>
            </a:prstGeom>
            <a:ln w="28575">
              <a:solidFill>
                <a:srgbClr val="FF0000"/>
              </a:solidFill>
            </a:ln>
          </p:spPr>
        </p:pic>
      </p:grpSp>
      <p:grpSp>
        <p:nvGrpSpPr>
          <p:cNvPr id="14" name="Group 13"/>
          <p:cNvGrpSpPr/>
          <p:nvPr/>
        </p:nvGrpSpPr>
        <p:grpSpPr>
          <a:xfrm>
            <a:off x="6738188" y="1092504"/>
            <a:ext cx="4300538" cy="2357437"/>
            <a:chOff x="6296025" y="914401"/>
            <a:chExt cx="4143375" cy="2614612"/>
          </a:xfrm>
        </p:grpSpPr>
        <p:sp>
          <p:nvSpPr>
            <p:cNvPr id="11" name="Bevel 10"/>
            <p:cNvSpPr/>
            <p:nvPr/>
          </p:nvSpPr>
          <p:spPr>
            <a:xfrm>
              <a:off x="6296025" y="914401"/>
              <a:ext cx="4143375" cy="2614612"/>
            </a:xfrm>
            <a:prstGeom prst="bevel">
              <a:avLst>
                <a:gd name="adj" fmla="val 5943"/>
              </a:avLst>
            </a:prstGeom>
            <a:solidFill>
              <a:schemeClr val="bg1"/>
            </a:solidFill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274" b="97452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62724" y="1157288"/>
              <a:ext cx="3631026" cy="2271712"/>
            </a:xfrm>
            <a:prstGeom prst="rect">
              <a:avLst/>
            </a:prstGeom>
            <a:ln w="28575">
              <a:solidFill>
                <a:srgbClr val="FF0000"/>
              </a:solidFill>
            </a:ln>
          </p:spPr>
        </p:pic>
      </p:grpSp>
      <p:grpSp>
        <p:nvGrpSpPr>
          <p:cNvPr id="17" name="Group 16"/>
          <p:cNvGrpSpPr/>
          <p:nvPr/>
        </p:nvGrpSpPr>
        <p:grpSpPr>
          <a:xfrm>
            <a:off x="1252025" y="3761528"/>
            <a:ext cx="4528696" cy="2300287"/>
            <a:chOff x="1952625" y="3900489"/>
            <a:chExt cx="4143375" cy="2614612"/>
          </a:xfrm>
        </p:grpSpPr>
        <p:sp>
          <p:nvSpPr>
            <p:cNvPr id="13" name="Bevel 12"/>
            <p:cNvSpPr/>
            <p:nvPr/>
          </p:nvSpPr>
          <p:spPr>
            <a:xfrm>
              <a:off x="1952625" y="3900489"/>
              <a:ext cx="4143375" cy="2614612"/>
            </a:xfrm>
            <a:prstGeom prst="bevel">
              <a:avLst>
                <a:gd name="adj" fmla="val 5943"/>
              </a:avLst>
            </a:prstGeom>
            <a:solidFill>
              <a:schemeClr val="bg1"/>
            </a:solidFill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76463" y="4086225"/>
              <a:ext cx="3738562" cy="2114550"/>
            </a:xfrm>
            <a:prstGeom prst="rect">
              <a:avLst/>
            </a:prstGeom>
            <a:ln w="28575">
              <a:solidFill>
                <a:srgbClr val="FF0000"/>
              </a:solidFill>
            </a:ln>
          </p:spPr>
        </p:pic>
      </p:grpSp>
      <p:grpSp>
        <p:nvGrpSpPr>
          <p:cNvPr id="19" name="Group 18"/>
          <p:cNvGrpSpPr/>
          <p:nvPr/>
        </p:nvGrpSpPr>
        <p:grpSpPr>
          <a:xfrm>
            <a:off x="6618377" y="3886200"/>
            <a:ext cx="4420349" cy="2357437"/>
            <a:chOff x="7281862" y="3800476"/>
            <a:chExt cx="4143375" cy="2614612"/>
          </a:xfrm>
        </p:grpSpPr>
        <p:sp>
          <p:nvSpPr>
            <p:cNvPr id="12" name="Bevel 11"/>
            <p:cNvSpPr/>
            <p:nvPr/>
          </p:nvSpPr>
          <p:spPr>
            <a:xfrm>
              <a:off x="7281862" y="3800476"/>
              <a:ext cx="4143375" cy="2614612"/>
            </a:xfrm>
            <a:prstGeom prst="bevel">
              <a:avLst>
                <a:gd name="adj" fmla="val 5943"/>
              </a:avLst>
            </a:prstGeom>
            <a:solidFill>
              <a:schemeClr val="bg1"/>
            </a:solidFill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86649" y="3984570"/>
              <a:ext cx="3757614" cy="2259068"/>
            </a:xfrm>
            <a:prstGeom prst="rect">
              <a:avLst/>
            </a:prstGeom>
            <a:ln w="28575">
              <a:solidFill>
                <a:srgbClr val="FF0000"/>
              </a:solidFill>
            </a:ln>
          </p:spPr>
        </p:pic>
      </p:grpSp>
      <p:sp>
        <p:nvSpPr>
          <p:cNvPr id="20" name="Rectangle 19"/>
          <p:cNvSpPr/>
          <p:nvPr/>
        </p:nvSpPr>
        <p:spPr>
          <a:xfrm>
            <a:off x="2747213" y="3429000"/>
            <a:ext cx="1600200" cy="442911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ফল</a:t>
            </a:r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8301038" y="3429000"/>
            <a:ext cx="1357312" cy="45720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সবজি</a:t>
            </a:r>
            <a:r>
              <a:rPr lang="bn-IN" sz="1600" dirty="0"/>
              <a:t> </a:t>
            </a:r>
            <a:endParaRPr lang="en-US" sz="1600" dirty="0"/>
          </a:p>
        </p:txBody>
      </p:sp>
      <p:sp>
        <p:nvSpPr>
          <p:cNvPr id="24" name="Rectangle 23"/>
          <p:cNvSpPr/>
          <p:nvPr/>
        </p:nvSpPr>
        <p:spPr>
          <a:xfrm>
            <a:off x="2669172" y="6110114"/>
            <a:ext cx="1600200" cy="442912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400" dirty="0">
                <a:solidFill>
                  <a:schemeClr val="tx1"/>
                </a:solidFill>
              </a:rPr>
              <a:t>মাছ 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8086725" y="6286500"/>
            <a:ext cx="1685925" cy="45720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মাংস</a:t>
            </a:r>
            <a:r>
              <a:rPr lang="bn-IN" sz="3200" dirty="0">
                <a:solidFill>
                  <a:schemeClr val="tx1"/>
                </a:solidFill>
              </a:rPr>
              <a:t> </a:t>
            </a:r>
            <a:endParaRPr lang="en-US" sz="3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812563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5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900" decel="100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900" decel="100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900" decel="100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900" decel="100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20" grpId="0" animBg="1"/>
      <p:bldP spid="21" grpId="0" animBg="1"/>
      <p:bldP spid="24" grpId="0" animBg="1"/>
      <p:bldP spid="2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311966" y="641284"/>
            <a:ext cx="9993382" cy="546005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1952624" y="288646"/>
            <a:ext cx="2346960" cy="57340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FF0066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উপস্থাপনা</a:t>
            </a:r>
            <a:endParaRPr lang="en-US" sz="4000" b="1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solidFill>
                <a:srgbClr val="FF0066"/>
              </a:solid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1512094" y="971546"/>
            <a:ext cx="4143374" cy="2357438"/>
            <a:chOff x="1952626" y="942975"/>
            <a:chExt cx="4143374" cy="2357438"/>
          </a:xfrm>
        </p:grpSpPr>
        <p:sp>
          <p:nvSpPr>
            <p:cNvPr id="10" name="Bevel 9"/>
            <p:cNvSpPr/>
            <p:nvPr/>
          </p:nvSpPr>
          <p:spPr>
            <a:xfrm>
              <a:off x="1952626" y="942975"/>
              <a:ext cx="4143374" cy="2357438"/>
            </a:xfrm>
            <a:prstGeom prst="bevel">
              <a:avLst>
                <a:gd name="adj" fmla="val 5943"/>
              </a:avLst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62174" y="1128712"/>
              <a:ext cx="3781425" cy="1978653"/>
            </a:xfrm>
            <a:prstGeom prst="rect">
              <a:avLst/>
            </a:prstGeom>
          </p:spPr>
        </p:pic>
      </p:grpSp>
      <p:grpSp>
        <p:nvGrpSpPr>
          <p:cNvPr id="22" name="Group 21"/>
          <p:cNvGrpSpPr/>
          <p:nvPr/>
        </p:nvGrpSpPr>
        <p:grpSpPr>
          <a:xfrm>
            <a:off x="6872288" y="900113"/>
            <a:ext cx="4300538" cy="2357437"/>
            <a:chOff x="6872288" y="900113"/>
            <a:chExt cx="4300538" cy="2357437"/>
          </a:xfrm>
        </p:grpSpPr>
        <p:sp>
          <p:nvSpPr>
            <p:cNvPr id="11" name="Bevel 10"/>
            <p:cNvSpPr/>
            <p:nvPr/>
          </p:nvSpPr>
          <p:spPr>
            <a:xfrm>
              <a:off x="6872288" y="900113"/>
              <a:ext cx="4300538" cy="2357437"/>
            </a:xfrm>
            <a:prstGeom prst="bevel">
              <a:avLst>
                <a:gd name="adj" fmla="val 5943"/>
              </a:avLst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9" name="Picture 8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992" t="17499" b="11251"/>
            <a:stretch/>
          </p:blipFill>
          <p:spPr>
            <a:xfrm>
              <a:off x="7672387" y="1071562"/>
              <a:ext cx="2643187" cy="2014537"/>
            </a:xfrm>
            <a:prstGeom prst="rect">
              <a:avLst/>
            </a:prstGeom>
          </p:spPr>
        </p:pic>
      </p:grpSp>
      <p:grpSp>
        <p:nvGrpSpPr>
          <p:cNvPr id="25" name="Group 24"/>
          <p:cNvGrpSpPr/>
          <p:nvPr/>
        </p:nvGrpSpPr>
        <p:grpSpPr>
          <a:xfrm>
            <a:off x="1624012" y="3899435"/>
            <a:ext cx="3919538" cy="2008134"/>
            <a:chOff x="2052637" y="4000501"/>
            <a:chExt cx="3919538" cy="2300287"/>
          </a:xfrm>
        </p:grpSpPr>
        <p:sp>
          <p:nvSpPr>
            <p:cNvPr id="13" name="Bevel 12"/>
            <p:cNvSpPr/>
            <p:nvPr/>
          </p:nvSpPr>
          <p:spPr>
            <a:xfrm>
              <a:off x="2052637" y="4000501"/>
              <a:ext cx="3919538" cy="2300287"/>
            </a:xfrm>
            <a:prstGeom prst="bevel">
              <a:avLst>
                <a:gd name="adj" fmla="val 5943"/>
              </a:avLst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3" name="Picture 22"/>
            <p:cNvPicPr>
              <a:picLocks noChangeAspect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0" b="100000" l="100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05063" y="4218213"/>
              <a:ext cx="3152775" cy="1801586"/>
            </a:xfrm>
            <a:prstGeom prst="rect">
              <a:avLst/>
            </a:prstGeom>
          </p:spPr>
        </p:pic>
      </p:grpSp>
      <p:grpSp>
        <p:nvGrpSpPr>
          <p:cNvPr id="28" name="Group 27"/>
          <p:cNvGrpSpPr/>
          <p:nvPr/>
        </p:nvGrpSpPr>
        <p:grpSpPr>
          <a:xfrm>
            <a:off x="6953250" y="3871911"/>
            <a:ext cx="4205287" cy="2035657"/>
            <a:chOff x="6953250" y="3943351"/>
            <a:chExt cx="4205287" cy="2357437"/>
          </a:xfrm>
        </p:grpSpPr>
        <p:sp>
          <p:nvSpPr>
            <p:cNvPr id="12" name="Bevel 11"/>
            <p:cNvSpPr/>
            <p:nvPr/>
          </p:nvSpPr>
          <p:spPr>
            <a:xfrm>
              <a:off x="6953250" y="3943351"/>
              <a:ext cx="4205287" cy="2357437"/>
            </a:xfrm>
            <a:prstGeom prst="bevel">
              <a:avLst>
                <a:gd name="adj" fmla="val 5943"/>
              </a:avLst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6" name="Picture 25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50100" y="4112698"/>
              <a:ext cx="3865563" cy="2016640"/>
            </a:xfrm>
            <a:prstGeom prst="rect">
              <a:avLst/>
            </a:prstGeom>
          </p:spPr>
        </p:pic>
      </p:grpSp>
      <p:sp>
        <p:nvSpPr>
          <p:cNvPr id="29" name="Rectangle 28"/>
          <p:cNvSpPr/>
          <p:nvPr/>
        </p:nvSpPr>
        <p:spPr>
          <a:xfrm>
            <a:off x="2502073" y="3511501"/>
            <a:ext cx="1600200" cy="30791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ডিম </a:t>
            </a: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8633813" y="3264472"/>
            <a:ext cx="1357312" cy="457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দুধ 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5095876" y="4218228"/>
            <a:ext cx="1600200" cy="4429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ভাত </a:t>
            </a:r>
            <a:r>
              <a:rPr lang="bn-IN" sz="3600" dirty="0">
                <a:solidFill>
                  <a:schemeClr val="tx1"/>
                </a:solidFill>
              </a:rPr>
              <a:t> </a:t>
            </a:r>
            <a:endParaRPr lang="en-US" sz="3600" dirty="0">
              <a:solidFill>
                <a:schemeClr val="tx1"/>
              </a:solidFill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5895976" y="5450368"/>
            <a:ext cx="1685925" cy="457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রুটি </a:t>
            </a:r>
            <a:endParaRPr lang="en-US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114334" y="482693"/>
            <a:ext cx="742122" cy="1775791"/>
          </a:xfrm>
          <a:prstGeom prst="rect">
            <a:avLst/>
          </a:prstGeom>
          <a:solidFill>
            <a:srgbClr val="F6F6F6"/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003045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5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900" decel="100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30" grpId="0"/>
      <p:bldP spid="31" grpId="0"/>
      <p:bldP spid="3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4818412" y="840635"/>
            <a:ext cx="2346960" cy="57340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dirty="0">
                <a:ln w="0"/>
                <a:solidFill>
                  <a:srgbClr val="FF0066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উপস্থাপনা</a:t>
            </a:r>
            <a:endParaRPr lang="en-US" sz="4000" dirty="0">
              <a:ln w="0"/>
              <a:solidFill>
                <a:srgbClr val="FF0066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0384" y="1786559"/>
            <a:ext cx="3648932" cy="2052524"/>
          </a:xfrm>
          <a:prstGeom prst="rect">
            <a:avLst/>
          </a:prstGeom>
          <a:ln w="57150">
            <a:solidFill>
              <a:srgbClr val="66330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0555" y="1507737"/>
            <a:ext cx="3777239" cy="2397609"/>
          </a:xfrm>
          <a:prstGeom prst="rect">
            <a:avLst/>
          </a:prstGeom>
          <a:ln w="57150">
            <a:solidFill>
              <a:srgbClr val="FF000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990" r="21932" b="4695"/>
          <a:stretch/>
        </p:blipFill>
        <p:spPr>
          <a:xfrm rot="5400000">
            <a:off x="5368088" y="3285246"/>
            <a:ext cx="1645857" cy="3631096"/>
          </a:xfrm>
          <a:prstGeom prst="rect">
            <a:avLst/>
          </a:prstGeom>
          <a:ln w="57150">
            <a:solidFill>
              <a:srgbClr val="FF000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3" name="Rectangle 12"/>
          <p:cNvSpPr/>
          <p:nvPr/>
        </p:nvSpPr>
        <p:spPr>
          <a:xfrm>
            <a:off x="2102655" y="3994500"/>
            <a:ext cx="2089469" cy="56673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বার্গার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14" name="Rectangle 13"/>
          <p:cNvSpPr/>
          <p:nvPr/>
        </p:nvSpPr>
        <p:spPr>
          <a:xfrm>
            <a:off x="8189910" y="5010797"/>
            <a:ext cx="1550504" cy="48019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চকলেট</a:t>
            </a:r>
            <a:r>
              <a:rPr lang="en-US" sz="4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</a:p>
        </p:txBody>
      </p:sp>
      <p:sp>
        <p:nvSpPr>
          <p:cNvPr id="15" name="Rectangle 14"/>
          <p:cNvSpPr/>
          <p:nvPr/>
        </p:nvSpPr>
        <p:spPr>
          <a:xfrm>
            <a:off x="8545531" y="4037769"/>
            <a:ext cx="1550504" cy="48019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পিজ্জা</a:t>
            </a:r>
            <a:r>
              <a:rPr lang="en-US" sz="4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</a:p>
        </p:txBody>
      </p:sp>
      <p:sp>
        <p:nvSpPr>
          <p:cNvPr id="9" name="Rectangle 8"/>
          <p:cNvSpPr/>
          <p:nvPr/>
        </p:nvSpPr>
        <p:spPr>
          <a:xfrm>
            <a:off x="114334" y="482693"/>
            <a:ext cx="742122" cy="1775791"/>
          </a:xfrm>
          <a:prstGeom prst="rect">
            <a:avLst/>
          </a:prstGeom>
          <a:solidFill>
            <a:srgbClr val="F6F6F6"/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434717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5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4818412" y="840635"/>
            <a:ext cx="2346960" cy="57340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dirty="0">
                <a:ln w="0"/>
                <a:solidFill>
                  <a:srgbClr val="FF0066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উপস্থাপনা</a:t>
            </a:r>
            <a:endParaRPr lang="en-US" sz="4000" dirty="0">
              <a:ln w="0"/>
              <a:solidFill>
                <a:srgbClr val="FF0066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1404729" y="1669774"/>
            <a:ext cx="9621079" cy="4161183"/>
            <a:chOff x="836874" y="2319130"/>
            <a:chExt cx="10732274" cy="4161053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836874" y="2319130"/>
              <a:ext cx="5620195" cy="4161053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28575" cap="rnd">
              <a:solidFill>
                <a:srgbClr val="FF0000"/>
              </a:solidFill>
            </a:ln>
            <a:effectLst>
              <a:outerShdw blurRad="50000" algn="tl" rotWithShape="0">
                <a:srgbClr val="000000">
                  <a:alpha val="41000"/>
                </a:srgbClr>
              </a:outerShdw>
            </a:effectLst>
            <a:scene3d>
              <a:camera prst="orthographicFront"/>
              <a:lightRig rig="twoPt" dir="t">
                <a:rot lat="0" lon="0" rev="7800000"/>
              </a:lightRig>
            </a:scene3d>
            <a:sp3d contourW="6350">
              <a:bevelT w="50800" h="16510"/>
              <a:contourClr>
                <a:srgbClr val="C0C0C0"/>
              </a:contourClr>
            </a:sp3d>
          </p:spPr>
        </p:pic>
        <p:pic>
          <p:nvPicPr>
            <p:cNvPr id="4" name="Picture 3"/>
            <p:cNvPicPr>
              <a:picLocks noChangeAspect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651" b="93059" l="17024" r="83985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738" r="14676"/>
            <a:stretch/>
          </p:blipFill>
          <p:spPr>
            <a:xfrm>
              <a:off x="6457069" y="2319130"/>
              <a:ext cx="5112079" cy="4161053"/>
            </a:xfrm>
            <a:prstGeom prst="rect">
              <a:avLst/>
            </a:prstGeom>
            <a:ln w="28575">
              <a:solidFill>
                <a:srgbClr val="FF0000"/>
              </a:solidFill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</p:grpSp>
      <p:sp>
        <p:nvSpPr>
          <p:cNvPr id="7" name="Rectangle 6"/>
          <p:cNvSpPr/>
          <p:nvPr/>
        </p:nvSpPr>
        <p:spPr>
          <a:xfrm>
            <a:off x="114334" y="482693"/>
            <a:ext cx="742122" cy="1775791"/>
          </a:xfrm>
          <a:prstGeom prst="rect">
            <a:avLst/>
          </a:prstGeom>
          <a:solidFill>
            <a:srgbClr val="F6F6F6"/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628469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5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845098" y="1724617"/>
            <a:ext cx="4389121" cy="8728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 err="1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খাদ্য</a:t>
            </a:r>
            <a:r>
              <a:rPr lang="en-US" sz="54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কাকে</a:t>
            </a:r>
            <a:r>
              <a:rPr lang="en-US" sz="54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54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?</a:t>
            </a:r>
            <a:r>
              <a:rPr lang="en-US" sz="5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</p:txBody>
      </p:sp>
      <p:sp>
        <p:nvSpPr>
          <p:cNvPr id="3" name="Rectangle 2"/>
          <p:cNvSpPr/>
          <p:nvPr/>
        </p:nvSpPr>
        <p:spPr>
          <a:xfrm>
            <a:off x="2428441" y="3087757"/>
            <a:ext cx="7222434" cy="184089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Plain">
              <a:avLst/>
            </a:prstTxWarp>
          </a:bodyPr>
          <a:lstStyle/>
          <a:p>
            <a:pPr algn="ctr"/>
            <a:r>
              <a:rPr lang="bn-IN" sz="32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FF990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বেঁচে থাকার জন্য আমরা </a:t>
            </a:r>
            <a:endParaRPr lang="en-US" sz="3200" b="1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solidFill>
                <a:srgbClr val="FF9900"/>
              </a:solid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IN" sz="32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FF990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যা খাই তাই খাদ্য</a:t>
            </a:r>
            <a:r>
              <a:rPr lang="bn-IN" sz="24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FF990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2400" b="1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solidFill>
                <a:srgbClr val="FF9900"/>
              </a:solid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692699" y="905021"/>
            <a:ext cx="2346960" cy="573405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উপস্থাপনা</a:t>
            </a:r>
            <a:endParaRPr lang="en-US" sz="40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810331" y="905021"/>
            <a:ext cx="2048208" cy="573405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প্রশ্নোত্তর</a:t>
            </a:r>
          </a:p>
        </p:txBody>
      </p:sp>
      <p:sp>
        <p:nvSpPr>
          <p:cNvPr id="6" name="Rectangle 5"/>
          <p:cNvSpPr/>
          <p:nvPr/>
        </p:nvSpPr>
        <p:spPr>
          <a:xfrm>
            <a:off x="114334" y="482693"/>
            <a:ext cx="742122" cy="1775791"/>
          </a:xfrm>
          <a:prstGeom prst="rect">
            <a:avLst/>
          </a:prstGeom>
          <a:solidFill>
            <a:srgbClr val="F6F6F6"/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34758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5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682190" y="2034345"/>
            <a:ext cx="4702078" cy="61609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4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FF0066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সুষম খাদ্য কাকে বলে?</a:t>
            </a:r>
            <a:endParaRPr lang="en-US" sz="4400" b="1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solidFill>
                <a:srgbClr val="FF0066"/>
              </a:solid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091321" y="845240"/>
            <a:ext cx="2346960" cy="573405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উপস্থাপনা</a:t>
            </a:r>
            <a:endParaRPr lang="en-US" sz="40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628609" y="3034312"/>
            <a:ext cx="9397200" cy="153725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Plain">
              <a:avLst/>
            </a:prstTxWarp>
          </a:bodyPr>
          <a:lstStyle/>
          <a:p>
            <a:pPr algn="ctr"/>
            <a:r>
              <a:rPr lang="bn-IN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যে </a:t>
            </a:r>
            <a:r>
              <a:rPr lang="en-US" sz="4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খাদ্যে</a:t>
            </a:r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আমাদের দেহের </a:t>
            </a:r>
            <a:r>
              <a:rPr lang="en-US" sz="4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সকল</a:t>
            </a:r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প্রকার</a:t>
            </a:r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পুষ্টি</a:t>
            </a:r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উপাদান</a:t>
            </a:r>
            <a:r>
              <a:rPr lang="bn-IN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পরিমান</a:t>
            </a:r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মতো</a:t>
            </a:r>
            <a:r>
              <a:rPr lang="bn-IN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থাকে</a:t>
            </a:r>
            <a:r>
              <a:rPr lang="bn-IN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তাকে </a:t>
            </a:r>
            <a:r>
              <a:rPr lang="en-US" sz="4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সুষম</a:t>
            </a:r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খাদ্য</a:t>
            </a:r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</a:p>
        </p:txBody>
      </p:sp>
      <p:sp>
        <p:nvSpPr>
          <p:cNvPr id="6" name="Rectangle 5"/>
          <p:cNvSpPr/>
          <p:nvPr/>
        </p:nvSpPr>
        <p:spPr>
          <a:xfrm>
            <a:off x="5140433" y="845240"/>
            <a:ext cx="2028993" cy="573405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প্রশ্নোত্তর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4499" y="220063"/>
            <a:ext cx="737680" cy="17740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861966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5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Alternate Process 1"/>
          <p:cNvSpPr/>
          <p:nvPr/>
        </p:nvSpPr>
        <p:spPr>
          <a:xfrm>
            <a:off x="5921547" y="1114938"/>
            <a:ext cx="2838140" cy="527021"/>
          </a:xfrm>
          <a:prstGeom prst="flowChartAlternateProcess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একক কাজ</a:t>
            </a:r>
            <a:endParaRPr lang="en-US" sz="44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011907" y="1091747"/>
            <a:ext cx="2346960" cy="573405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উপস্থাপনা</a:t>
            </a:r>
            <a:endParaRPr lang="en-US" sz="40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03345" y="2030679"/>
            <a:ext cx="6412932" cy="366775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Flowchart: Alternate Process 4"/>
          <p:cNvSpPr/>
          <p:nvPr/>
        </p:nvSpPr>
        <p:spPr>
          <a:xfrm>
            <a:off x="9037983" y="1192696"/>
            <a:ext cx="2186608" cy="4505739"/>
          </a:xfrm>
          <a:prstGeom prst="flowChartAlternateProcess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FF0066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ছবির</a:t>
            </a:r>
            <a:r>
              <a:rPr lang="en-US" sz="32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FF0066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FF0066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কোন</a:t>
            </a:r>
            <a:r>
              <a:rPr lang="en-US" sz="32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FF0066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FF0066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কোন খাবার</a:t>
            </a:r>
            <a:r>
              <a:rPr lang="en-US" sz="32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FF0066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FF0066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গুলো</a:t>
            </a:r>
            <a:r>
              <a:rPr lang="en-US" sz="32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FF0066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FF0066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প্রাকৃতিক ভাবে পাওয়া যায়</a:t>
            </a:r>
            <a:r>
              <a:rPr lang="en-US" sz="32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FF0066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FF0066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তার</a:t>
            </a:r>
            <a:endParaRPr lang="en-US" sz="3200" b="1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solidFill>
                <a:srgbClr val="FF0066"/>
              </a:solid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IN" sz="32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FF0066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তালিকা</a:t>
            </a:r>
            <a:endParaRPr lang="en-US" sz="3200" b="1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solidFill>
                <a:srgbClr val="FF0066"/>
              </a:solid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IN" sz="32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FF0066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তৈরী কর। </a:t>
            </a:r>
            <a:endParaRPr lang="en-US" sz="4400" dirty="0">
              <a:solidFill>
                <a:srgbClr val="FF0066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66" t="5975" r="15245" b="8984"/>
          <a:stretch/>
        </p:blipFill>
        <p:spPr>
          <a:xfrm flipH="1">
            <a:off x="1250360" y="862898"/>
            <a:ext cx="1396331" cy="1558122"/>
          </a:xfrm>
          <a:prstGeom prst="ellipse">
            <a:avLst/>
          </a:prstGeom>
          <a:ln w="38100">
            <a:solidFill>
              <a:srgbClr val="000099"/>
            </a:solidFill>
          </a:ln>
        </p:spPr>
      </p:pic>
      <p:sp>
        <p:nvSpPr>
          <p:cNvPr id="7" name="Rectangle 6"/>
          <p:cNvSpPr/>
          <p:nvPr/>
        </p:nvSpPr>
        <p:spPr>
          <a:xfrm>
            <a:off x="114334" y="482693"/>
            <a:ext cx="742122" cy="1775791"/>
          </a:xfrm>
          <a:prstGeom prst="rect">
            <a:avLst/>
          </a:prstGeom>
          <a:solidFill>
            <a:srgbClr val="F6F6F6"/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98646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5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own Arrow 2"/>
          <p:cNvSpPr/>
          <p:nvPr/>
        </p:nvSpPr>
        <p:spPr>
          <a:xfrm>
            <a:off x="4345805" y="849082"/>
            <a:ext cx="3757091" cy="573405"/>
          </a:xfrm>
          <a:prstGeom prst="downArrow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উপস্থাপনা</a:t>
            </a:r>
            <a:endParaRPr lang="en-US" sz="40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1815739" y="2750429"/>
            <a:ext cx="9169655" cy="3252800"/>
            <a:chOff x="1350500" y="1067508"/>
            <a:chExt cx="9256539" cy="4643145"/>
          </a:xfrm>
        </p:grpSpPr>
        <p:grpSp>
          <p:nvGrpSpPr>
            <p:cNvPr id="5" name="Group 4"/>
            <p:cNvGrpSpPr/>
            <p:nvPr/>
          </p:nvGrpSpPr>
          <p:grpSpPr>
            <a:xfrm>
              <a:off x="1350500" y="1067508"/>
              <a:ext cx="9256539" cy="4643145"/>
              <a:chOff x="1645922" y="800222"/>
              <a:chExt cx="9256539" cy="4643145"/>
            </a:xfrm>
          </p:grpSpPr>
          <p:grpSp>
            <p:nvGrpSpPr>
              <p:cNvPr id="9" name="Group 8"/>
              <p:cNvGrpSpPr/>
              <p:nvPr/>
            </p:nvGrpSpPr>
            <p:grpSpPr>
              <a:xfrm>
                <a:off x="1674051" y="800222"/>
                <a:ext cx="9228410" cy="4615839"/>
                <a:chOff x="2025744" y="1419201"/>
                <a:chExt cx="9228410" cy="4615839"/>
              </a:xfrm>
            </p:grpSpPr>
            <p:sp>
              <p:nvSpPr>
                <p:cNvPr id="17" name="Rectangle 16"/>
                <p:cNvSpPr/>
                <p:nvPr/>
              </p:nvSpPr>
              <p:spPr>
                <a:xfrm>
                  <a:off x="2025744" y="1419201"/>
                  <a:ext cx="9228407" cy="1139483"/>
                </a:xfrm>
                <a:prstGeom prst="rect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bn-IN" dirty="0"/>
                    <a:t> </a:t>
                  </a:r>
                  <a:r>
                    <a:rPr lang="bn-IN" sz="2400" dirty="0">
                      <a:latin typeface="NikoshBAN" panose="02000000000000000000" pitchFamily="2" charset="0"/>
                      <a:cs typeface="NikoshBAN" panose="02000000000000000000" pitchFamily="2" charset="0"/>
                    </a:rPr>
                    <a:t>খাদ্য তালিকা </a:t>
                  </a:r>
                  <a:endParaRPr lang="en-US" dirty="0"/>
                </a:p>
              </p:txBody>
            </p:sp>
            <p:sp>
              <p:nvSpPr>
                <p:cNvPr id="18" name="Rectangle 17"/>
                <p:cNvSpPr/>
                <p:nvPr/>
              </p:nvSpPr>
              <p:spPr>
                <a:xfrm>
                  <a:off x="2025747" y="2616592"/>
                  <a:ext cx="9228407" cy="2251663"/>
                </a:xfrm>
                <a:prstGeom prst="rect">
                  <a:avLst/>
                </a:prstGeom>
                <a:solidFill>
                  <a:schemeClr val="accent4">
                    <a:lumMod val="60000"/>
                    <a:lumOff val="40000"/>
                  </a:schemeClr>
                </a:solidFill>
                <a:ln>
                  <a:solidFill>
                    <a:srgbClr val="FFC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>
                    <a:latin typeface="NikoshBAN" panose="02000000000000000000" pitchFamily="2" charset="0"/>
                    <a:cs typeface="NikoshBAN" panose="02000000000000000000" pitchFamily="2" charset="0"/>
                  </a:endParaRPr>
                </a:p>
              </p:txBody>
            </p:sp>
            <p:sp>
              <p:nvSpPr>
                <p:cNvPr id="20" name="Rectangle 19"/>
                <p:cNvSpPr/>
                <p:nvPr/>
              </p:nvSpPr>
              <p:spPr>
                <a:xfrm>
                  <a:off x="2025745" y="3797137"/>
                  <a:ext cx="9228407" cy="2237903"/>
                </a:xfrm>
                <a:prstGeom prst="rect">
                  <a:avLst/>
                </a:prstGeom>
                <a:solidFill>
                  <a:schemeClr val="accent6">
                    <a:lumMod val="60000"/>
                    <a:lumOff val="40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cxnSp>
            <p:nvCxnSpPr>
              <p:cNvPr id="10" name="Straight Connector 9"/>
              <p:cNvCxnSpPr/>
              <p:nvPr/>
            </p:nvCxnSpPr>
            <p:spPr>
              <a:xfrm flipH="1">
                <a:off x="4881489" y="1983549"/>
                <a:ext cx="14068" cy="3418449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1" name="Straight Connector 10"/>
              <p:cNvCxnSpPr/>
              <p:nvPr/>
            </p:nvCxnSpPr>
            <p:spPr>
              <a:xfrm>
                <a:off x="10899523" y="1930669"/>
                <a:ext cx="2936" cy="3512695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3" name="Straight Connector 12"/>
              <p:cNvCxnSpPr/>
              <p:nvPr/>
            </p:nvCxnSpPr>
            <p:spPr>
              <a:xfrm flipH="1">
                <a:off x="7856810" y="1962416"/>
                <a:ext cx="14068" cy="3418449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6" name="Straight Connector 15"/>
              <p:cNvCxnSpPr/>
              <p:nvPr/>
            </p:nvCxnSpPr>
            <p:spPr>
              <a:xfrm flipH="1" flipV="1">
                <a:off x="1645922" y="5394117"/>
                <a:ext cx="9214342" cy="49250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2" name="Straight Connector 21"/>
              <p:cNvCxnSpPr/>
              <p:nvPr/>
            </p:nvCxnSpPr>
            <p:spPr>
              <a:xfrm flipH="1">
                <a:off x="1674052" y="1819794"/>
                <a:ext cx="40" cy="3547017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6" name="TextBox 5"/>
            <p:cNvSpPr txBox="1"/>
            <p:nvPr/>
          </p:nvSpPr>
          <p:spPr>
            <a:xfrm flipH="1">
              <a:off x="1707195" y="2617986"/>
              <a:ext cx="2482956" cy="90305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bn-IN" sz="2400" dirty="0">
                  <a:latin typeface="NikoshBAN" panose="02000000000000000000" pitchFamily="2" charset="0"/>
                  <a:cs typeface="NikoshBAN" panose="02000000000000000000" pitchFamily="2" charset="0"/>
                </a:rPr>
                <a:t>সকালের নাস্তা </a:t>
              </a:r>
              <a:endParaRPr lang="en-US" sz="24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 flipH="1">
              <a:off x="5150515" y="2655242"/>
              <a:ext cx="2194563" cy="90305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IN" sz="2400" dirty="0">
                  <a:latin typeface="NikoshBAN" panose="02000000000000000000" pitchFamily="2" charset="0"/>
                  <a:cs typeface="NikoshBAN" panose="02000000000000000000" pitchFamily="2" charset="0"/>
                </a:rPr>
                <a:t>দুপুরের খাবার </a:t>
              </a:r>
              <a:endParaRPr lang="en-US" sz="24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 flipH="1">
              <a:off x="8125836" y="2542386"/>
              <a:ext cx="2208633" cy="90305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IN" sz="2400" dirty="0">
                  <a:latin typeface="NikoshBAN" panose="02000000000000000000" pitchFamily="2" charset="0"/>
                  <a:cs typeface="NikoshBAN" panose="02000000000000000000" pitchFamily="2" charset="0"/>
                </a:rPr>
                <a:t>রাতের খাবার  </a:t>
              </a:r>
              <a:endParaRPr lang="en-US" sz="24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41" name="Group 40"/>
          <p:cNvGrpSpPr/>
          <p:nvPr/>
        </p:nvGrpSpPr>
        <p:grpSpPr>
          <a:xfrm>
            <a:off x="4726098" y="1532546"/>
            <a:ext cx="3376798" cy="454243"/>
            <a:chOff x="4974112" y="871372"/>
            <a:chExt cx="4456491" cy="649396"/>
          </a:xfrm>
        </p:grpSpPr>
        <p:sp>
          <p:nvSpPr>
            <p:cNvPr id="2" name="Flowchart: Alternate Process 1"/>
            <p:cNvSpPr/>
            <p:nvPr/>
          </p:nvSpPr>
          <p:spPr>
            <a:xfrm>
              <a:off x="4974112" y="882882"/>
              <a:ext cx="2253988" cy="637886"/>
            </a:xfrm>
            <a:prstGeom prst="flowChartAlternateProcess">
              <a:avLst/>
            </a:prstGeom>
            <a:solidFill>
              <a:srgbClr val="7030A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IN" sz="3200" dirty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দলীয় কাজ</a:t>
              </a:r>
              <a:endParaRPr lang="en-US" sz="32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39" name="Flowchart: Alternate Process 38"/>
            <p:cNvSpPr/>
            <p:nvPr/>
          </p:nvSpPr>
          <p:spPr>
            <a:xfrm>
              <a:off x="7046793" y="871372"/>
              <a:ext cx="2383810" cy="637886"/>
            </a:xfrm>
            <a:prstGeom prst="flowChartAlternateProcess">
              <a:avLst/>
            </a:prstGeom>
            <a:solidFill>
              <a:schemeClr val="accent4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IN" sz="36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আপেল দল</a:t>
              </a:r>
              <a:endParaRPr lang="en-US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sp>
        <p:nvSpPr>
          <p:cNvPr id="40" name="Flowchart: Alternate Process 39"/>
          <p:cNvSpPr/>
          <p:nvPr/>
        </p:nvSpPr>
        <p:spPr>
          <a:xfrm>
            <a:off x="4657405" y="2070063"/>
            <a:ext cx="3761086" cy="637886"/>
          </a:xfrm>
          <a:prstGeom prst="flowChartAlternateProcess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নিচের ছকটি পূরণ কর।</a:t>
            </a:r>
            <a:endParaRPr lang="en-US" sz="3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9807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6948" y="902028"/>
            <a:ext cx="1168076" cy="1125555"/>
          </a:xfrm>
          <a:prstGeom prst="ellipse">
            <a:avLst/>
          </a:prstGeom>
        </p:spPr>
      </p:pic>
      <p:sp>
        <p:nvSpPr>
          <p:cNvPr id="23" name="Rectangle 22"/>
          <p:cNvSpPr/>
          <p:nvPr/>
        </p:nvSpPr>
        <p:spPr>
          <a:xfrm>
            <a:off x="114334" y="482693"/>
            <a:ext cx="742122" cy="1775791"/>
          </a:xfrm>
          <a:prstGeom prst="rect">
            <a:avLst/>
          </a:prstGeom>
          <a:solidFill>
            <a:srgbClr val="F6F6F6"/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078862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5000">
        <p15:prstTrans prst="curtains"/>
      </p:transition>
    </mc:Choice>
    <mc:Fallback xmlns="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own Arrow 2"/>
          <p:cNvSpPr/>
          <p:nvPr/>
        </p:nvSpPr>
        <p:spPr>
          <a:xfrm>
            <a:off x="4253917" y="584922"/>
            <a:ext cx="3757091" cy="573405"/>
          </a:xfrm>
          <a:prstGeom prst="downArrow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উপস্থাপনা</a:t>
            </a:r>
            <a:endParaRPr lang="en-US" sz="40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42" name="Group 41"/>
          <p:cNvGrpSpPr/>
          <p:nvPr/>
        </p:nvGrpSpPr>
        <p:grpSpPr>
          <a:xfrm>
            <a:off x="3894834" y="1241829"/>
            <a:ext cx="4784033" cy="440348"/>
            <a:chOff x="4717775" y="871372"/>
            <a:chExt cx="4712828" cy="646892"/>
          </a:xfrm>
        </p:grpSpPr>
        <p:sp>
          <p:nvSpPr>
            <p:cNvPr id="43" name="Flowchart: Alternate Process 42"/>
            <p:cNvSpPr/>
            <p:nvPr/>
          </p:nvSpPr>
          <p:spPr>
            <a:xfrm>
              <a:off x="4717775" y="880378"/>
              <a:ext cx="2542242" cy="637886"/>
            </a:xfrm>
            <a:prstGeom prst="flowChartAlternateProcess">
              <a:avLst/>
            </a:prstGeom>
            <a:solidFill>
              <a:srgbClr val="7030A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IN" sz="4400" dirty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দলীয় কাজ</a:t>
              </a:r>
              <a:endParaRPr lang="en-US" sz="4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44" name="Flowchart: Alternate Process 43"/>
            <p:cNvSpPr/>
            <p:nvPr/>
          </p:nvSpPr>
          <p:spPr>
            <a:xfrm>
              <a:off x="7046793" y="871372"/>
              <a:ext cx="2383810" cy="637886"/>
            </a:xfrm>
            <a:prstGeom prst="flowChartAlternateProcess">
              <a:avLst/>
            </a:prstGeom>
            <a:solidFill>
              <a:schemeClr val="accent4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IN" sz="44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চকলেট দল</a:t>
              </a:r>
              <a:endParaRPr lang="en-US" sz="4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sp>
        <p:nvSpPr>
          <p:cNvPr id="45" name="Flowchart: Alternate Process 44"/>
          <p:cNvSpPr/>
          <p:nvPr/>
        </p:nvSpPr>
        <p:spPr>
          <a:xfrm>
            <a:off x="1248278" y="2320552"/>
            <a:ext cx="2682259" cy="3361498"/>
          </a:xfrm>
          <a:prstGeom prst="flowChartAlternateProcess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Plain">
              <a:avLst/>
            </a:prstTxWarp>
          </a:bodyPr>
          <a:lstStyle/>
          <a:p>
            <a:pPr algn="ctr"/>
            <a:r>
              <a:rPr lang="bn-IN" sz="20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খাবারের ছবি থেকে</a:t>
            </a:r>
          </a:p>
          <a:p>
            <a:pPr algn="ctr"/>
            <a:r>
              <a:rPr lang="bn-IN" sz="20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সহজলভ্য ও স্বল্পমূল্যের </a:t>
            </a:r>
          </a:p>
          <a:p>
            <a:pPr algn="ctr"/>
            <a:r>
              <a:rPr lang="bn-IN" sz="20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খাদ্যের নাম গুলো</a:t>
            </a:r>
          </a:p>
          <a:p>
            <a:pPr algn="ctr"/>
            <a:r>
              <a:rPr lang="bn-IN" sz="20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আলাদা করে </a:t>
            </a:r>
          </a:p>
          <a:p>
            <a:pPr algn="ctr"/>
            <a:r>
              <a:rPr lang="bn-IN" sz="20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খাতায় লিখ।</a:t>
            </a:r>
            <a:endParaRPr lang="en-US" sz="2000" b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6" name="Picture 4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53917" y="2080591"/>
            <a:ext cx="6573109" cy="3657600"/>
          </a:xfrm>
          <a:prstGeom prst="rect">
            <a:avLst/>
          </a:prstGeom>
          <a:solidFill>
            <a:srgbClr val="FFFFFF">
              <a:shade val="85000"/>
            </a:srgbClr>
          </a:solidFill>
          <a:ln w="28575" cap="rnd">
            <a:solidFill>
              <a:srgbClr val="FF0000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9807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6207" y="822338"/>
            <a:ext cx="1461794" cy="1408581"/>
          </a:xfrm>
          <a:prstGeom prst="ellipse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114334" y="482693"/>
            <a:ext cx="742122" cy="1775791"/>
          </a:xfrm>
          <a:prstGeom prst="rect">
            <a:avLst/>
          </a:prstGeom>
          <a:solidFill>
            <a:srgbClr val="F6F6F6"/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052910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5000">
        <p15:prstTrans prst="curtains"/>
      </p:transition>
    </mc:Choice>
    <mc:Fallback xmlns=""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own Arrow 2"/>
          <p:cNvSpPr/>
          <p:nvPr/>
        </p:nvSpPr>
        <p:spPr>
          <a:xfrm>
            <a:off x="4376238" y="1064534"/>
            <a:ext cx="3757091" cy="573405"/>
          </a:xfrm>
          <a:prstGeom prst="downArrow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উপস্থাপনা</a:t>
            </a:r>
            <a:endParaRPr lang="en-US" sz="40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41" name="Group 40"/>
          <p:cNvGrpSpPr/>
          <p:nvPr/>
        </p:nvGrpSpPr>
        <p:grpSpPr>
          <a:xfrm>
            <a:off x="4566385" y="1908196"/>
            <a:ext cx="3376798" cy="454243"/>
            <a:chOff x="4974112" y="871372"/>
            <a:chExt cx="4456491" cy="649396"/>
          </a:xfrm>
        </p:grpSpPr>
        <p:sp>
          <p:nvSpPr>
            <p:cNvPr id="2" name="Flowchart: Alternate Process 1"/>
            <p:cNvSpPr/>
            <p:nvPr/>
          </p:nvSpPr>
          <p:spPr>
            <a:xfrm>
              <a:off x="4974112" y="882882"/>
              <a:ext cx="2253988" cy="637886"/>
            </a:xfrm>
            <a:prstGeom prst="flowChartAlternateProcess">
              <a:avLst/>
            </a:prstGeom>
            <a:solidFill>
              <a:srgbClr val="7030A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IN" sz="3200" dirty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দলীয় কাজ</a:t>
              </a:r>
              <a:endParaRPr lang="en-US" sz="32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39" name="Flowchart: Alternate Process 38"/>
            <p:cNvSpPr/>
            <p:nvPr/>
          </p:nvSpPr>
          <p:spPr>
            <a:xfrm>
              <a:off x="7046793" y="871372"/>
              <a:ext cx="2383810" cy="637886"/>
            </a:xfrm>
            <a:prstGeom prst="flowChartAlternateProcess">
              <a:avLst/>
            </a:prstGeom>
            <a:solidFill>
              <a:schemeClr val="accent4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IN" sz="36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আপেল দল</a:t>
              </a:r>
              <a:endParaRPr lang="en-US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pic>
        <p:nvPicPr>
          <p:cNvPr id="12" name="Picture 1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9807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6948" y="902028"/>
            <a:ext cx="1168076" cy="1125555"/>
          </a:xfrm>
          <a:prstGeom prst="ellipse">
            <a:avLst/>
          </a:prstGeom>
        </p:spPr>
      </p:pic>
      <p:grpSp>
        <p:nvGrpSpPr>
          <p:cNvPr id="46" name="Group 45"/>
          <p:cNvGrpSpPr/>
          <p:nvPr/>
        </p:nvGrpSpPr>
        <p:grpSpPr>
          <a:xfrm>
            <a:off x="1711178" y="2624645"/>
            <a:ext cx="9166744" cy="3126798"/>
            <a:chOff x="1815740" y="4010202"/>
            <a:chExt cx="9166744" cy="2006285"/>
          </a:xfrm>
        </p:grpSpPr>
        <p:grpSp>
          <p:nvGrpSpPr>
            <p:cNvPr id="27" name="Group 26"/>
            <p:cNvGrpSpPr/>
            <p:nvPr/>
          </p:nvGrpSpPr>
          <p:grpSpPr>
            <a:xfrm>
              <a:off x="1815740" y="4010202"/>
              <a:ext cx="9166744" cy="2006285"/>
              <a:chOff x="1664835" y="858129"/>
              <a:chExt cx="9401788" cy="4585239"/>
            </a:xfrm>
          </p:grpSpPr>
          <p:grpSp>
            <p:nvGrpSpPr>
              <p:cNvPr id="31" name="Group 30"/>
              <p:cNvGrpSpPr/>
              <p:nvPr/>
            </p:nvGrpSpPr>
            <p:grpSpPr>
              <a:xfrm>
                <a:off x="1693289" y="858129"/>
                <a:ext cx="9373334" cy="4491367"/>
                <a:chOff x="2025747" y="1477108"/>
                <a:chExt cx="9266856" cy="4491366"/>
              </a:xfrm>
            </p:grpSpPr>
            <p:sp>
              <p:nvSpPr>
                <p:cNvPr id="37" name="Rectangle 36"/>
                <p:cNvSpPr/>
                <p:nvPr/>
              </p:nvSpPr>
              <p:spPr>
                <a:xfrm>
                  <a:off x="2025747" y="1477108"/>
                  <a:ext cx="9228407" cy="1139483"/>
                </a:xfrm>
                <a:prstGeom prst="rect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bn-IN" dirty="0"/>
                    <a:t> </a:t>
                  </a:r>
                  <a:r>
                    <a:rPr lang="bn-IN" sz="2400" dirty="0">
                      <a:latin typeface="NikoshBAN" panose="02000000000000000000" pitchFamily="2" charset="0"/>
                      <a:cs typeface="NikoshBAN" panose="02000000000000000000" pitchFamily="2" charset="0"/>
                    </a:rPr>
                    <a:t>খাদ্য তালিকা </a:t>
                  </a:r>
                  <a:endParaRPr lang="en-US" dirty="0"/>
                </a:p>
              </p:txBody>
            </p:sp>
            <p:sp>
              <p:nvSpPr>
                <p:cNvPr id="38" name="Rectangle 37"/>
                <p:cNvSpPr/>
                <p:nvPr/>
              </p:nvSpPr>
              <p:spPr>
                <a:xfrm>
                  <a:off x="2025747" y="2616593"/>
                  <a:ext cx="9228407" cy="1709221"/>
                </a:xfrm>
                <a:prstGeom prst="rect">
                  <a:avLst/>
                </a:prstGeom>
                <a:solidFill>
                  <a:schemeClr val="accent4">
                    <a:lumMod val="60000"/>
                    <a:lumOff val="40000"/>
                  </a:schemeClr>
                </a:solidFill>
                <a:ln>
                  <a:solidFill>
                    <a:srgbClr val="FFC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>
                    <a:latin typeface="NikoshBAN" panose="02000000000000000000" pitchFamily="2" charset="0"/>
                    <a:cs typeface="NikoshBAN" panose="02000000000000000000" pitchFamily="2" charset="0"/>
                  </a:endParaRPr>
                </a:p>
              </p:txBody>
            </p:sp>
            <p:sp>
              <p:nvSpPr>
                <p:cNvPr id="42" name="Rectangle 41"/>
                <p:cNvSpPr/>
                <p:nvPr/>
              </p:nvSpPr>
              <p:spPr>
                <a:xfrm>
                  <a:off x="2064196" y="3775053"/>
                  <a:ext cx="9228407" cy="2193421"/>
                </a:xfrm>
                <a:prstGeom prst="rect">
                  <a:avLst/>
                </a:prstGeom>
                <a:solidFill>
                  <a:schemeClr val="accent6">
                    <a:lumMod val="60000"/>
                    <a:lumOff val="40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cxnSp>
            <p:nvCxnSpPr>
              <p:cNvPr id="32" name="Straight Connector 31"/>
              <p:cNvCxnSpPr/>
              <p:nvPr/>
            </p:nvCxnSpPr>
            <p:spPr>
              <a:xfrm flipH="1">
                <a:off x="4937578" y="1983549"/>
                <a:ext cx="14230" cy="3418450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3" name="Straight Connector 32"/>
              <p:cNvCxnSpPr/>
              <p:nvPr/>
            </p:nvCxnSpPr>
            <p:spPr>
              <a:xfrm>
                <a:off x="11024761" y="1930669"/>
                <a:ext cx="2969" cy="3512697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4" name="Straight Connector 33"/>
              <p:cNvCxnSpPr/>
              <p:nvPr/>
            </p:nvCxnSpPr>
            <p:spPr>
              <a:xfrm flipH="1">
                <a:off x="7947086" y="1962416"/>
                <a:ext cx="14230" cy="3418450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5" name="Straight Connector 34"/>
              <p:cNvCxnSpPr/>
              <p:nvPr/>
            </p:nvCxnSpPr>
            <p:spPr>
              <a:xfrm flipH="1" flipV="1">
                <a:off x="1664835" y="5394119"/>
                <a:ext cx="9320217" cy="49249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6" name="Straight Connector 35"/>
              <p:cNvCxnSpPr/>
              <p:nvPr/>
            </p:nvCxnSpPr>
            <p:spPr>
              <a:xfrm flipH="1">
                <a:off x="1674052" y="1819793"/>
                <a:ext cx="40" cy="3547017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28" name="TextBox 27"/>
            <p:cNvSpPr txBox="1"/>
            <p:nvPr/>
          </p:nvSpPr>
          <p:spPr>
            <a:xfrm flipH="1">
              <a:off x="2112600" y="4608590"/>
              <a:ext cx="2448699" cy="39513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bn-IN" sz="2400" dirty="0">
                  <a:latin typeface="NikoshBAN" panose="02000000000000000000" pitchFamily="2" charset="0"/>
                  <a:cs typeface="NikoshBAN" panose="02000000000000000000" pitchFamily="2" charset="0"/>
                </a:rPr>
                <a:t>সকালের নাস্তা </a:t>
              </a:r>
              <a:endParaRPr lang="en-US" sz="24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29" name="TextBox 28"/>
            <p:cNvSpPr txBox="1"/>
            <p:nvPr/>
          </p:nvSpPr>
          <p:spPr>
            <a:xfrm flipH="1">
              <a:off x="5572939" y="4561108"/>
              <a:ext cx="2164285" cy="39513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IN" sz="2400" dirty="0">
                  <a:latin typeface="NikoshBAN" panose="02000000000000000000" pitchFamily="2" charset="0"/>
                  <a:cs typeface="NikoshBAN" panose="02000000000000000000" pitchFamily="2" charset="0"/>
                </a:rPr>
                <a:t>দুপুরের খাবার </a:t>
              </a:r>
              <a:endParaRPr lang="en-US" sz="24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30" name="TextBox 29"/>
            <p:cNvSpPr txBox="1"/>
            <p:nvPr/>
          </p:nvSpPr>
          <p:spPr>
            <a:xfrm flipH="1">
              <a:off x="8386315" y="4608590"/>
              <a:ext cx="2178160" cy="39513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IN" sz="2400" dirty="0">
                  <a:latin typeface="NikoshBAN" panose="02000000000000000000" pitchFamily="2" charset="0"/>
                  <a:cs typeface="NikoshBAN" panose="02000000000000000000" pitchFamily="2" charset="0"/>
                </a:rPr>
                <a:t>রাতের খাবার  </a:t>
              </a:r>
              <a:endParaRPr lang="en-US" sz="24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43" name="TextBox 42"/>
            <p:cNvSpPr txBox="1"/>
            <p:nvPr/>
          </p:nvSpPr>
          <p:spPr>
            <a:xfrm flipH="1">
              <a:off x="2047232" y="5072532"/>
              <a:ext cx="2448699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রুটি,সবজি,ডিম,অন্যান্য</a:t>
              </a:r>
              <a:r>
                <a:rPr lang="en-US" sz="24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4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হালকা</a:t>
              </a:r>
              <a:r>
                <a:rPr lang="en-US" sz="24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4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খাবার</a:t>
              </a:r>
              <a:r>
                <a:rPr lang="en-US" sz="24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bn-IN" sz="24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endParaRPr lang="en-US" sz="24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44" name="TextBox 43"/>
            <p:cNvSpPr txBox="1"/>
            <p:nvPr/>
          </p:nvSpPr>
          <p:spPr>
            <a:xfrm flipH="1">
              <a:off x="5113839" y="5060699"/>
              <a:ext cx="2623384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ভাত,মাছ,মাংস,ডাল,ডিম,ফলমুল</a:t>
              </a:r>
              <a:r>
                <a:rPr lang="en-US" sz="2400" dirty="0">
                  <a:latin typeface="NikoshBAN" panose="02000000000000000000" pitchFamily="2" charset="0"/>
                  <a:cs typeface="NikoshBAN" panose="02000000000000000000" pitchFamily="2" charset="0"/>
                </a:rPr>
                <a:t> ---- </a:t>
              </a:r>
            </a:p>
          </p:txBody>
        </p:sp>
        <p:sp>
          <p:nvSpPr>
            <p:cNvPr id="45" name="TextBox 44"/>
            <p:cNvSpPr txBox="1"/>
            <p:nvPr/>
          </p:nvSpPr>
          <p:spPr>
            <a:xfrm flipH="1">
              <a:off x="8117188" y="5036954"/>
              <a:ext cx="2623384" cy="53320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রুটি,ভাত,মাছ,ডিম</a:t>
              </a:r>
              <a:r>
                <a:rPr lang="en-US" sz="2400" dirty="0">
                  <a:latin typeface="NikoshBAN" panose="02000000000000000000" pitchFamily="2" charset="0"/>
                  <a:cs typeface="NikoshBAN" panose="02000000000000000000" pitchFamily="2" charset="0"/>
                </a:rPr>
                <a:t>,</a:t>
              </a:r>
            </a:p>
            <a:p>
              <a:pPr algn="ctr"/>
              <a:r>
                <a:rPr lang="bn-IN" sz="2400" dirty="0">
                  <a:latin typeface="NikoshBAN" panose="02000000000000000000" pitchFamily="2" charset="0"/>
                  <a:cs typeface="NikoshBAN" panose="02000000000000000000" pitchFamily="2" charset="0"/>
                </a:rPr>
                <a:t>দুধ,</a:t>
              </a:r>
              <a:r>
                <a:rPr lang="en-US" sz="24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ফলমুল</a:t>
              </a:r>
              <a:r>
                <a:rPr lang="en-US" sz="2400" dirty="0">
                  <a:latin typeface="NikoshBAN" panose="02000000000000000000" pitchFamily="2" charset="0"/>
                  <a:cs typeface="NikoshBAN" panose="02000000000000000000" pitchFamily="2" charset="0"/>
                </a:rPr>
                <a:t> ---- </a:t>
              </a:r>
            </a:p>
          </p:txBody>
        </p:sp>
      </p:grpSp>
      <p:sp>
        <p:nvSpPr>
          <p:cNvPr id="24" name="Rectangle 23"/>
          <p:cNvSpPr/>
          <p:nvPr/>
        </p:nvSpPr>
        <p:spPr>
          <a:xfrm>
            <a:off x="114334" y="482693"/>
            <a:ext cx="742122" cy="1775791"/>
          </a:xfrm>
          <a:prstGeom prst="rect">
            <a:avLst/>
          </a:prstGeom>
          <a:solidFill>
            <a:srgbClr val="F6F6F6"/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370607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5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1762539" y="1211370"/>
            <a:ext cx="8845343" cy="4122986"/>
            <a:chOff x="4389580" y="1572877"/>
            <a:chExt cx="4892040" cy="3856181"/>
          </a:xfrm>
        </p:grpSpPr>
        <p:sp>
          <p:nvSpPr>
            <p:cNvPr id="2" name="Rounded Rectangle 1"/>
            <p:cNvSpPr/>
            <p:nvPr/>
          </p:nvSpPr>
          <p:spPr>
            <a:xfrm>
              <a:off x="4693432" y="2628246"/>
              <a:ext cx="4462003" cy="2800812"/>
            </a:xfrm>
            <a:prstGeom prst="roundRect">
              <a:avLst/>
            </a:prstGeom>
            <a:blipFill dpi="0"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 w="5715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bn-IN" sz="4000" b="0" i="0" u="none" strike="noStrike" kern="0" cap="none" spc="0" normalizeH="0" baseline="0" noProof="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uLnTx/>
                  <a:uFillTx/>
                  <a:latin typeface="NikoshBAN" panose="02000000000000000000" pitchFamily="2" charset="0"/>
                  <a:cs typeface="NikoshBAN" panose="02000000000000000000" pitchFamily="2" charset="0"/>
                </a:rPr>
                <a:t>মোঃ আসাদুজ্জামান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bn-IN" sz="2800" b="0" i="0" u="none" strike="noStrike" kern="0" cap="none" spc="0" normalizeH="0" baseline="0" noProof="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uLnTx/>
                  <a:uFillTx/>
                  <a:latin typeface="NikoshBAN" panose="02000000000000000000" pitchFamily="2" charset="0"/>
                  <a:cs typeface="NikoshBAN" panose="02000000000000000000" pitchFamily="2" charset="0"/>
                </a:rPr>
                <a:t>প্রধান শিক্ষক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bn-IN" sz="2000" b="0" i="0" u="none" strike="noStrike" kern="0" cap="none" spc="0" normalizeH="0" baseline="0" noProof="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uLnTx/>
                  <a:uFillTx/>
                  <a:latin typeface="NikoshBAN" panose="02000000000000000000" pitchFamily="2" charset="0"/>
                  <a:cs typeface="NikoshBAN" panose="02000000000000000000" pitchFamily="2" charset="0"/>
                </a:rPr>
                <a:t>পূর্বশাহেদল সরকারি প্রাথমিক বিদ্যালয়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bn-IN" sz="2000" b="0" i="0" u="none" strike="noStrike" kern="0" cap="none" spc="0" normalizeH="0" baseline="0" noProof="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uLnTx/>
                  <a:uFillTx/>
                  <a:latin typeface="NikoshBAN" panose="02000000000000000000" pitchFamily="2" charset="0"/>
                  <a:cs typeface="NikoshBAN" panose="02000000000000000000" pitchFamily="2" charset="0"/>
                </a:rPr>
                <a:t>হোসেনপুর,কিশোরগঞ্জ।  </a:t>
              </a:r>
              <a:endParaRPr kumimoji="0" lang="en-US" sz="2000" b="0" i="0" u="none" strike="noStrike" kern="0" cap="none" spc="0" normalizeH="0" baseline="0" noProof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3" name="Flowchart: Merge 2"/>
            <p:cNvSpPr/>
            <p:nvPr/>
          </p:nvSpPr>
          <p:spPr>
            <a:xfrm>
              <a:off x="4389580" y="1572877"/>
              <a:ext cx="4892040" cy="1055369"/>
            </a:xfrm>
            <a:prstGeom prst="flowChartMerge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bn-IN" sz="4000" b="0" i="0" u="none" strike="noStrike" kern="0" cap="none" spc="0" normalizeH="0" baseline="0" noProof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bn-IN" sz="4000" b="0" i="0" u="none" strike="noStrike" kern="0" cap="none" spc="0" normalizeH="0" baseline="0" noProof="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uLnTx/>
                  <a:uFillTx/>
                  <a:latin typeface="NikoshBAN" panose="02000000000000000000" pitchFamily="2" charset="0"/>
                  <a:cs typeface="NikoshBAN" panose="02000000000000000000" pitchFamily="2" charset="0"/>
                </a:rPr>
                <a:t>পরিচিতি</a:t>
              </a:r>
              <a:endParaRPr kumimoji="0" lang="en-US" sz="4000" b="0" i="0" u="none" strike="noStrike" kern="0" cap="none" spc="0" normalizeH="0" baseline="0" noProof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sp>
        <p:nvSpPr>
          <p:cNvPr id="8" name="Rectangle 7"/>
          <p:cNvSpPr/>
          <p:nvPr/>
        </p:nvSpPr>
        <p:spPr>
          <a:xfrm>
            <a:off x="114334" y="482693"/>
            <a:ext cx="742122" cy="1775791"/>
          </a:xfrm>
          <a:prstGeom prst="rect">
            <a:avLst/>
          </a:prstGeom>
          <a:solidFill>
            <a:srgbClr val="F6F6F6"/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918672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5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own Arrow 2"/>
          <p:cNvSpPr/>
          <p:nvPr/>
        </p:nvSpPr>
        <p:spPr>
          <a:xfrm>
            <a:off x="4253916" y="1526628"/>
            <a:ext cx="3757091" cy="573405"/>
          </a:xfrm>
          <a:prstGeom prst="downArrow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উপস্থাপনা</a:t>
            </a:r>
            <a:endParaRPr lang="en-US" sz="40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42" name="Group 41"/>
          <p:cNvGrpSpPr/>
          <p:nvPr/>
        </p:nvGrpSpPr>
        <p:grpSpPr>
          <a:xfrm>
            <a:off x="3868330" y="2736101"/>
            <a:ext cx="4784033" cy="440348"/>
            <a:chOff x="4717775" y="871372"/>
            <a:chExt cx="4712828" cy="646892"/>
          </a:xfrm>
        </p:grpSpPr>
        <p:sp>
          <p:nvSpPr>
            <p:cNvPr id="43" name="Flowchart: Alternate Process 42"/>
            <p:cNvSpPr/>
            <p:nvPr/>
          </p:nvSpPr>
          <p:spPr>
            <a:xfrm>
              <a:off x="4717775" y="880378"/>
              <a:ext cx="2542242" cy="637886"/>
            </a:xfrm>
            <a:prstGeom prst="flowChartAlternateProcess">
              <a:avLst/>
            </a:prstGeom>
            <a:solidFill>
              <a:srgbClr val="7030A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IN" sz="4400" dirty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দলীয় কাজ</a:t>
              </a:r>
              <a:endParaRPr lang="en-US" sz="4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44" name="Flowchart: Alternate Process 43"/>
            <p:cNvSpPr/>
            <p:nvPr/>
          </p:nvSpPr>
          <p:spPr>
            <a:xfrm>
              <a:off x="7046793" y="871372"/>
              <a:ext cx="2383810" cy="637886"/>
            </a:xfrm>
            <a:prstGeom prst="flowChartAlternateProcess">
              <a:avLst/>
            </a:prstGeom>
            <a:solidFill>
              <a:schemeClr val="accent4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IN" sz="44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চকলেট দল</a:t>
              </a:r>
              <a:endParaRPr lang="en-US" sz="4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sp>
        <p:nvSpPr>
          <p:cNvPr id="45" name="Flowchart: Alternate Process 44"/>
          <p:cNvSpPr/>
          <p:nvPr/>
        </p:nvSpPr>
        <p:spPr>
          <a:xfrm>
            <a:off x="2328075" y="3538333"/>
            <a:ext cx="7608774" cy="1158348"/>
          </a:xfrm>
          <a:prstGeom prst="flowChartAlternateProcess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Plain">
              <a:avLst/>
            </a:prstTxWarp>
          </a:bodyPr>
          <a:lstStyle/>
          <a:p>
            <a:pPr algn="ctr"/>
            <a:r>
              <a:rPr lang="bn-IN" sz="20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শাক-সবজি, পেয়ারা, লেবু, ভুট্টা, কলা, ভাত, </a:t>
            </a:r>
          </a:p>
          <a:p>
            <a:pPr algn="ctr"/>
            <a:r>
              <a:rPr lang="bn-IN" sz="20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রুটি, ডিম ইত্যাদি</a:t>
            </a:r>
            <a:endParaRPr lang="en-US" sz="2000" b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9807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6207" y="822338"/>
            <a:ext cx="1461794" cy="1408581"/>
          </a:xfrm>
          <a:prstGeom prst="ellipse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114334" y="482693"/>
            <a:ext cx="742122" cy="1775791"/>
          </a:xfrm>
          <a:prstGeom prst="rect">
            <a:avLst/>
          </a:prstGeom>
          <a:solidFill>
            <a:srgbClr val="F6F6F6"/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332454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5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2219945" y="973602"/>
            <a:ext cx="3518246" cy="4764589"/>
            <a:chOff x="9204960" y="1920240"/>
            <a:chExt cx="2758440" cy="3901440"/>
          </a:xfrm>
        </p:grpSpPr>
        <p:sp>
          <p:nvSpPr>
            <p:cNvPr id="8" name="Rectangle 7"/>
            <p:cNvSpPr/>
            <p:nvPr/>
          </p:nvSpPr>
          <p:spPr>
            <a:xfrm>
              <a:off x="9204960" y="1920240"/>
              <a:ext cx="2758440" cy="3901440"/>
            </a:xfrm>
            <a:prstGeom prst="rect">
              <a:avLst/>
            </a:prstGeom>
            <a:solidFill>
              <a:schemeClr val="bg1"/>
            </a:solidFill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bn-IN" sz="2800" b="0" i="0" u="none" strike="noStrike" kern="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</a:p>
          </p:txBody>
        </p:sp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72587" y="1981199"/>
              <a:ext cx="2612724" cy="3764281"/>
            </a:xfrm>
            <a:prstGeom prst="rect">
              <a:avLst/>
            </a:prstGeom>
          </p:spPr>
        </p:pic>
      </p:grpSp>
      <p:sp>
        <p:nvSpPr>
          <p:cNvPr id="10" name="Rectangle 9"/>
          <p:cNvSpPr/>
          <p:nvPr/>
        </p:nvSpPr>
        <p:spPr>
          <a:xfrm>
            <a:off x="6003236" y="2330977"/>
            <a:ext cx="4709654" cy="245165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dirty="0">
                <a:solidFill>
                  <a:srgbClr val="0000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তোমার প্রাথমিক </a:t>
            </a:r>
            <a:r>
              <a:rPr lang="bn-IN" sz="4000" kern="0" dirty="0">
                <a:solidFill>
                  <a:srgbClr val="0000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বিজ্ঞান</a:t>
            </a:r>
            <a:r>
              <a:rPr lang="bn-IN" sz="4000" dirty="0">
                <a:solidFill>
                  <a:srgbClr val="0000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algn="ctr"/>
            <a:r>
              <a:rPr lang="bn-IN" sz="4000" dirty="0">
                <a:solidFill>
                  <a:srgbClr val="0000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বইয়ের ৩১ নং পৃষ্ঠা বের কর</a:t>
            </a:r>
          </a:p>
          <a:p>
            <a:pPr algn="ctr"/>
            <a:r>
              <a:rPr lang="bn-IN" sz="4000" dirty="0">
                <a:solidFill>
                  <a:srgbClr val="0000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এবং আজকের পাঠের </a:t>
            </a:r>
          </a:p>
          <a:p>
            <a:pPr algn="ctr"/>
            <a:r>
              <a:rPr lang="bn-IN" sz="4000" dirty="0">
                <a:solidFill>
                  <a:srgbClr val="0000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সাথে মিল কর।  </a:t>
            </a:r>
            <a:endParaRPr lang="en-US" sz="4000" dirty="0">
              <a:solidFill>
                <a:srgbClr val="000099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14334" y="482693"/>
            <a:ext cx="742122" cy="1775791"/>
          </a:xfrm>
          <a:prstGeom prst="rect">
            <a:avLst/>
          </a:prstGeom>
          <a:solidFill>
            <a:srgbClr val="F6F6F6"/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243317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5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oup 24"/>
          <p:cNvGrpSpPr/>
          <p:nvPr/>
        </p:nvGrpSpPr>
        <p:grpSpPr>
          <a:xfrm>
            <a:off x="4239861" y="829577"/>
            <a:ext cx="3949984" cy="637886"/>
            <a:chOff x="4724850" y="882882"/>
            <a:chExt cx="3001109" cy="637886"/>
          </a:xfrm>
        </p:grpSpPr>
        <p:sp>
          <p:nvSpPr>
            <p:cNvPr id="27" name="Flowchart: Alternate Process 26"/>
            <p:cNvSpPr/>
            <p:nvPr/>
          </p:nvSpPr>
          <p:spPr>
            <a:xfrm>
              <a:off x="5946271" y="882882"/>
              <a:ext cx="1779688" cy="637886"/>
            </a:xfrm>
            <a:prstGeom prst="flowChartAlternateProcess">
              <a:avLst/>
            </a:prstGeom>
            <a:solidFill>
              <a:schemeClr val="accent4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IN" sz="44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মৌখিক </a:t>
              </a:r>
              <a:endParaRPr lang="en-US" sz="4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26" name="Flowchart: Alternate Process 25"/>
            <p:cNvSpPr/>
            <p:nvPr/>
          </p:nvSpPr>
          <p:spPr>
            <a:xfrm>
              <a:off x="4724850" y="882882"/>
              <a:ext cx="1420321" cy="637886"/>
            </a:xfrm>
            <a:prstGeom prst="flowChartAlternateProcess">
              <a:avLst/>
            </a:prstGeom>
            <a:solidFill>
              <a:srgbClr val="7030A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r>
                <a:rPr lang="bn-IN" sz="4400" dirty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মূল্যায়ন </a:t>
              </a:r>
              <a:endParaRPr lang="en-US" sz="4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sp>
        <p:nvSpPr>
          <p:cNvPr id="32" name="Rectangle 31"/>
          <p:cNvSpPr/>
          <p:nvPr/>
        </p:nvSpPr>
        <p:spPr>
          <a:xfrm>
            <a:off x="1524000" y="3538329"/>
            <a:ext cx="9395791" cy="2411896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Plain">
              <a:avLst/>
            </a:prstTxWarp>
          </a:bodyPr>
          <a:lstStyle/>
          <a:p>
            <a:pPr algn="ctr"/>
            <a:r>
              <a:rPr lang="bn-IN" dirty="0"/>
              <a:t> </a:t>
            </a:r>
            <a:r>
              <a:rPr lang="bn-IN" sz="40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FF660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যে </a:t>
            </a:r>
            <a:r>
              <a:rPr lang="en-US" sz="4000" b="1" dirty="0" err="1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FF660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খাদ্যে</a:t>
            </a:r>
            <a:r>
              <a:rPr lang="en-US" sz="40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FF660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0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FF660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আমাদের দেহের </a:t>
            </a:r>
            <a:r>
              <a:rPr lang="en-US" sz="4000" b="1" dirty="0" err="1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FF660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সকল</a:t>
            </a:r>
            <a:r>
              <a:rPr lang="en-US" sz="40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FF660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FF660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প্রকার</a:t>
            </a:r>
            <a:r>
              <a:rPr lang="en-US" sz="40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FF660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FF660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পুষ্টি</a:t>
            </a:r>
            <a:r>
              <a:rPr lang="en-US" sz="40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FF660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FF660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উপাদান</a:t>
            </a:r>
            <a:r>
              <a:rPr lang="bn-IN" sz="40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FF660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FF660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পরিমান</a:t>
            </a:r>
            <a:r>
              <a:rPr lang="en-US" sz="40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FF660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FF660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মতো</a:t>
            </a:r>
            <a:r>
              <a:rPr lang="bn-IN" sz="40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FF660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FF660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থাকে</a:t>
            </a:r>
            <a:r>
              <a:rPr lang="bn-IN" sz="40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FF660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,তাকে </a:t>
            </a:r>
            <a:r>
              <a:rPr lang="en-US" sz="4000" b="1" dirty="0" err="1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FF660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সুষম</a:t>
            </a:r>
            <a:r>
              <a:rPr lang="en-US" sz="40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FF660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FF660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খাদ্য</a:t>
            </a:r>
            <a:r>
              <a:rPr lang="en-US" sz="40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FF660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FF660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40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FF660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</a:p>
          <a:p>
            <a:pPr lvl="0" algn="ctr"/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34" name="Group 33"/>
          <p:cNvGrpSpPr/>
          <p:nvPr/>
        </p:nvGrpSpPr>
        <p:grpSpPr>
          <a:xfrm>
            <a:off x="3525079" y="1778890"/>
            <a:ext cx="4420016" cy="1010691"/>
            <a:chOff x="3525079" y="1778890"/>
            <a:chExt cx="4420016" cy="1010691"/>
          </a:xfrm>
        </p:grpSpPr>
        <p:sp>
          <p:nvSpPr>
            <p:cNvPr id="29" name="Rectangle 28"/>
            <p:cNvSpPr/>
            <p:nvPr/>
          </p:nvSpPr>
          <p:spPr>
            <a:xfrm>
              <a:off x="4458937" y="1934816"/>
              <a:ext cx="3486158" cy="755374"/>
            </a:xfrm>
            <a:prstGeom prst="rect">
              <a:avLst/>
            </a:prstGeom>
            <a:solidFill>
              <a:srgbClr val="7030A0"/>
            </a:solidFill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r>
                <a:rPr lang="bn-IN" sz="4000" dirty="0">
                  <a:latin typeface="NikoshBAN" panose="02000000000000000000" pitchFamily="2" charset="0"/>
                  <a:cs typeface="NikoshBAN" panose="02000000000000000000" pitchFamily="2" charset="0"/>
                </a:rPr>
                <a:t>সুষম খাদ্য কী? </a:t>
              </a:r>
              <a:endParaRPr lang="en-US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31" name="Oval 30"/>
            <p:cNvSpPr/>
            <p:nvPr/>
          </p:nvSpPr>
          <p:spPr>
            <a:xfrm>
              <a:off x="3525079" y="1778890"/>
              <a:ext cx="1158730" cy="1010691"/>
            </a:xfrm>
            <a:prstGeom prst="ellipse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IN" sz="36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০১.</a:t>
              </a:r>
              <a:endParaRPr lang="en-US" sz="3600" dirty="0">
                <a:solidFill>
                  <a:schemeClr val="tx1"/>
                </a:solidFill>
              </a:endParaRPr>
            </a:p>
          </p:txBody>
        </p:sp>
      </p:grpSp>
      <p:sp>
        <p:nvSpPr>
          <p:cNvPr id="9" name="Rectangle 8"/>
          <p:cNvSpPr/>
          <p:nvPr/>
        </p:nvSpPr>
        <p:spPr>
          <a:xfrm>
            <a:off x="114334" y="482693"/>
            <a:ext cx="742122" cy="1775791"/>
          </a:xfrm>
          <a:prstGeom prst="rect">
            <a:avLst/>
          </a:prstGeom>
          <a:solidFill>
            <a:srgbClr val="F6F6F6"/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811489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5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900" decel="100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oup 24"/>
          <p:cNvGrpSpPr/>
          <p:nvPr/>
        </p:nvGrpSpPr>
        <p:grpSpPr>
          <a:xfrm>
            <a:off x="4239861" y="829577"/>
            <a:ext cx="3949984" cy="637886"/>
            <a:chOff x="4724850" y="882882"/>
            <a:chExt cx="3001109" cy="637886"/>
          </a:xfrm>
        </p:grpSpPr>
        <p:sp>
          <p:nvSpPr>
            <p:cNvPr id="27" name="Flowchart: Alternate Process 26"/>
            <p:cNvSpPr/>
            <p:nvPr/>
          </p:nvSpPr>
          <p:spPr>
            <a:xfrm>
              <a:off x="5946271" y="882882"/>
              <a:ext cx="1779688" cy="637886"/>
            </a:xfrm>
            <a:prstGeom prst="flowChartAlternateProcess">
              <a:avLst/>
            </a:prstGeom>
            <a:solidFill>
              <a:schemeClr val="accent4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IN" sz="44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মৌখিক </a:t>
              </a:r>
              <a:endParaRPr lang="en-US" sz="4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26" name="Flowchart: Alternate Process 25"/>
            <p:cNvSpPr/>
            <p:nvPr/>
          </p:nvSpPr>
          <p:spPr>
            <a:xfrm>
              <a:off x="4724850" y="882882"/>
              <a:ext cx="1420321" cy="637886"/>
            </a:xfrm>
            <a:prstGeom prst="flowChartAlternateProcess">
              <a:avLst/>
            </a:prstGeom>
            <a:solidFill>
              <a:srgbClr val="7030A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r>
                <a:rPr lang="bn-IN" sz="4400" dirty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মূল্যায়ন </a:t>
              </a:r>
              <a:endParaRPr lang="en-US" sz="4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sp>
        <p:nvSpPr>
          <p:cNvPr id="32" name="Rectangle 31"/>
          <p:cNvSpPr/>
          <p:nvPr/>
        </p:nvSpPr>
        <p:spPr>
          <a:xfrm>
            <a:off x="1683026" y="3405808"/>
            <a:ext cx="8613913" cy="1602176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Plain">
              <a:avLst/>
            </a:prstTxWarp>
          </a:bodyPr>
          <a:lstStyle/>
          <a:p>
            <a:pPr algn="ctr"/>
            <a:r>
              <a:rPr lang="bn-IN" sz="40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FF660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আমাদের দেহ সুস্থ্য ও শক্তিশালী </a:t>
            </a:r>
          </a:p>
          <a:p>
            <a:pPr algn="ctr"/>
            <a:r>
              <a:rPr lang="bn-IN" sz="40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FF660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রাখার জন্য সুষম খাদ্যের প্রয়োজন  </a:t>
            </a:r>
            <a:endParaRPr lang="en-US" sz="4000" b="1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solidFill>
                <a:srgbClr val="FF6600"/>
              </a:solid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34" name="Group 33"/>
          <p:cNvGrpSpPr/>
          <p:nvPr/>
        </p:nvGrpSpPr>
        <p:grpSpPr>
          <a:xfrm>
            <a:off x="3101009" y="1828800"/>
            <a:ext cx="5685182" cy="989048"/>
            <a:chOff x="3978177" y="1828800"/>
            <a:chExt cx="3966918" cy="989048"/>
          </a:xfrm>
        </p:grpSpPr>
        <p:sp>
          <p:nvSpPr>
            <p:cNvPr id="29" name="Rectangle 28"/>
            <p:cNvSpPr/>
            <p:nvPr/>
          </p:nvSpPr>
          <p:spPr>
            <a:xfrm>
              <a:off x="4458937" y="1934816"/>
              <a:ext cx="3486158" cy="755374"/>
            </a:xfrm>
            <a:prstGeom prst="rect">
              <a:avLst/>
            </a:prstGeom>
            <a:solidFill>
              <a:srgbClr val="7030A0"/>
            </a:solidFill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r>
                <a:rPr lang="bn-IN" sz="4000" dirty="0">
                  <a:latin typeface="NikoshBAN" panose="02000000000000000000" pitchFamily="2" charset="0"/>
                  <a:cs typeface="NikoshBAN" panose="02000000000000000000" pitchFamily="2" charset="0"/>
                </a:rPr>
                <a:t>সুষম খাদ্যের প্রয়োজন কেন?  </a:t>
              </a:r>
              <a:endParaRPr lang="en-US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31" name="Oval 30"/>
            <p:cNvSpPr/>
            <p:nvPr/>
          </p:nvSpPr>
          <p:spPr>
            <a:xfrm>
              <a:off x="3978177" y="1828800"/>
              <a:ext cx="665777" cy="989048"/>
            </a:xfrm>
            <a:prstGeom prst="ellipse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IN" sz="36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০২ </a:t>
              </a:r>
              <a:endParaRPr lang="en-US" sz="3600" dirty="0">
                <a:solidFill>
                  <a:schemeClr val="tx1"/>
                </a:solidFill>
              </a:endParaRPr>
            </a:p>
          </p:txBody>
        </p:sp>
      </p:grpSp>
      <p:sp>
        <p:nvSpPr>
          <p:cNvPr id="9" name="Rectangle 8"/>
          <p:cNvSpPr/>
          <p:nvPr/>
        </p:nvSpPr>
        <p:spPr>
          <a:xfrm>
            <a:off x="114334" y="482693"/>
            <a:ext cx="742122" cy="1775791"/>
          </a:xfrm>
          <a:prstGeom prst="rect">
            <a:avLst/>
          </a:prstGeom>
          <a:solidFill>
            <a:srgbClr val="F6F6F6"/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328452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5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900" decel="100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oup 24"/>
          <p:cNvGrpSpPr/>
          <p:nvPr/>
        </p:nvGrpSpPr>
        <p:grpSpPr>
          <a:xfrm>
            <a:off x="4239861" y="1137690"/>
            <a:ext cx="3949984" cy="637886"/>
            <a:chOff x="4724850" y="882882"/>
            <a:chExt cx="3001109" cy="637886"/>
          </a:xfrm>
        </p:grpSpPr>
        <p:sp>
          <p:nvSpPr>
            <p:cNvPr id="27" name="Flowchart: Alternate Process 26"/>
            <p:cNvSpPr/>
            <p:nvPr/>
          </p:nvSpPr>
          <p:spPr>
            <a:xfrm>
              <a:off x="5946271" y="882882"/>
              <a:ext cx="1779688" cy="637886"/>
            </a:xfrm>
            <a:prstGeom prst="flowChartAlternateProcess">
              <a:avLst/>
            </a:prstGeom>
            <a:solidFill>
              <a:schemeClr val="accent4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IN" sz="44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লিখিত </a:t>
              </a:r>
              <a:endParaRPr lang="en-US" sz="4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26" name="Flowchart: Alternate Process 25"/>
            <p:cNvSpPr/>
            <p:nvPr/>
          </p:nvSpPr>
          <p:spPr>
            <a:xfrm>
              <a:off x="4724850" y="882882"/>
              <a:ext cx="1420321" cy="637886"/>
            </a:xfrm>
            <a:prstGeom prst="flowChartAlternateProcess">
              <a:avLst/>
            </a:prstGeom>
            <a:solidFill>
              <a:srgbClr val="7030A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r>
                <a:rPr lang="bn-IN" sz="4400" dirty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মূল্যায়ন </a:t>
              </a:r>
              <a:endParaRPr lang="en-US" sz="4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sp>
        <p:nvSpPr>
          <p:cNvPr id="32" name="Rectangle 31"/>
          <p:cNvSpPr/>
          <p:nvPr/>
        </p:nvSpPr>
        <p:spPr>
          <a:xfrm>
            <a:off x="1911493" y="3838263"/>
            <a:ext cx="8395518" cy="901150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Plain">
              <a:avLst/>
            </a:prstTxWarp>
          </a:bodyPr>
          <a:lstStyle/>
          <a:p>
            <a:pPr algn="ctr"/>
            <a:r>
              <a:rPr lang="bn-IN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FF660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 </a:t>
            </a:r>
            <a:r>
              <a:rPr lang="bn-IN" sz="40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FF660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শর্করা, আমিষ, চর্বি, ভিটামিন এবং খনিজ লবন ।</a:t>
            </a:r>
            <a:endParaRPr lang="en-US" b="1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solidFill>
                <a:srgbClr val="FF6600"/>
              </a:solid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2319131" y="2083688"/>
            <a:ext cx="7169426" cy="1010691"/>
            <a:chOff x="2319131" y="2083688"/>
            <a:chExt cx="7169426" cy="1010691"/>
          </a:xfrm>
        </p:grpSpPr>
        <p:sp>
          <p:nvSpPr>
            <p:cNvPr id="29" name="Rectangle 28"/>
            <p:cNvSpPr/>
            <p:nvPr/>
          </p:nvSpPr>
          <p:spPr>
            <a:xfrm>
              <a:off x="3185386" y="2211347"/>
              <a:ext cx="6303171" cy="755374"/>
            </a:xfrm>
            <a:prstGeom prst="rect">
              <a:avLst/>
            </a:prstGeom>
            <a:solidFill>
              <a:srgbClr val="7030A0"/>
            </a:solidFill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r>
                <a:rPr lang="bn-IN" sz="4000" dirty="0">
                  <a:latin typeface="NikoshBAN" panose="02000000000000000000" pitchFamily="2" charset="0"/>
                  <a:cs typeface="NikoshBAN" panose="02000000000000000000" pitchFamily="2" charset="0"/>
                </a:rPr>
                <a:t>খাদ্যের পুষ্টি উপাদানগুলোর নাম লিখ?  </a:t>
              </a:r>
              <a:endParaRPr lang="en-US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7" name="Oval 6"/>
            <p:cNvSpPr/>
            <p:nvPr/>
          </p:nvSpPr>
          <p:spPr>
            <a:xfrm>
              <a:off x="2319131" y="2083688"/>
              <a:ext cx="1158730" cy="1010691"/>
            </a:xfrm>
            <a:prstGeom prst="ellipse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IN" sz="36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০১.</a:t>
              </a:r>
              <a:endParaRPr lang="en-US" sz="3600" dirty="0">
                <a:solidFill>
                  <a:schemeClr val="tx1"/>
                </a:solidFill>
              </a:endParaRPr>
            </a:p>
          </p:txBody>
        </p:sp>
      </p:grpSp>
      <p:sp>
        <p:nvSpPr>
          <p:cNvPr id="9" name="Rectangle 8"/>
          <p:cNvSpPr/>
          <p:nvPr/>
        </p:nvSpPr>
        <p:spPr>
          <a:xfrm>
            <a:off x="114334" y="482693"/>
            <a:ext cx="742122" cy="1775791"/>
          </a:xfrm>
          <a:prstGeom prst="rect">
            <a:avLst/>
          </a:prstGeom>
          <a:solidFill>
            <a:srgbClr val="F6F6F6"/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0229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5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oup 24"/>
          <p:cNvGrpSpPr/>
          <p:nvPr/>
        </p:nvGrpSpPr>
        <p:grpSpPr>
          <a:xfrm>
            <a:off x="4239861" y="829577"/>
            <a:ext cx="3949984" cy="637886"/>
            <a:chOff x="4724850" y="882882"/>
            <a:chExt cx="3001109" cy="637886"/>
          </a:xfrm>
        </p:grpSpPr>
        <p:sp>
          <p:nvSpPr>
            <p:cNvPr id="27" name="Flowchart: Alternate Process 26"/>
            <p:cNvSpPr/>
            <p:nvPr/>
          </p:nvSpPr>
          <p:spPr>
            <a:xfrm>
              <a:off x="5946271" y="882882"/>
              <a:ext cx="1779688" cy="637886"/>
            </a:xfrm>
            <a:prstGeom prst="flowChartAlternateProcess">
              <a:avLst/>
            </a:prstGeom>
            <a:solidFill>
              <a:schemeClr val="accent4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IN" sz="44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লিখিত </a:t>
              </a:r>
              <a:endParaRPr lang="en-US" sz="4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26" name="Flowchart: Alternate Process 25"/>
            <p:cNvSpPr/>
            <p:nvPr/>
          </p:nvSpPr>
          <p:spPr>
            <a:xfrm>
              <a:off x="4724850" y="882882"/>
              <a:ext cx="1420321" cy="637886"/>
            </a:xfrm>
            <a:prstGeom prst="flowChartAlternateProcess">
              <a:avLst/>
            </a:prstGeom>
            <a:solidFill>
              <a:srgbClr val="7030A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r>
                <a:rPr lang="bn-IN" sz="4400" dirty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মূল্যায়ন </a:t>
              </a:r>
              <a:endParaRPr lang="en-US" sz="4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sp>
        <p:nvSpPr>
          <p:cNvPr id="32" name="Rectangle 31"/>
          <p:cNvSpPr/>
          <p:nvPr/>
        </p:nvSpPr>
        <p:spPr>
          <a:xfrm>
            <a:off x="1921565" y="3526839"/>
            <a:ext cx="8375374" cy="1296952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Plain">
              <a:avLst/>
            </a:prstTxWarp>
          </a:bodyPr>
          <a:lstStyle/>
          <a:p>
            <a:pPr algn="ctr"/>
            <a:r>
              <a:rPr lang="bn-IN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FF660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 </a:t>
            </a:r>
            <a:r>
              <a:rPr lang="bn-IN" sz="40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FF660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০১.দেহের স্বাভাবিক বৃদ্ধি ব্যাহত হয়।</a:t>
            </a:r>
          </a:p>
          <a:p>
            <a:pPr algn="ctr"/>
            <a:r>
              <a:rPr lang="bn-IN" sz="40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FF660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০২.অসুস্থতা দেখা দেয় ও শক্তি কমে যায়। </a:t>
            </a:r>
            <a:endParaRPr lang="en-US" b="1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solidFill>
                <a:srgbClr val="FF6600"/>
              </a:solid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1603513" y="2176453"/>
            <a:ext cx="9594574" cy="1010691"/>
            <a:chOff x="2358887" y="2083688"/>
            <a:chExt cx="9594574" cy="1010691"/>
          </a:xfrm>
        </p:grpSpPr>
        <p:sp>
          <p:nvSpPr>
            <p:cNvPr id="29" name="Rectangle 28"/>
            <p:cNvSpPr/>
            <p:nvPr/>
          </p:nvSpPr>
          <p:spPr>
            <a:xfrm>
              <a:off x="3185386" y="2211347"/>
              <a:ext cx="8768075" cy="755374"/>
            </a:xfrm>
            <a:prstGeom prst="rect">
              <a:avLst/>
            </a:prstGeom>
            <a:solidFill>
              <a:srgbClr val="7030A0"/>
            </a:solidFill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r>
                <a:rPr lang="bn-IN" sz="4000" dirty="0">
                  <a:latin typeface="NikoshBAN" panose="02000000000000000000" pitchFamily="2" charset="0"/>
                  <a:cs typeface="NikoshBAN" panose="02000000000000000000" pitchFamily="2" charset="0"/>
                </a:rPr>
                <a:t>সুষম খাদ্য না খেলে দেহের কী কী  সমস্যা হতে পারে?   </a:t>
              </a:r>
              <a:endParaRPr lang="en-US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7" name="Oval 6"/>
            <p:cNvSpPr/>
            <p:nvPr/>
          </p:nvSpPr>
          <p:spPr>
            <a:xfrm>
              <a:off x="2358887" y="2083688"/>
              <a:ext cx="980660" cy="1010691"/>
            </a:xfrm>
            <a:prstGeom prst="ellipse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IN" sz="36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০২  </a:t>
              </a:r>
              <a:endParaRPr lang="en-US" sz="3600" dirty="0">
                <a:solidFill>
                  <a:schemeClr val="tx1"/>
                </a:solidFill>
              </a:endParaRPr>
            </a:p>
          </p:txBody>
        </p:sp>
      </p:grpSp>
      <p:sp>
        <p:nvSpPr>
          <p:cNvPr id="9" name="Rectangle 8"/>
          <p:cNvSpPr/>
          <p:nvPr/>
        </p:nvSpPr>
        <p:spPr>
          <a:xfrm>
            <a:off x="114334" y="482693"/>
            <a:ext cx="742122" cy="1775791"/>
          </a:xfrm>
          <a:prstGeom prst="rect">
            <a:avLst/>
          </a:prstGeom>
          <a:solidFill>
            <a:srgbClr val="F6F6F6"/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039505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5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6137598" y="1300115"/>
            <a:ext cx="4149255" cy="573406"/>
            <a:chOff x="2930572" y="1194096"/>
            <a:chExt cx="4149255" cy="573406"/>
          </a:xfrm>
        </p:grpSpPr>
        <p:sp>
          <p:nvSpPr>
            <p:cNvPr id="22" name="Rectangle 21"/>
            <p:cNvSpPr/>
            <p:nvPr/>
          </p:nvSpPr>
          <p:spPr>
            <a:xfrm>
              <a:off x="2930572" y="1194097"/>
              <a:ext cx="2346960" cy="573405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IN" sz="40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বাড়ির </a:t>
              </a:r>
              <a:endParaRPr lang="en-US" sz="4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23" name="Rectangle 22"/>
            <p:cNvSpPr/>
            <p:nvPr/>
          </p:nvSpPr>
          <p:spPr>
            <a:xfrm>
              <a:off x="4732867" y="1194096"/>
              <a:ext cx="2346960" cy="573405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IN" sz="40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কাজ</a:t>
              </a:r>
              <a:endParaRPr lang="en-US" sz="4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sp>
        <p:nvSpPr>
          <p:cNvPr id="5" name="Rounded Rectangle 4"/>
          <p:cNvSpPr/>
          <p:nvPr/>
        </p:nvSpPr>
        <p:spPr>
          <a:xfrm>
            <a:off x="2272454" y="3591339"/>
            <a:ext cx="8541320" cy="1643270"/>
          </a:xfrm>
          <a:prstGeom prst="roundRect">
            <a:avLst>
              <a:gd name="adj" fmla="val 41512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Plain">
              <a:avLst/>
            </a:prstTxWarp>
          </a:bodyPr>
          <a:lstStyle/>
          <a:p>
            <a:pPr algn="ctr"/>
            <a:r>
              <a:rPr lang="bn-IN" sz="40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FF660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ভিটামিন “এ”,”বি”,“সি”,“ডি” </a:t>
            </a:r>
          </a:p>
          <a:p>
            <a:pPr algn="ctr"/>
            <a:r>
              <a:rPr lang="bn-IN" sz="40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FF660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যুক্ত খাবারের উৎসের তালিকা </a:t>
            </a:r>
          </a:p>
          <a:p>
            <a:pPr algn="ctr"/>
            <a:r>
              <a:rPr lang="bn-IN" sz="40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FF660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তৈরী করে আনবে। </a:t>
            </a:r>
            <a:endParaRPr lang="en-US" sz="4000" b="1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solidFill>
                <a:srgbClr val="FF6600"/>
              </a:solid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489481" y="714639"/>
            <a:ext cx="2671701" cy="2671701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114334" y="482693"/>
            <a:ext cx="742122" cy="1775791"/>
          </a:xfrm>
          <a:prstGeom prst="rect">
            <a:avLst/>
          </a:prstGeom>
          <a:solidFill>
            <a:srgbClr val="F6F6F6"/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955211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5000">
        <p15:prstTrans prst="curtains"/>
      </p:transition>
    </mc:Choice>
    <mc:Fallback xmlns="">
      <p:transition spd="slow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9821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565" r="3240" b="4251"/>
          <a:stretch/>
        </p:blipFill>
        <p:spPr>
          <a:xfrm>
            <a:off x="1378225" y="795130"/>
            <a:ext cx="9819861" cy="5300870"/>
          </a:xfrm>
          <a:prstGeom prst="rect">
            <a:avLst/>
          </a:prstGeom>
          <a:ln w="76200">
            <a:solidFill>
              <a:srgbClr val="FF0000"/>
            </a:solidFill>
          </a:ln>
        </p:spPr>
      </p:pic>
      <p:sp>
        <p:nvSpPr>
          <p:cNvPr id="4" name="Flowchart: Punched Tape 3"/>
          <p:cNvSpPr/>
          <p:nvPr/>
        </p:nvSpPr>
        <p:spPr>
          <a:xfrm>
            <a:off x="3366049" y="1192695"/>
            <a:ext cx="4678019" cy="1961321"/>
          </a:xfrm>
          <a:prstGeom prst="flowChartPunchedTape">
            <a:avLst/>
          </a:prstGeom>
          <a:solidFill>
            <a:srgbClr val="00B050"/>
          </a:solidFill>
          <a:ln w="571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138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FF0066"/>
                </a:solidFill>
                <a:effectLst>
                  <a:glow rad="76200">
                    <a:schemeClr val="bg1"/>
                  </a:glow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r>
              <a:rPr lang="bn-IN" sz="96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FF0066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9600" b="1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solidFill>
                <a:srgbClr val="FF0066"/>
              </a:solid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14334" y="482693"/>
            <a:ext cx="742122" cy="1775791"/>
          </a:xfrm>
          <a:prstGeom prst="rect">
            <a:avLst/>
          </a:prstGeom>
          <a:solidFill>
            <a:srgbClr val="F6F6F6"/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734716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5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2053883" y="858129"/>
            <a:ext cx="8510954" cy="5120640"/>
            <a:chOff x="2921699" y="1400207"/>
            <a:chExt cx="6369135" cy="4224142"/>
          </a:xfrm>
        </p:grpSpPr>
        <p:sp>
          <p:nvSpPr>
            <p:cNvPr id="6" name="Rectangle 5"/>
            <p:cNvSpPr/>
            <p:nvPr/>
          </p:nvSpPr>
          <p:spPr>
            <a:xfrm>
              <a:off x="6442859" y="2263110"/>
              <a:ext cx="2847975" cy="3301098"/>
            </a:xfrm>
            <a:prstGeom prst="rect">
              <a:avLst/>
            </a:prstGeom>
            <a:solidFill>
              <a:srgbClr val="00B0F0"/>
            </a:solidFill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bn-IN" sz="28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NikoshBAN" panose="02000000000000000000" pitchFamily="2" charset="0"/>
                  <a:cs typeface="NikoshBAN" panose="02000000000000000000" pitchFamily="2" charset="0"/>
                </a:rPr>
                <a:t>৪শ্রেণি-চতুর্থ 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bn-IN" sz="28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NikoshBAN" panose="02000000000000000000" pitchFamily="2" charset="0"/>
                  <a:cs typeface="NikoshBAN" panose="02000000000000000000" pitchFamily="2" charset="0"/>
                </a:rPr>
                <a:t>বিষয় - বিজ্ঞান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bn-IN" sz="28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NikoshBAN" panose="02000000000000000000" pitchFamily="2" charset="0"/>
                  <a:cs typeface="NikoshBAN" panose="02000000000000000000" pitchFamily="2" charset="0"/>
                </a:rPr>
                <a:t>অধ্যায়- ৪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bn-IN" sz="28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NikoshBAN" panose="02000000000000000000" pitchFamily="2" charset="0"/>
                  <a:cs typeface="NikoshBAN" panose="02000000000000000000" pitchFamily="2" charset="0"/>
                </a:rPr>
                <a:t>পাঠ -৪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bn-IN" sz="28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NikoshBAN" panose="02000000000000000000" pitchFamily="2" charset="0"/>
                  <a:cs typeface="NikoshBAN" panose="02000000000000000000" pitchFamily="2" charset="0"/>
                </a:rPr>
                <a:t>শিরোনাম-খাদ্য 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bn-IN" sz="28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NikoshBAN" panose="02000000000000000000" pitchFamily="2" charset="0"/>
                  <a:cs typeface="NikoshBAN" panose="02000000000000000000" pitchFamily="2" charset="0"/>
                </a:rPr>
                <a:t>পাঠ- সুষম খাদ্য</a:t>
              </a:r>
            </a:p>
          </p:txBody>
        </p:sp>
        <p:grpSp>
          <p:nvGrpSpPr>
            <p:cNvPr id="4" name="Group 3"/>
            <p:cNvGrpSpPr/>
            <p:nvPr/>
          </p:nvGrpSpPr>
          <p:grpSpPr>
            <a:xfrm>
              <a:off x="2921699" y="2202969"/>
              <a:ext cx="2758440" cy="3421380"/>
              <a:chOff x="9204960" y="1920240"/>
              <a:chExt cx="2758440" cy="3901440"/>
            </a:xfrm>
          </p:grpSpPr>
          <p:sp>
            <p:nvSpPr>
              <p:cNvPr id="9" name="Rectangle 8"/>
              <p:cNvSpPr/>
              <p:nvPr/>
            </p:nvSpPr>
            <p:spPr>
              <a:xfrm>
                <a:off x="9204960" y="1920240"/>
                <a:ext cx="2758440" cy="3901440"/>
              </a:xfrm>
              <a:prstGeom prst="rect">
                <a:avLst/>
              </a:prstGeom>
              <a:solidFill>
                <a:schemeClr val="bg1"/>
              </a:solidFill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bn-IN" sz="2800" b="0" i="0" u="none" strike="noStrike" kern="0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</a:p>
            </p:txBody>
          </p:sp>
          <p:pic>
            <p:nvPicPr>
              <p:cNvPr id="5" name="Picture 4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272587" y="1981199"/>
                <a:ext cx="2612724" cy="3764281"/>
              </a:xfrm>
              <a:prstGeom prst="rect">
                <a:avLst/>
              </a:prstGeom>
            </p:spPr>
          </p:pic>
        </p:grpSp>
        <p:sp>
          <p:nvSpPr>
            <p:cNvPr id="3" name="Flowchart: Merge 2"/>
            <p:cNvSpPr/>
            <p:nvPr/>
          </p:nvSpPr>
          <p:spPr>
            <a:xfrm>
              <a:off x="3615479" y="1400207"/>
              <a:ext cx="4892040" cy="1055369"/>
            </a:xfrm>
            <a:prstGeom prst="flowChartMerge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bn-IN" sz="4000" b="0" i="0" u="none" strike="noStrike" kern="0" cap="none" spc="0" normalizeH="0" baseline="0" noProof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bn-IN" sz="4000" b="0" i="0" u="none" strike="noStrike" kern="0" cap="none" spc="0" normalizeH="0" baseline="0" noProof="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uLnTx/>
                  <a:uFillTx/>
                  <a:latin typeface="NikoshBAN" panose="02000000000000000000" pitchFamily="2" charset="0"/>
                  <a:cs typeface="NikoshBAN" panose="02000000000000000000" pitchFamily="2" charset="0"/>
                </a:rPr>
                <a:t>পরিচিতি</a:t>
              </a:r>
              <a:endParaRPr kumimoji="0" lang="en-US" sz="4000" b="0" i="0" u="none" strike="noStrike" kern="0" cap="none" spc="0" normalizeH="0" baseline="0" noProof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sp>
        <p:nvSpPr>
          <p:cNvPr id="8" name="Rectangle 7"/>
          <p:cNvSpPr/>
          <p:nvPr/>
        </p:nvSpPr>
        <p:spPr>
          <a:xfrm>
            <a:off x="114334" y="482693"/>
            <a:ext cx="742122" cy="1775791"/>
          </a:xfrm>
          <a:prstGeom prst="rect">
            <a:avLst/>
          </a:prstGeom>
          <a:solidFill>
            <a:srgbClr val="F6F6F6"/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906028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5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518812" y="2708061"/>
            <a:ext cx="9321466" cy="301687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Plain">
              <a:avLst/>
            </a:prstTxWarp>
          </a:bodyPr>
          <a:lstStyle/>
          <a:p>
            <a:r>
              <a:rPr lang="bn-IN" sz="1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৮.</a:t>
            </a:r>
            <a:r>
              <a:rPr lang="en-US" sz="1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২.২ </a:t>
            </a:r>
            <a:r>
              <a:rPr lang="en-US" sz="16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সুষম</a:t>
            </a:r>
            <a:r>
              <a:rPr lang="en-US" sz="1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6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খাদ্য</a:t>
            </a:r>
            <a:r>
              <a:rPr lang="en-US" sz="1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6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1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6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তা</a:t>
            </a:r>
            <a:r>
              <a:rPr lang="bn-IN" sz="1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6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sz="1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6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1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r>
              <a:rPr lang="en-US" sz="1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৮.২.৩ </a:t>
            </a:r>
            <a:r>
              <a:rPr lang="en-US" sz="16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পুষ্টিকর</a:t>
            </a:r>
            <a:r>
              <a:rPr lang="en-US" sz="1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6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খাদ্য</a:t>
            </a:r>
            <a:r>
              <a:rPr lang="en-US" sz="1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16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সুষম</a:t>
            </a:r>
            <a:r>
              <a:rPr lang="en-US" sz="1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6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খাদ্যের</a:t>
            </a:r>
            <a:r>
              <a:rPr lang="en-US" sz="1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bn-IN" sz="1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1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     </a:t>
            </a:r>
            <a:r>
              <a:rPr lang="en-US" sz="16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প্রয়োজনীয়তা</a:t>
            </a:r>
            <a:r>
              <a:rPr lang="en-US" sz="1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6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উপলব্দি</a:t>
            </a:r>
            <a:r>
              <a:rPr lang="en-US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6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1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6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1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</a:p>
          <a:p>
            <a:r>
              <a:rPr lang="en-US" sz="1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৮.৪.১</a:t>
            </a:r>
            <a:endParaRPr lang="bn-IN" sz="12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1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৮.৪</a:t>
            </a:r>
            <a:r>
              <a:rPr lang="bn-IN" sz="1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.২ </a:t>
            </a:r>
            <a:r>
              <a:rPr lang="en-US" sz="1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…</a:t>
            </a:r>
            <a:endParaRPr lang="en-US" sz="115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Flowchart: Merge 1"/>
          <p:cNvSpPr/>
          <p:nvPr/>
        </p:nvSpPr>
        <p:spPr>
          <a:xfrm>
            <a:off x="3313045" y="1277511"/>
            <a:ext cx="4643096" cy="1240434"/>
          </a:xfrm>
          <a:custGeom>
            <a:avLst/>
            <a:gdLst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5000 w 10000"/>
              <a:gd name="connsiteY2" fmla="*/ 10000 h 10000"/>
              <a:gd name="connsiteX3" fmla="*/ 0 w 10000"/>
              <a:gd name="connsiteY3" fmla="*/ 0 h 10000"/>
              <a:gd name="connsiteX0" fmla="*/ 0 w 10000"/>
              <a:gd name="connsiteY0" fmla="*/ 0 h 7076"/>
              <a:gd name="connsiteX1" fmla="*/ 10000 w 10000"/>
              <a:gd name="connsiteY1" fmla="*/ 0 h 7076"/>
              <a:gd name="connsiteX2" fmla="*/ 5029 w 10000"/>
              <a:gd name="connsiteY2" fmla="*/ 7076 h 7076"/>
              <a:gd name="connsiteX3" fmla="*/ 0 w 10000"/>
              <a:gd name="connsiteY3" fmla="*/ 0 h 7076"/>
              <a:gd name="connsiteX0" fmla="*/ 0 w 10000"/>
              <a:gd name="connsiteY0" fmla="*/ 0 h 11332"/>
              <a:gd name="connsiteX1" fmla="*/ 10000 w 10000"/>
              <a:gd name="connsiteY1" fmla="*/ 0 h 11332"/>
              <a:gd name="connsiteX2" fmla="*/ 5058 w 10000"/>
              <a:gd name="connsiteY2" fmla="*/ 11332 h 11332"/>
              <a:gd name="connsiteX3" fmla="*/ 0 w 10000"/>
              <a:gd name="connsiteY3" fmla="*/ 0 h 11332"/>
              <a:gd name="connsiteX0" fmla="*/ 0 w 10000"/>
              <a:gd name="connsiteY0" fmla="*/ 0 h 11332"/>
              <a:gd name="connsiteX1" fmla="*/ 10000 w 10000"/>
              <a:gd name="connsiteY1" fmla="*/ 0 h 11332"/>
              <a:gd name="connsiteX2" fmla="*/ 5058 w 10000"/>
              <a:gd name="connsiteY2" fmla="*/ 11332 h 11332"/>
              <a:gd name="connsiteX3" fmla="*/ 0 w 10000"/>
              <a:gd name="connsiteY3" fmla="*/ 0 h 11332"/>
              <a:gd name="connsiteX0" fmla="*/ 0 w 10000"/>
              <a:gd name="connsiteY0" fmla="*/ 0 h 11332"/>
              <a:gd name="connsiteX1" fmla="*/ 10000 w 10000"/>
              <a:gd name="connsiteY1" fmla="*/ 0 h 11332"/>
              <a:gd name="connsiteX2" fmla="*/ 5058 w 10000"/>
              <a:gd name="connsiteY2" fmla="*/ 11332 h 11332"/>
              <a:gd name="connsiteX3" fmla="*/ 0 w 10000"/>
              <a:gd name="connsiteY3" fmla="*/ 0 h 113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000" h="11332">
                <a:moveTo>
                  <a:pt x="0" y="0"/>
                </a:moveTo>
                <a:lnTo>
                  <a:pt x="10000" y="0"/>
                </a:lnTo>
                <a:cubicBezTo>
                  <a:pt x="8353" y="3777"/>
                  <a:pt x="7162" y="9250"/>
                  <a:pt x="5058" y="11332"/>
                </a:cubicBezTo>
                <a:cubicBezTo>
                  <a:pt x="2744" y="8524"/>
                  <a:pt x="1686" y="3777"/>
                  <a:pt x="0" y="0"/>
                </a:cubicBezTo>
                <a:close/>
              </a:path>
            </a:pathLst>
          </a:cu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endParaRPr lang="en-US" sz="5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14334" y="482693"/>
            <a:ext cx="742122" cy="1775791"/>
          </a:xfrm>
          <a:prstGeom prst="rect">
            <a:avLst/>
          </a:prstGeom>
          <a:solidFill>
            <a:srgbClr val="F6F6F6"/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022982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5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3662699" y="715395"/>
            <a:ext cx="5078438" cy="486262"/>
          </a:xfrm>
          <a:prstGeom prst="roundRect">
            <a:avLst>
              <a:gd name="adj" fmla="val 50000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আমরা একটি ভিডিও দেখব 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14334" y="482693"/>
            <a:ext cx="742122" cy="1775791"/>
          </a:xfrm>
          <a:prstGeom prst="rect">
            <a:avLst/>
          </a:prstGeom>
          <a:solidFill>
            <a:srgbClr val="F6F6F6"/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462575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5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968487" y="1772167"/>
            <a:ext cx="6400800" cy="73538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Plain">
              <a:avLst/>
            </a:prstTxWarp>
          </a:bodyPr>
          <a:lstStyle/>
          <a:p>
            <a:pPr algn="ctr"/>
            <a:r>
              <a:rPr lang="bn-IN" sz="2800" dirty="0">
                <a:solidFill>
                  <a:srgbClr val="FF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খাদ্যের পুষ্টি উপাদান কয়টি?</a:t>
            </a:r>
            <a:endParaRPr lang="en-US" sz="2800" dirty="0">
              <a:solidFill>
                <a:srgbClr val="FF0066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429164" y="946928"/>
            <a:ext cx="3492695" cy="57340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পূর্ব জ্ঞান যাচাই</a:t>
            </a:r>
            <a:endParaRPr lang="en-US" sz="4000" b="1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solidFill>
                <a:srgbClr val="00B0F0"/>
              </a:solid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544042" y="3097235"/>
            <a:ext cx="7143297" cy="1587306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pPr algn="ctr"/>
            <a:r>
              <a:rPr lang="bn-IN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খাদ্যের পুষ্টি উপাদান মূলত ৫টি। </a:t>
            </a:r>
            <a:endParaRPr lang="en-US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IN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তা ছাড়া পানিও আমাদের দেহের</a:t>
            </a:r>
            <a:endParaRPr lang="en-US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IN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জন্য খুবই গুরুত্বপূর্ণ।</a:t>
            </a:r>
            <a:endParaRPr lang="en-US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14334" y="482693"/>
            <a:ext cx="742122" cy="1775791"/>
          </a:xfrm>
          <a:prstGeom prst="rect">
            <a:avLst/>
          </a:prstGeom>
          <a:solidFill>
            <a:srgbClr val="F6F6F6"/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512584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5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862095" y="1510747"/>
            <a:ext cx="5950600" cy="54462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Plain">
              <a:avLst/>
            </a:prstTxWarp>
          </a:bodyPr>
          <a:lstStyle/>
          <a:p>
            <a:pPr algn="ctr"/>
            <a:r>
              <a:rPr lang="bn-IN" sz="24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মাছ,মাংস,ডিম খেলে দেহের কী উপকার হয়? </a:t>
            </a:r>
            <a:endParaRPr lang="en-US" sz="240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Flowchart: Predefined Process 2"/>
          <p:cNvSpPr/>
          <p:nvPr/>
        </p:nvSpPr>
        <p:spPr>
          <a:xfrm>
            <a:off x="1364974" y="3008243"/>
            <a:ext cx="9051234" cy="1868557"/>
          </a:xfrm>
          <a:prstGeom prst="flowChartPredefinedProcess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Plain">
              <a:avLst/>
            </a:prstTxWarp>
          </a:bodyPr>
          <a:lstStyle/>
          <a:p>
            <a:pPr algn="ctr"/>
            <a:r>
              <a:rPr lang="bn-IN" sz="40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মাছ,মাংস,ডিম খেলে দেহের </a:t>
            </a:r>
            <a:endParaRPr lang="en-US" sz="4000" b="1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solidFill>
                <a:srgbClr val="00B0F0"/>
              </a:solid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IN" sz="40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ক্ষয়পূরণ এবং বৃদ্ধি সাধনকরে।</a:t>
            </a:r>
          </a:p>
        </p:txBody>
      </p:sp>
      <p:sp>
        <p:nvSpPr>
          <p:cNvPr id="5" name="Rectangle 4"/>
          <p:cNvSpPr/>
          <p:nvPr/>
        </p:nvSpPr>
        <p:spPr>
          <a:xfrm>
            <a:off x="4137429" y="734110"/>
            <a:ext cx="3492695" cy="41883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FF0066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পূর্ব জ্ঞান যাচাই</a:t>
            </a:r>
            <a:endParaRPr lang="en-US" sz="4000" b="1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solidFill>
                <a:srgbClr val="FF0066"/>
              </a:solid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14334" y="482693"/>
            <a:ext cx="742122" cy="1775791"/>
          </a:xfrm>
          <a:prstGeom prst="rect">
            <a:avLst/>
          </a:prstGeom>
          <a:solidFill>
            <a:srgbClr val="F6F6F6"/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321551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5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113886" y="1192103"/>
            <a:ext cx="5963853" cy="12873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তোমরা আজ কি কি খেয়ে এসেছ?</a:t>
            </a:r>
            <a:endParaRPr lang="en-US" sz="4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Flowchart: Predefined Process 2"/>
          <p:cNvSpPr/>
          <p:nvPr/>
        </p:nvSpPr>
        <p:spPr>
          <a:xfrm>
            <a:off x="1219200" y="2765455"/>
            <a:ext cx="10071652" cy="1568006"/>
          </a:xfrm>
          <a:prstGeom prst="flowChartPredefinedProcess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66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মাছ,মাংস,ডিম,ভাত,কলা...।</a:t>
            </a:r>
          </a:p>
        </p:txBody>
      </p:sp>
      <p:sp>
        <p:nvSpPr>
          <p:cNvPr id="4" name="Rectangle 3"/>
          <p:cNvSpPr/>
          <p:nvPr/>
        </p:nvSpPr>
        <p:spPr>
          <a:xfrm>
            <a:off x="114334" y="482693"/>
            <a:ext cx="742122" cy="1775791"/>
          </a:xfrm>
          <a:prstGeom prst="rect">
            <a:avLst/>
          </a:prstGeom>
          <a:solidFill>
            <a:srgbClr val="F6F6F6"/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234078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5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own Arrow 1"/>
          <p:cNvSpPr/>
          <p:nvPr/>
        </p:nvSpPr>
        <p:spPr>
          <a:xfrm>
            <a:off x="4831626" y="2561127"/>
            <a:ext cx="6061661" cy="1266411"/>
          </a:xfrm>
          <a:prstGeom prst="downArrow">
            <a:avLst>
              <a:gd name="adj1" fmla="val 57806"/>
              <a:gd name="adj2" fmla="val 50000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আজ আমরা পড়ব </a:t>
            </a:r>
            <a:endParaRPr lang="en-US" sz="4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Down Arrow 2"/>
          <p:cNvSpPr/>
          <p:nvPr/>
        </p:nvSpPr>
        <p:spPr>
          <a:xfrm>
            <a:off x="5274366" y="1370589"/>
            <a:ext cx="4856117" cy="1204601"/>
          </a:xfrm>
          <a:prstGeom prst="downArrow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আজকের পাঠ</a:t>
            </a:r>
          </a:p>
        </p:txBody>
      </p:sp>
      <p:sp>
        <p:nvSpPr>
          <p:cNvPr id="4" name="Flowchart: Punched Tape 3"/>
          <p:cNvSpPr/>
          <p:nvPr/>
        </p:nvSpPr>
        <p:spPr>
          <a:xfrm>
            <a:off x="3140765" y="3888266"/>
            <a:ext cx="7116418" cy="1358747"/>
          </a:xfrm>
          <a:prstGeom prst="flowChartPunchedTape">
            <a:avLst/>
          </a:prstGeom>
          <a:solidFill>
            <a:srgbClr val="00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Plain">
              <a:avLst/>
            </a:prstTxWarp>
          </a:bodyPr>
          <a:lstStyle/>
          <a:p>
            <a:pPr algn="ctr"/>
            <a:r>
              <a:rPr lang="bn-IN" sz="80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সুষম খাদ্য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260" y="1370589"/>
            <a:ext cx="2634688" cy="2006513"/>
          </a:xfrm>
          <a:prstGeom prst="ellipse">
            <a:avLst/>
          </a:prstGeom>
          <a:ln w="38100">
            <a:solidFill>
              <a:srgbClr val="660033"/>
            </a:solidFill>
          </a:ln>
        </p:spPr>
      </p:pic>
      <p:sp>
        <p:nvSpPr>
          <p:cNvPr id="6" name="Rectangle 5"/>
          <p:cNvSpPr/>
          <p:nvPr/>
        </p:nvSpPr>
        <p:spPr>
          <a:xfrm>
            <a:off x="114334" y="482693"/>
            <a:ext cx="742122" cy="1775791"/>
          </a:xfrm>
          <a:prstGeom prst="rect">
            <a:avLst/>
          </a:prstGeom>
          <a:solidFill>
            <a:srgbClr val="F6F6F6"/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625217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5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460</TotalTime>
  <Words>414</Words>
  <Application>Microsoft Office PowerPoint</Application>
  <PresentationFormat>Widescreen</PresentationFormat>
  <Paragraphs>132</Paragraphs>
  <Slides>27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27</vt:i4>
      </vt:variant>
    </vt:vector>
  </HeadingPairs>
  <TitlesOfParts>
    <vt:vector size="34" baseType="lpstr">
      <vt:lpstr>Arial</vt:lpstr>
      <vt:lpstr>Calibri</vt:lpstr>
      <vt:lpstr>Calibri Light</vt:lpstr>
      <vt:lpstr>NikoshBAN</vt:lpstr>
      <vt:lpstr>Vrinda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</dc:creator>
  <cp:lastModifiedBy>use</cp:lastModifiedBy>
  <cp:revision>183</cp:revision>
  <dcterms:created xsi:type="dcterms:W3CDTF">2020-01-22T15:53:29Z</dcterms:created>
  <dcterms:modified xsi:type="dcterms:W3CDTF">2020-01-26T18:13:18Z</dcterms:modified>
</cp:coreProperties>
</file>