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9" r:id="rId2"/>
    <p:sldId id="256" r:id="rId3"/>
    <p:sldId id="257" r:id="rId4"/>
    <p:sldId id="268" r:id="rId5"/>
    <p:sldId id="282" r:id="rId6"/>
    <p:sldId id="281" r:id="rId7"/>
    <p:sldId id="272" r:id="rId8"/>
    <p:sldId id="273" r:id="rId9"/>
    <p:sldId id="258" r:id="rId10"/>
    <p:sldId id="260" r:id="rId11"/>
    <p:sldId id="276" r:id="rId12"/>
    <p:sldId id="262" r:id="rId13"/>
    <p:sldId id="264" r:id="rId14"/>
    <p:sldId id="259" r:id="rId15"/>
    <p:sldId id="269" r:id="rId16"/>
    <p:sldId id="277" r:id="rId17"/>
    <p:sldId id="278" r:id="rId18"/>
    <p:sldId id="274" r:id="rId19"/>
    <p:sldId id="270" r:id="rId20"/>
    <p:sldId id="275" r:id="rId21"/>
    <p:sldId id="280" r:id="rId22"/>
    <p:sldId id="266"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9" autoAdjust="0"/>
    <p:restoredTop sz="71505" autoAdjust="0"/>
  </p:normalViewPr>
  <p:slideViewPr>
    <p:cSldViewPr snapToGrid="0">
      <p:cViewPr varScale="1">
        <p:scale>
          <a:sx n="69" d="100"/>
          <a:sy n="69" d="100"/>
        </p:scale>
        <p:origin x="534" y="72"/>
      </p:cViewPr>
      <p:guideLst>
        <p:guide orient="horz" pos="2136"/>
        <p:guide pos="388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319A5-C98E-467C-A324-1F472A1DEFB6}" type="datetimeFigureOut">
              <a:rPr lang="en-AU" smtClean="0"/>
              <a:pPr/>
              <a:t>27/01/2020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9362B-3DF5-469A-96B8-AE03E62A5580}" type="slidenum">
              <a:rPr lang="en-AU" smtClean="0"/>
              <a:pPr/>
              <a:t>‹#›</a:t>
            </a:fld>
            <a:endParaRPr lang="en-AU"/>
          </a:p>
        </p:txBody>
      </p:sp>
    </p:spTree>
    <p:extLst>
      <p:ext uri="{BB962C8B-B14F-4D97-AF65-F5344CB8AC3E}">
        <p14:creationId xmlns:p14="http://schemas.microsoft.com/office/powerpoint/2010/main" val="13693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D9362B-3DF5-469A-96B8-AE03E62A5580}" type="slidenum">
              <a:rPr lang="en-AU" smtClean="0"/>
              <a:pPr/>
              <a:t>2</a:t>
            </a:fld>
            <a:endParaRPr lang="en-AU"/>
          </a:p>
        </p:txBody>
      </p:sp>
    </p:spTree>
    <p:extLst>
      <p:ext uri="{BB962C8B-B14F-4D97-AF65-F5344CB8AC3E}">
        <p14:creationId xmlns:p14="http://schemas.microsoft.com/office/powerpoint/2010/main" val="59215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D9362B-3DF5-469A-96B8-AE03E62A5580}" type="slidenum">
              <a:rPr lang="en-AU" smtClean="0"/>
              <a:pPr/>
              <a:t>3</a:t>
            </a:fld>
            <a:endParaRPr lang="en-AU"/>
          </a:p>
        </p:txBody>
      </p:sp>
    </p:spTree>
    <p:extLst>
      <p:ext uri="{BB962C8B-B14F-4D97-AF65-F5344CB8AC3E}">
        <p14:creationId xmlns:p14="http://schemas.microsoft.com/office/powerpoint/2010/main" val="361289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a:t>
            </a:r>
            <a:endParaRPr lang="en-AU" dirty="0"/>
          </a:p>
        </p:txBody>
      </p:sp>
      <p:sp>
        <p:nvSpPr>
          <p:cNvPr id="4" name="Slide Number Placeholder 3"/>
          <p:cNvSpPr>
            <a:spLocks noGrp="1"/>
          </p:cNvSpPr>
          <p:nvPr>
            <p:ph type="sldNum" sz="quarter" idx="10"/>
          </p:nvPr>
        </p:nvSpPr>
        <p:spPr/>
        <p:txBody>
          <a:bodyPr/>
          <a:lstStyle/>
          <a:p>
            <a:fld id="{CDD9362B-3DF5-469A-96B8-AE03E62A5580}" type="slidenum">
              <a:rPr lang="en-AU" smtClean="0"/>
              <a:pPr/>
              <a:t>10</a:t>
            </a:fld>
            <a:endParaRPr lang="en-AU"/>
          </a:p>
        </p:txBody>
      </p:sp>
    </p:spTree>
    <p:extLst>
      <p:ext uri="{BB962C8B-B14F-4D97-AF65-F5344CB8AC3E}">
        <p14:creationId xmlns:p14="http://schemas.microsoft.com/office/powerpoint/2010/main" val="275865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D9362B-3DF5-469A-96B8-AE03E62A5580}" type="slidenum">
              <a:rPr lang="en-AU" smtClean="0"/>
              <a:pPr/>
              <a:t>13</a:t>
            </a:fld>
            <a:endParaRPr lang="en-AU"/>
          </a:p>
        </p:txBody>
      </p:sp>
    </p:spTree>
    <p:extLst>
      <p:ext uri="{BB962C8B-B14F-4D97-AF65-F5344CB8AC3E}">
        <p14:creationId xmlns:p14="http://schemas.microsoft.com/office/powerpoint/2010/main" val="303062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1A1F094-8131-496E-8249-0AA0735B5F53}" type="slidenum">
              <a:rPr lang="en-AU" smtClean="0"/>
              <a:pPr/>
              <a:t>‹#›</a:t>
            </a:fld>
            <a:endParaRPr lang="en-AU"/>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A1F094-8131-496E-8249-0AA0735B5F5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A1F094-8131-496E-8249-0AA0735B5F5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A1F094-8131-496E-8249-0AA0735B5F53}" type="slidenum">
              <a:rPr lang="en-AU" smtClean="0"/>
              <a:pPr/>
              <a:t>‹#›</a:t>
            </a:fld>
            <a:endParaRPr lang="en-AU"/>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5" name="Footer Placeholder 4"/>
          <p:cNvSpPr>
            <a:spLocks noGrp="1"/>
          </p:cNvSpPr>
          <p:nvPr>
            <p:ph type="ftr" sz="quarter" idx="11"/>
          </p:nvPr>
        </p:nvSpPr>
        <p:spPr>
          <a:xfrm>
            <a:off x="1066800" y="6172200"/>
            <a:ext cx="5334000" cy="457200"/>
          </a:xfrm>
        </p:spPr>
        <p:txBody>
          <a:bodyPr/>
          <a:lstStyle/>
          <a:p>
            <a:endParaRPr lang="en-AU"/>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E1A1F094-8131-496E-8249-0AA0735B5F53}"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1A1F094-8131-496E-8249-0AA0735B5F53}" type="slidenum">
              <a:rPr lang="en-AU" smtClean="0"/>
              <a:pPr/>
              <a:t>‹#›</a:t>
            </a:fld>
            <a:endParaRPr lang="en-AU"/>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1A1F094-8131-496E-8249-0AA0735B5F53}" type="slidenum">
              <a:rPr lang="en-AU" smtClean="0"/>
              <a:pPr/>
              <a:t>‹#›</a:t>
            </a:fld>
            <a:endParaRPr lang="en-AU"/>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1A1F094-8131-496E-8249-0AA0735B5F5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1A1F094-8131-496E-8249-0AA0735B5F5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1A1F094-8131-496E-8249-0AA0735B5F53}" type="slidenum">
              <a:rPr lang="en-AU" smtClean="0"/>
              <a:pPr/>
              <a:t>‹#›</a:t>
            </a:fld>
            <a:endParaRPr lang="en-AU"/>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01872F-96B6-4660-B7B4-6C1F287EACDB}" type="datetimeFigureOut">
              <a:rPr lang="en-AU" smtClean="0"/>
              <a:pPr/>
              <a:t>27/01/2020</a:t>
            </a:fld>
            <a:endParaRPr lang="en-AU"/>
          </a:p>
        </p:txBody>
      </p:sp>
      <p:sp>
        <p:nvSpPr>
          <p:cNvPr id="6" name="Footer Placeholder 5"/>
          <p:cNvSpPr>
            <a:spLocks noGrp="1"/>
          </p:cNvSpPr>
          <p:nvPr>
            <p:ph type="ftr" sz="quarter" idx="11"/>
          </p:nvPr>
        </p:nvSpPr>
        <p:spPr>
          <a:xfrm>
            <a:off x="1219200" y="6172200"/>
            <a:ext cx="5181600" cy="457200"/>
          </a:xfrm>
        </p:spPr>
        <p:txBody>
          <a:bodyPr/>
          <a:lstStyle/>
          <a:p>
            <a:endParaRPr lang="en-AU"/>
          </a:p>
        </p:txBody>
      </p:sp>
      <p:sp>
        <p:nvSpPr>
          <p:cNvPr id="7" name="Slide Number Placeholder 6"/>
          <p:cNvSpPr>
            <a:spLocks noGrp="1"/>
          </p:cNvSpPr>
          <p:nvPr>
            <p:ph type="sldNum" sz="quarter" idx="12"/>
          </p:nvPr>
        </p:nvSpPr>
        <p:spPr>
          <a:xfrm>
            <a:off x="195072" y="6208776"/>
            <a:ext cx="609600" cy="457200"/>
          </a:xfrm>
        </p:spPr>
        <p:txBody>
          <a:bodyPr/>
          <a:lstStyle/>
          <a:p>
            <a:fld id="{E1A1F094-8131-496E-8249-0AA0735B5F53}" type="slidenum">
              <a:rPr lang="en-AU" smtClean="0"/>
              <a:pPr/>
              <a:t>‹#›</a:t>
            </a:fld>
            <a:endParaRPr lang="en-AU"/>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1701872F-96B6-4660-B7B4-6C1F287EACDB}" type="datetimeFigureOut">
              <a:rPr lang="en-AU" smtClean="0"/>
              <a:pPr/>
              <a:t>27/01/2020</a:t>
            </a:fld>
            <a:endParaRPr lang="en-AU"/>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AU"/>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1A1F094-8131-496E-8249-0AA0735B5F5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166256"/>
            <a:ext cx="11665527" cy="6386944"/>
          </a:xfrm>
          <a:prstGeom prst="rect">
            <a:avLst/>
          </a:prstGeom>
        </p:spPr>
      </p:pic>
      <p:sp>
        <p:nvSpPr>
          <p:cNvPr id="3" name="Donut 2"/>
          <p:cNvSpPr/>
          <p:nvPr/>
        </p:nvSpPr>
        <p:spPr>
          <a:xfrm rot="16200000">
            <a:off x="3702627" y="1028701"/>
            <a:ext cx="4939145" cy="4724400"/>
          </a:xfrm>
          <a:prstGeom prst="donut">
            <a:avLst>
              <a:gd name="adj" fmla="val 20850"/>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Circl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tx1"/>
                </a:solidFill>
                <a:latin typeface="NikoshBAN" panose="02000000000000000000" pitchFamily="2" charset="0"/>
                <a:cs typeface="NikoshBAN" panose="02000000000000000000" pitchFamily="2" charset="0"/>
              </a:rPr>
              <a:t>নদী</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মাতৃক</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দেশ</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আমাদের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প্রিয়</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বাংলাদেশ</a:t>
            </a:r>
            <a:r>
              <a:rPr lang="en-US" sz="4000" b="1" dirty="0" smtClean="0">
                <a:solidFill>
                  <a:schemeClr val="tx1"/>
                </a:solidFill>
                <a:latin typeface="NikoshBAN" panose="02000000000000000000" pitchFamily="2" charset="0"/>
                <a:cs typeface="NikoshBAN" panose="02000000000000000000" pitchFamily="2" charset="0"/>
              </a:rPr>
              <a:t> </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30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0368" y="152400"/>
            <a:ext cx="11745232" cy="1238250"/>
          </a:xfrm>
          <a:solidFill>
            <a:schemeClr val="bg2">
              <a:lumMod val="90000"/>
            </a:schemeClr>
          </a:solidFill>
          <a:ln>
            <a:noFill/>
          </a:ln>
          <a:effectLst>
            <a:softEdge rad="127000"/>
          </a:effectLst>
        </p:spPr>
        <p:txBody>
          <a:bodyPr>
            <a:normAutofit/>
          </a:bodyPr>
          <a:lstStyle/>
          <a:p>
            <a:pPr algn="ctr"/>
            <a:r>
              <a:rPr lang="bn-BD" sz="5400" dirty="0" smtClean="0">
                <a:solidFill>
                  <a:srgbClr val="FF33CC"/>
                </a:solidFill>
                <a:latin typeface="NikoshBAN" panose="02000000000000000000" pitchFamily="2" charset="0"/>
                <a:cs typeface="NikoshBAN" panose="02000000000000000000" pitchFamily="2" charset="0"/>
              </a:rPr>
              <a:t> </a:t>
            </a:r>
            <a:r>
              <a:rPr lang="bn-IN" sz="5400" dirty="0" smtClean="0">
                <a:solidFill>
                  <a:schemeClr val="tx1"/>
                </a:solidFill>
                <a:latin typeface="NikoshBAN" panose="02000000000000000000" pitchFamily="2" charset="0"/>
                <a:cs typeface="NikoshBAN" panose="02000000000000000000" pitchFamily="2" charset="0"/>
              </a:rPr>
              <a:t>কবি </a:t>
            </a:r>
            <a:r>
              <a:rPr lang="bn-BD" sz="5400" dirty="0" smtClean="0">
                <a:solidFill>
                  <a:schemeClr val="tx1"/>
                </a:solidFill>
                <a:latin typeface="NikoshBAN" panose="02000000000000000000" pitchFamily="2" charset="0"/>
                <a:cs typeface="NikoshBAN" panose="02000000000000000000" pitchFamily="2" charset="0"/>
              </a:rPr>
              <a:t>পরিচিতি</a:t>
            </a:r>
            <a:endParaRPr lang="en-AU" sz="5400" dirty="0">
              <a:solidFill>
                <a:schemeClr val="tx1"/>
              </a:solidFill>
            </a:endParaRPr>
          </a:p>
        </p:txBody>
      </p:sp>
      <p:sp>
        <p:nvSpPr>
          <p:cNvPr id="5" name="Rectangle 4"/>
          <p:cNvSpPr/>
          <p:nvPr/>
        </p:nvSpPr>
        <p:spPr>
          <a:xfrm>
            <a:off x="240368" y="5896021"/>
            <a:ext cx="11745232" cy="830997"/>
          </a:xfrm>
          <a:prstGeom prst="rect">
            <a:avLst/>
          </a:prstGeom>
          <a:solidFill>
            <a:schemeClr val="accent5">
              <a:lumMod val="40000"/>
              <a:lumOff val="60000"/>
            </a:schemeClr>
          </a:solidFill>
          <a:effectLst>
            <a:softEdge rad="127000"/>
          </a:effectLst>
        </p:spPr>
        <p:txBody>
          <a:bodyPr wrap="square" lIns="91440" tIns="45720" rIns="91440" bIns="45720">
            <a:spAutoFit/>
          </a:bodyPr>
          <a:lstStyle/>
          <a:p>
            <a:pPr algn="ctr"/>
            <a:r>
              <a:rPr lang="bn-BD" sz="4800" b="1" dirty="0" smtClean="0">
                <a:ln w="12700" cmpd="sng">
                  <a:solidFill>
                    <a:schemeClr val="accent4"/>
                  </a:solidFill>
                  <a:prstDash val="solid"/>
                </a:ln>
                <a:latin typeface="NikoshBAN" panose="02000000000000000000" pitchFamily="2" charset="0"/>
                <a:cs typeface="NikoshBAN" panose="02000000000000000000" pitchFamily="2" charset="0"/>
              </a:rPr>
              <a:t>মাইকেল মধুসূদন দত্ত </a:t>
            </a:r>
            <a:endParaRPr lang="en-US" sz="2400" b="1" u="sng" cap="none" spc="0" dirty="0">
              <a:ln w="12700" cmpd="sng">
                <a:solidFill>
                  <a:schemeClr val="accent4"/>
                </a:solidFill>
                <a:prstDash val="solid"/>
              </a:ln>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311" y="1546848"/>
            <a:ext cx="2970386" cy="4217910"/>
          </a:xfrm>
          <a:prstGeom prst="rect">
            <a:avLst/>
          </a:prstGeom>
        </p:spPr>
      </p:pic>
      <p:sp>
        <p:nvSpPr>
          <p:cNvPr id="9" name="Rounded Rectangle 4"/>
          <p:cNvSpPr/>
          <p:nvPr/>
        </p:nvSpPr>
        <p:spPr>
          <a:xfrm>
            <a:off x="7911341" y="3740942"/>
            <a:ext cx="1951302" cy="2023816"/>
          </a:xfrm>
          <a:prstGeom prst="rect">
            <a:avLst/>
          </a:prstGeom>
          <a:solidFill>
            <a:schemeClr val="accent1">
              <a:lumMod val="20000"/>
              <a:lumOff val="80000"/>
            </a:schemeClr>
          </a:solidFill>
          <a:effectLst>
            <a:softEdge rad="127000"/>
          </a:effectLst>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bn-BD" sz="3600" kern="1200" dirty="0" smtClean="0">
                <a:solidFill>
                  <a:schemeClr val="tx1"/>
                </a:solidFill>
                <a:latin typeface="NikoshBAN" panose="02000000000000000000" pitchFamily="2" charset="0"/>
                <a:cs typeface="NikoshBAN" panose="02000000000000000000" pitchFamily="2" charset="0"/>
              </a:rPr>
              <a:t>অমিত্রাক্ষর ছন্দের প্রবর্তন</a:t>
            </a:r>
            <a:endParaRPr lang="en-AU" sz="3600" kern="1200" dirty="0">
              <a:solidFill>
                <a:schemeClr val="tx1"/>
              </a:solidFill>
              <a:latin typeface="NikoshBAN" panose="02000000000000000000" pitchFamily="2" charset="0"/>
              <a:cs typeface="NikoshBAN" panose="02000000000000000000" pitchFamily="2" charset="0"/>
            </a:endParaRPr>
          </a:p>
        </p:txBody>
      </p:sp>
      <p:sp>
        <p:nvSpPr>
          <p:cNvPr id="12" name="Rounded Rectangle 4"/>
          <p:cNvSpPr/>
          <p:nvPr/>
        </p:nvSpPr>
        <p:spPr>
          <a:xfrm>
            <a:off x="9948469" y="1598823"/>
            <a:ext cx="2037131" cy="1898374"/>
          </a:xfrm>
          <a:prstGeom prst="rect">
            <a:avLst/>
          </a:prstGeom>
          <a:solidFill>
            <a:schemeClr val="bg1">
              <a:lumMod val="85000"/>
            </a:schemeClr>
          </a:solidFill>
          <a:effectLst>
            <a:softEdge rad="127000"/>
          </a:effectLst>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800" kern="1200" dirty="0" smtClean="0">
                <a:solidFill>
                  <a:schemeClr val="tx1"/>
                </a:solidFill>
                <a:latin typeface="NikoshBAN" panose="02000000000000000000" pitchFamily="2" charset="0"/>
                <a:cs typeface="NikoshBAN" panose="02000000000000000000" pitchFamily="2" charset="0"/>
              </a:rPr>
              <a:t>মহাকাব্যঃ</a:t>
            </a:r>
          </a:p>
          <a:p>
            <a:pPr lvl="0" algn="ctr" defTabSz="1066800">
              <a:lnSpc>
                <a:spcPct val="90000"/>
              </a:lnSpc>
              <a:spcBef>
                <a:spcPct val="0"/>
              </a:spcBef>
              <a:spcAft>
                <a:spcPct val="35000"/>
              </a:spcAft>
            </a:pPr>
            <a:r>
              <a:rPr lang="bn-BD" sz="2800" kern="1200" dirty="0" smtClean="0">
                <a:solidFill>
                  <a:schemeClr val="tx1"/>
                </a:solidFill>
                <a:latin typeface="NikoshBAN" panose="02000000000000000000" pitchFamily="2" charset="0"/>
                <a:cs typeface="NikoshBAN" panose="02000000000000000000" pitchFamily="2" charset="0"/>
              </a:rPr>
              <a:t>মেঘনাদবধ</a:t>
            </a:r>
            <a:r>
              <a:rPr lang="bn-BD" sz="2800" kern="1200" baseline="0" dirty="0" smtClean="0">
                <a:solidFill>
                  <a:schemeClr val="tx1"/>
                </a:solidFill>
                <a:latin typeface="NikoshBAN" panose="02000000000000000000" pitchFamily="2" charset="0"/>
                <a:cs typeface="NikoshBAN" panose="02000000000000000000" pitchFamily="2" charset="0"/>
              </a:rPr>
              <a:t> মহাকাব্য</a:t>
            </a:r>
            <a:endParaRPr lang="en-AU" sz="2800" kern="1200" dirty="0">
              <a:solidFill>
                <a:schemeClr val="tx1"/>
              </a:solidFill>
              <a:latin typeface="NikoshBAN" panose="02000000000000000000" pitchFamily="2" charset="0"/>
              <a:cs typeface="NikoshBAN" panose="02000000000000000000" pitchFamily="2" charset="0"/>
            </a:endParaRPr>
          </a:p>
        </p:txBody>
      </p:sp>
      <p:sp>
        <p:nvSpPr>
          <p:cNvPr id="15" name="Rounded Rectangle 4"/>
          <p:cNvSpPr/>
          <p:nvPr/>
        </p:nvSpPr>
        <p:spPr>
          <a:xfrm>
            <a:off x="240368" y="3740942"/>
            <a:ext cx="2228474" cy="2023817"/>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bn-BD" sz="1600" kern="1200" dirty="0" smtClean="0">
              <a:solidFill>
                <a:srgbClr val="FF0000"/>
              </a:solidFill>
            </a:endParaRPr>
          </a:p>
          <a:p>
            <a:pPr lvl="0" algn="ctr" defTabSz="711200">
              <a:lnSpc>
                <a:spcPct val="90000"/>
              </a:lnSpc>
              <a:spcBef>
                <a:spcPct val="0"/>
              </a:spcBef>
              <a:spcAft>
                <a:spcPct val="35000"/>
              </a:spcAft>
            </a:pPr>
            <a:endParaRPr lang="bn-BD" sz="1600" kern="1200" dirty="0" smtClean="0">
              <a:solidFill>
                <a:srgbClr val="FF0000"/>
              </a:solidFill>
            </a:endParaRPr>
          </a:p>
          <a:p>
            <a:pPr lvl="0" algn="ctr" defTabSz="711200">
              <a:lnSpc>
                <a:spcPct val="90000"/>
              </a:lnSpc>
              <a:spcBef>
                <a:spcPct val="0"/>
              </a:spcBef>
              <a:spcAft>
                <a:spcPct val="35000"/>
              </a:spcAft>
            </a:pPr>
            <a:r>
              <a:rPr lang="bn-BD" sz="2800" kern="1200" dirty="0" smtClean="0">
                <a:solidFill>
                  <a:schemeClr val="tx1"/>
                </a:solidFill>
                <a:latin typeface="NikoshBAN" panose="02000000000000000000" pitchFamily="2" charset="0"/>
                <a:cs typeface="NikoshBAN" panose="02000000000000000000" pitchFamily="2" charset="0"/>
              </a:rPr>
              <a:t>কাব্যগ্রন্হঃ </a:t>
            </a:r>
          </a:p>
          <a:p>
            <a:pPr lvl="0" algn="ctr" defTabSz="711200">
              <a:lnSpc>
                <a:spcPct val="90000"/>
              </a:lnSpc>
              <a:spcBef>
                <a:spcPct val="0"/>
              </a:spcBef>
              <a:spcAft>
                <a:spcPct val="35000"/>
              </a:spcAft>
            </a:pPr>
            <a:r>
              <a:rPr lang="bn-BD" sz="1800" kern="1200" dirty="0" smtClean="0">
                <a:solidFill>
                  <a:schemeClr val="tx1"/>
                </a:solidFill>
                <a:latin typeface="NikoshBAN" panose="02000000000000000000" pitchFamily="2" charset="0"/>
                <a:cs typeface="NikoshBAN" panose="02000000000000000000" pitchFamily="2" charset="0"/>
              </a:rPr>
              <a:t>তিলোতমাসম্ভব কাব্য,</a:t>
            </a:r>
          </a:p>
          <a:p>
            <a:pPr lvl="0" algn="ctr" defTabSz="711200">
              <a:lnSpc>
                <a:spcPct val="90000"/>
              </a:lnSpc>
              <a:spcBef>
                <a:spcPct val="0"/>
              </a:spcBef>
              <a:spcAft>
                <a:spcPct val="35000"/>
              </a:spcAft>
            </a:pPr>
            <a:r>
              <a:rPr lang="bn-BD" sz="1800" kern="1200" dirty="0" smtClean="0">
                <a:solidFill>
                  <a:schemeClr val="tx1"/>
                </a:solidFill>
                <a:latin typeface="NikoshBAN" panose="02000000000000000000" pitchFamily="2" charset="0"/>
                <a:cs typeface="NikoshBAN" panose="02000000000000000000" pitchFamily="2" charset="0"/>
              </a:rPr>
              <a:t>বীরাঙ্গনা কাব্য,চতুর্দশপদী কবিতাবলী</a:t>
            </a:r>
          </a:p>
          <a:p>
            <a:pPr lvl="0" algn="ctr" defTabSz="711200">
              <a:lnSpc>
                <a:spcPct val="90000"/>
              </a:lnSpc>
              <a:spcBef>
                <a:spcPct val="0"/>
              </a:spcBef>
              <a:spcAft>
                <a:spcPct val="35000"/>
              </a:spcAft>
            </a:pPr>
            <a:endParaRPr lang="en-AU" sz="1600" kern="1200" dirty="0">
              <a:solidFill>
                <a:srgbClr val="FF0000"/>
              </a:solidFill>
            </a:endParaRPr>
          </a:p>
        </p:txBody>
      </p:sp>
      <p:sp>
        <p:nvSpPr>
          <p:cNvPr id="18" name="Rounded Rectangle 4"/>
          <p:cNvSpPr/>
          <p:nvPr/>
        </p:nvSpPr>
        <p:spPr>
          <a:xfrm>
            <a:off x="7911341" y="1598823"/>
            <a:ext cx="1951302" cy="1898374"/>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bn-BD" sz="3000" kern="1200" dirty="0" smtClean="0">
                <a:solidFill>
                  <a:schemeClr val="tx1"/>
                </a:solidFill>
                <a:latin typeface="NikoshBAN" panose="02000000000000000000" pitchFamily="2" charset="0"/>
                <a:cs typeface="NikoshBAN" panose="02000000000000000000" pitchFamily="2" charset="0"/>
              </a:rPr>
              <a:t>সনেট প্রবর্তন </a:t>
            </a:r>
          </a:p>
        </p:txBody>
      </p:sp>
      <p:sp>
        <p:nvSpPr>
          <p:cNvPr id="21" name="Rounded Rectangle 4"/>
          <p:cNvSpPr/>
          <p:nvPr/>
        </p:nvSpPr>
        <p:spPr>
          <a:xfrm>
            <a:off x="2634018" y="1546847"/>
            <a:ext cx="2024227" cy="1898375"/>
          </a:xfrm>
          <a:prstGeom prst="rect">
            <a:avLst/>
          </a:prstGeom>
          <a:solidFill>
            <a:schemeClr val="tx2">
              <a:lumMod val="20000"/>
              <a:lumOff val="80000"/>
            </a:schemeClr>
          </a:solidFill>
          <a:effectLst>
            <a:softEdge rad="127000"/>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800" b="1" kern="1200" dirty="0" smtClean="0">
                <a:solidFill>
                  <a:schemeClr val="tx1"/>
                </a:solidFill>
                <a:latin typeface="NikoshBAN" panose="02000000000000000000" pitchFamily="2" charset="0"/>
                <a:cs typeface="NikoshBAN" panose="02000000000000000000" pitchFamily="2" charset="0"/>
              </a:rPr>
              <a:t>প্রহসনঃ</a:t>
            </a:r>
          </a:p>
          <a:p>
            <a:pPr lvl="0" algn="ctr" defTabSz="889000">
              <a:lnSpc>
                <a:spcPct val="90000"/>
              </a:lnSpc>
              <a:spcBef>
                <a:spcPct val="0"/>
              </a:spcBef>
              <a:spcAft>
                <a:spcPct val="35000"/>
              </a:spcAft>
            </a:pPr>
            <a:r>
              <a:rPr lang="bn-BD" sz="2000" b="1" kern="1200" dirty="0" smtClean="0">
                <a:solidFill>
                  <a:schemeClr val="tx1"/>
                </a:solidFill>
                <a:latin typeface="NikoshBAN" panose="02000000000000000000" pitchFamily="2" charset="0"/>
                <a:cs typeface="NikoshBAN" panose="02000000000000000000" pitchFamily="2" charset="0"/>
              </a:rPr>
              <a:t>একেই কি বলে সভ্যতা,</a:t>
            </a:r>
          </a:p>
          <a:p>
            <a:pPr lvl="0" algn="ctr" defTabSz="889000">
              <a:lnSpc>
                <a:spcPct val="90000"/>
              </a:lnSpc>
              <a:spcBef>
                <a:spcPct val="0"/>
              </a:spcBef>
              <a:spcAft>
                <a:spcPct val="35000"/>
              </a:spcAft>
            </a:pPr>
            <a:r>
              <a:rPr lang="bn-BD" sz="2000" b="1" kern="1200" dirty="0" smtClean="0">
                <a:solidFill>
                  <a:schemeClr val="tx1"/>
                </a:solidFill>
                <a:latin typeface="NikoshBAN" panose="02000000000000000000" pitchFamily="2" charset="0"/>
                <a:cs typeface="NikoshBAN" panose="02000000000000000000" pitchFamily="2" charset="0"/>
              </a:rPr>
              <a:t>বুড় শালিকের ঘাড়ে রোঁ </a:t>
            </a:r>
          </a:p>
        </p:txBody>
      </p:sp>
      <p:sp>
        <p:nvSpPr>
          <p:cNvPr id="24" name="Rounded Rectangle 4"/>
          <p:cNvSpPr/>
          <p:nvPr/>
        </p:nvSpPr>
        <p:spPr>
          <a:xfrm>
            <a:off x="2634018" y="3745216"/>
            <a:ext cx="2024227" cy="2019543"/>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3200" b="1" kern="1200" dirty="0" smtClean="0">
                <a:solidFill>
                  <a:schemeClr val="tx1"/>
                </a:solidFill>
                <a:latin typeface="NikoshBAN" panose="02000000000000000000" pitchFamily="2" charset="0"/>
                <a:cs typeface="NikoshBAN" panose="02000000000000000000" pitchFamily="2" charset="0"/>
              </a:rPr>
              <a:t>নাটকঃ </a:t>
            </a:r>
          </a:p>
          <a:p>
            <a:pPr lvl="0" defTabSz="889000">
              <a:lnSpc>
                <a:spcPct val="90000"/>
              </a:lnSpc>
              <a:spcBef>
                <a:spcPct val="0"/>
              </a:spcBef>
              <a:spcAft>
                <a:spcPct val="35000"/>
              </a:spcAft>
            </a:pPr>
            <a:r>
              <a:rPr lang="bn-BD" sz="3200" b="1" kern="1200" dirty="0" smtClean="0">
                <a:solidFill>
                  <a:schemeClr val="tx1"/>
                </a:solidFill>
                <a:latin typeface="NikoshBAN" panose="02000000000000000000" pitchFamily="2" charset="0"/>
                <a:cs typeface="NikoshBAN" panose="02000000000000000000" pitchFamily="2" charset="0"/>
              </a:rPr>
              <a:t>কৃষ্ণকুমারী,</a:t>
            </a:r>
          </a:p>
          <a:p>
            <a:pPr lvl="0" defTabSz="889000">
              <a:lnSpc>
                <a:spcPct val="90000"/>
              </a:lnSpc>
              <a:spcBef>
                <a:spcPct val="0"/>
              </a:spcBef>
              <a:spcAft>
                <a:spcPct val="35000"/>
              </a:spcAft>
            </a:pPr>
            <a:r>
              <a:rPr lang="bn-BD" sz="3200" b="1" kern="1200" dirty="0" smtClean="0">
                <a:solidFill>
                  <a:schemeClr val="tx1"/>
                </a:solidFill>
                <a:latin typeface="NikoshBAN" panose="02000000000000000000" pitchFamily="2" charset="0"/>
                <a:cs typeface="NikoshBAN" panose="02000000000000000000" pitchFamily="2" charset="0"/>
              </a:rPr>
              <a:t>শর্মিষ্ঠা</a:t>
            </a:r>
            <a:r>
              <a:rPr lang="bn-BD" sz="3200" b="1" dirty="0" smtClean="0">
                <a:solidFill>
                  <a:schemeClr val="tx1"/>
                </a:solidFill>
                <a:latin typeface="NikoshBAN" panose="02000000000000000000" pitchFamily="2" charset="0"/>
                <a:cs typeface="NikoshBAN" panose="02000000000000000000" pitchFamily="2" charset="0"/>
              </a:rPr>
              <a:t>, </a:t>
            </a:r>
            <a:r>
              <a:rPr lang="bn-BD" sz="3200" b="1" kern="1200" dirty="0" smtClean="0">
                <a:solidFill>
                  <a:schemeClr val="tx1"/>
                </a:solidFill>
                <a:latin typeface="NikoshBAN" panose="02000000000000000000" pitchFamily="2" charset="0"/>
                <a:cs typeface="NikoshBAN" panose="02000000000000000000" pitchFamily="2" charset="0"/>
              </a:rPr>
              <a:t>পদ্মাবতী,</a:t>
            </a:r>
            <a:endParaRPr lang="en-AU" sz="3200" b="1" kern="1200" dirty="0">
              <a:solidFill>
                <a:schemeClr val="tx1"/>
              </a:solidFill>
              <a:latin typeface="NikoshBAN" panose="02000000000000000000" pitchFamily="2" charset="0"/>
              <a:cs typeface="NikoshBAN" panose="02000000000000000000" pitchFamily="2" charset="0"/>
            </a:endParaRPr>
          </a:p>
        </p:txBody>
      </p:sp>
      <p:sp>
        <p:nvSpPr>
          <p:cNvPr id="25" name="Rounded Rectangle 4"/>
          <p:cNvSpPr/>
          <p:nvPr/>
        </p:nvSpPr>
        <p:spPr>
          <a:xfrm>
            <a:off x="240368" y="1546848"/>
            <a:ext cx="2228474" cy="1898374"/>
          </a:xfrm>
          <a:prstGeom prst="rect">
            <a:avLst/>
          </a:prstGeom>
          <a:solidFill>
            <a:schemeClr val="accent4">
              <a:lumMod val="20000"/>
              <a:lumOff val="80000"/>
            </a:schemeClr>
          </a:solidFill>
          <a:effectLst>
            <a:softEdge rad="127000"/>
          </a:effectLst>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a:r>
              <a:rPr lang="bn-BD" sz="3200" b="1"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জন্মঃ </a:t>
            </a:r>
            <a:r>
              <a:rPr lang="bn-BD" sz="3200" b="1" u="sng"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১৮২৪খ্রিষ্টাব্দের ২৫শে জানুয়ারি </a:t>
            </a:r>
            <a:endParaRPr lang="en-US" sz="3200" b="1" u="sng" dirty="0">
              <a:ln w="12700" cmpd="sng">
                <a:solidFill>
                  <a:schemeClr val="accent4"/>
                </a:solidFill>
                <a:prstDash val="solid"/>
              </a:ln>
              <a:solidFill>
                <a:schemeClr val="tx1"/>
              </a:solidFill>
              <a:latin typeface="NikoshBAN" panose="02000000000000000000" pitchFamily="2" charset="0"/>
              <a:cs typeface="NikoshBAN" panose="02000000000000000000" pitchFamily="2" charset="0"/>
            </a:endParaRPr>
          </a:p>
        </p:txBody>
      </p:sp>
      <p:sp>
        <p:nvSpPr>
          <p:cNvPr id="26" name="Rounded Rectangle 4"/>
          <p:cNvSpPr/>
          <p:nvPr/>
        </p:nvSpPr>
        <p:spPr>
          <a:xfrm>
            <a:off x="9948469" y="3745216"/>
            <a:ext cx="2148741" cy="2019542"/>
          </a:xfrm>
          <a:prstGeom prst="rect">
            <a:avLst/>
          </a:prstGeom>
          <a:solidFill>
            <a:schemeClr val="accent3">
              <a:lumMod val="60000"/>
              <a:lumOff val="40000"/>
            </a:schemeClr>
          </a:solidFill>
          <a:effectLst>
            <a:softEdge rad="127000"/>
          </a:effectLst>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a:r>
              <a:rPr lang="bn-BD" sz="3200" b="1" u="sng"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মৃত্যুঃ </a:t>
            </a:r>
          </a:p>
          <a:p>
            <a:pPr algn="ctr"/>
            <a:r>
              <a:rPr lang="bn-BD" sz="3200" b="1" u="sng"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১৮৭৩খ্রিষ্টাব্দের</a:t>
            </a:r>
          </a:p>
          <a:p>
            <a:pPr algn="ctr"/>
            <a:r>
              <a:rPr lang="bn-BD" sz="3200" b="1" u="sng"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২৯শে জুন </a:t>
            </a:r>
            <a:endParaRPr lang="en-US" sz="3200" b="1" u="sng" dirty="0">
              <a:ln w="12700" cmpd="sng">
                <a:solidFill>
                  <a:schemeClr val="accent4"/>
                </a:solidFill>
                <a:prstDash val="solid"/>
              </a:ln>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77063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1"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3"/>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12" grpId="0" animBg="1"/>
      <p:bldP spid="15" grpId="0" animBg="1"/>
      <p:bldP spid="18" grpId="0" animBg="1"/>
      <p:bldP spid="21"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72691" y="706582"/>
            <a:ext cx="6165273" cy="1565563"/>
          </a:xfrm>
          <a:prstGeom prst="roundRect">
            <a:avLst/>
          </a:prstGeom>
          <a:solidFill>
            <a:schemeClr val="bg2"/>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চল</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আমরা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কবিতাটির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অডিও</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শুনি</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64555256"/>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309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95242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17" y="97691"/>
            <a:ext cx="6096000" cy="6586418"/>
          </a:xfrm>
          <a:prstGeom prst="rect">
            <a:avLst/>
          </a:prstGeom>
          <a:solidFill>
            <a:schemeClr val="accent6">
              <a:lumMod val="40000"/>
              <a:lumOff val="60000"/>
            </a:schemeClr>
          </a:solidFill>
          <a:effectLst>
            <a:softEdge rad="127000"/>
          </a:effectLst>
        </p:spPr>
        <p:txBody>
          <a:bodyPr wrap="square">
            <a:spAutoFit/>
          </a:bodyPr>
          <a:lstStyle/>
          <a:p>
            <a:pPr algn="ctr"/>
            <a:r>
              <a:rPr lang="bn-BD" dirty="0" smtClean="0"/>
              <a:t> </a:t>
            </a:r>
            <a:endParaRPr lang="bn-BD" dirty="0"/>
          </a:p>
          <a:p>
            <a:pPr algn="ctr"/>
            <a:r>
              <a:rPr lang="bn-BD" dirty="0"/>
              <a:t> </a:t>
            </a:r>
          </a:p>
          <a:p>
            <a:pPr algn="ctr"/>
            <a:r>
              <a:rPr lang="bn-BD" dirty="0"/>
              <a:t> </a:t>
            </a:r>
          </a:p>
          <a:p>
            <a:pPr algn="ctr"/>
            <a:r>
              <a:rPr lang="bn-BD" dirty="0"/>
              <a:t> </a:t>
            </a:r>
            <a:r>
              <a:rPr lang="bn-BD" sz="3200" dirty="0" smtClean="0">
                <a:latin typeface="NikoshBAN" panose="02000000000000000000" pitchFamily="2" charset="0"/>
                <a:cs typeface="NikoshBAN" panose="02000000000000000000" pitchFamily="2" charset="0"/>
              </a:rPr>
              <a:t>মাইকেল </a:t>
            </a:r>
            <a:r>
              <a:rPr lang="bn-BD" sz="3200" dirty="0">
                <a:latin typeface="NikoshBAN" panose="02000000000000000000" pitchFamily="2" charset="0"/>
                <a:cs typeface="NikoshBAN" panose="02000000000000000000" pitchFamily="2" charset="0"/>
              </a:rPr>
              <a:t>মধুসূদন দত্ত</a:t>
            </a:r>
          </a:p>
          <a:p>
            <a:pPr algn="ctr"/>
            <a:r>
              <a:rPr lang="bn-BD" sz="2400" dirty="0" smtClean="0">
                <a:latin typeface="NikoshBAN" panose="02000000000000000000" pitchFamily="2" charset="0"/>
                <a:cs typeface="NikoshBAN" panose="02000000000000000000" pitchFamily="2" charset="0"/>
              </a:rPr>
              <a:t>সতত</a:t>
            </a:r>
            <a:r>
              <a:rPr lang="bn-BD" sz="2400" dirty="0">
                <a:latin typeface="NikoshBAN" panose="02000000000000000000" pitchFamily="2" charset="0"/>
                <a:cs typeface="NikoshBAN" panose="02000000000000000000" pitchFamily="2" charset="0"/>
              </a:rPr>
              <a:t>, হে নদ, তুমি পড় মোর মনে!</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সতত তোমার কথা ভাবি এ বিরলে;</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সতত (যেমতি লোক নিশার স্বপনে</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শোনে মায়া- মন্ত্রধ্বনি) তব কলকলে</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জুড়াই এ কান আমি ভ্রান্তির ছলনে!</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বহু দেশ দেখিয়াছি বহু নদ-দলে,</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কিন্তু এ স্নেহের তৃষ্ণা মিটে কার জলে?</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দুগ্ধ-স্রোতোরূপী তুমি জন্মভূমি-স্তনে।</a:t>
            </a:r>
          </a:p>
          <a:p>
            <a:pPr algn="ctr"/>
            <a:r>
              <a:rPr lang="bn-BD" sz="2400" dirty="0">
                <a:latin typeface="NikoshBAN" panose="02000000000000000000" pitchFamily="2" charset="0"/>
                <a:cs typeface="NikoshBAN" panose="02000000000000000000" pitchFamily="2" charset="0"/>
              </a:rPr>
              <a:t>আর কি হে হবে দেখা?- যত দিন যাবে,</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প্রজারূপে রাজরূপ সাগরেরে দিতে</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বারি-রুপ কর তুমি; এ মিনতি, গাবে</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বঙ্গজ জনের কানে, সখে, সখা-রীতে</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নাম তার, এ প্রবাসে মজি প্রেম-ভাবে</a:t>
            </a:r>
            <a:br>
              <a:rPr lang="bn-BD" sz="2400" dirty="0">
                <a:latin typeface="NikoshBAN" panose="02000000000000000000" pitchFamily="2" charset="0"/>
                <a:cs typeface="NikoshBAN" panose="02000000000000000000" pitchFamily="2" charset="0"/>
              </a:rPr>
            </a:br>
            <a:r>
              <a:rPr lang="bn-BD" sz="2400" dirty="0">
                <a:latin typeface="NikoshBAN" panose="02000000000000000000" pitchFamily="2" charset="0"/>
                <a:cs typeface="NikoshBAN" panose="02000000000000000000" pitchFamily="2" charset="0"/>
              </a:rPr>
              <a:t>লইছে যে নাম তব বঙ্গের </a:t>
            </a:r>
            <a:r>
              <a:rPr lang="bn-BD" sz="2400" dirty="0" smtClean="0">
                <a:latin typeface="NikoshBAN" panose="02000000000000000000" pitchFamily="2" charset="0"/>
                <a:cs typeface="NikoshBAN" panose="02000000000000000000" pitchFamily="2" charset="0"/>
              </a:rPr>
              <a:t>সংগীতে</a:t>
            </a:r>
            <a:r>
              <a:rPr lang="en-US" sz="2400" dirty="0" smtClean="0">
                <a:latin typeface="NikoshBAN" panose="02000000000000000000" pitchFamily="2" charset="0"/>
                <a:cs typeface="NikoshBAN" panose="02000000000000000000" pitchFamily="2" charset="0"/>
              </a:rPr>
              <a:t>। </a:t>
            </a:r>
            <a:endParaRPr lang="bn-BD" sz="2400" dirty="0">
              <a:latin typeface="NikoshBAN" panose="02000000000000000000" pitchFamily="2" charset="0"/>
              <a:cs typeface="NikoshBAN" panose="02000000000000000000" pitchFamily="2" charset="0"/>
            </a:endParaRPr>
          </a:p>
        </p:txBody>
      </p:sp>
      <p:sp>
        <p:nvSpPr>
          <p:cNvPr id="6" name="Rectangle 5"/>
          <p:cNvSpPr/>
          <p:nvPr/>
        </p:nvSpPr>
        <p:spPr>
          <a:xfrm>
            <a:off x="3145146" y="152400"/>
            <a:ext cx="2529860" cy="707886"/>
          </a:xfrm>
          <a:prstGeom prst="rect">
            <a:avLst/>
          </a:prstGeom>
        </p:spPr>
        <p:txBody>
          <a:bodyPr wrap="none">
            <a:spAutoFit/>
          </a:bodyPr>
          <a:lstStyle/>
          <a:p>
            <a:pPr algn="ctr"/>
            <a:r>
              <a:rPr lang="bn-BD" sz="1200" b="1" dirty="0">
                <a:ln w="12700" cmpd="sng">
                  <a:solidFill>
                    <a:schemeClr val="accent4"/>
                  </a:solidFill>
                  <a:prstDash val="solid"/>
                </a:ln>
                <a:solidFill>
                  <a:srgbClr val="FF0000"/>
                </a:solidFill>
              </a:rPr>
              <a:t> </a:t>
            </a:r>
            <a:r>
              <a:rPr lang="bn-BD" sz="4000" b="1" dirty="0">
                <a:ln w="12700" cmpd="sng">
                  <a:solidFill>
                    <a:schemeClr val="accent4"/>
                  </a:solidFill>
                  <a:prstDash val="solid"/>
                </a:ln>
                <a:latin typeface="NikoshBAN" panose="02000000000000000000" pitchFamily="2" charset="0"/>
                <a:cs typeface="NikoshBAN" panose="02000000000000000000" pitchFamily="2" charset="0"/>
              </a:rPr>
              <a:t>কপোতাক্ষ নদ </a:t>
            </a:r>
            <a:endParaRPr lang="en-AU" sz="4000" b="1" dirty="0">
              <a:ln w="12700" cmpd="sng">
                <a:solidFill>
                  <a:schemeClr val="accent4"/>
                </a:solidFill>
                <a:prstDash val="solid"/>
              </a:ln>
              <a:latin typeface="NikoshBAN" panose="02000000000000000000" pitchFamily="2" charset="0"/>
              <a:cs typeface="NikoshBAN" panose="02000000000000000000" pitchFamily="2" charset="0"/>
            </a:endParaRPr>
          </a:p>
        </p:txBody>
      </p:sp>
      <p:sp>
        <p:nvSpPr>
          <p:cNvPr id="3" name="Rounded Rectangle 2"/>
          <p:cNvSpPr/>
          <p:nvPr/>
        </p:nvSpPr>
        <p:spPr>
          <a:xfrm>
            <a:off x="6497782" y="207818"/>
            <a:ext cx="5140036" cy="914400"/>
          </a:xfrm>
          <a:prstGeom prst="roundRect">
            <a:avLst/>
          </a:prstGeom>
          <a:solidFill>
            <a:schemeClr val="accent5">
              <a:lumMod val="40000"/>
              <a:lumOff val="6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কপোতাক্ষ</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নদের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ছবি</a:t>
            </a:r>
            <a:endParaRPr lang="en-US" sz="40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582" y="1023937"/>
            <a:ext cx="4530435" cy="5459990"/>
          </a:xfrm>
          <a:prstGeom prst="rect">
            <a:avLst/>
          </a:prstGeom>
          <a:effectLst>
            <a:softEdge rad="127000"/>
          </a:effectLst>
        </p:spPr>
      </p:pic>
    </p:spTree>
    <p:extLst>
      <p:ext uri="{BB962C8B-B14F-4D97-AF65-F5344CB8AC3E}">
        <p14:creationId xmlns:p14="http://schemas.microsoft.com/office/powerpoint/2010/main" val="38692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3)">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785" y="96103"/>
            <a:ext cx="11347111" cy="982071"/>
          </a:xfrm>
          <a:solidFill>
            <a:schemeClr val="accent2">
              <a:lumMod val="20000"/>
              <a:lumOff val="80000"/>
            </a:schemeClr>
          </a:solidFill>
          <a:effectLst>
            <a:softEdge rad="127000"/>
          </a:effectLst>
        </p:spPr>
        <p:txBody>
          <a:bodyPr>
            <a:normAutofit fontScale="90000"/>
          </a:bodyPr>
          <a:lstStyle/>
          <a:p>
            <a:pPr algn="ctr"/>
            <a:r>
              <a:rPr lang="bn-BD" sz="6000" u="sng" dirty="0" smtClean="0">
                <a:solidFill>
                  <a:schemeClr val="tx1"/>
                </a:solidFill>
                <a:latin typeface="NikoshBAN" panose="02000000000000000000" pitchFamily="2" charset="0"/>
                <a:cs typeface="NikoshBAN" panose="02000000000000000000" pitchFamily="2" charset="0"/>
              </a:rPr>
              <a:t>শব্দার্থ </a:t>
            </a:r>
            <a:endParaRPr lang="en-AU" sz="6000" u="sng" dirty="0">
              <a:solidFill>
                <a:schemeClr val="tx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4294967295"/>
          </p:nvPr>
        </p:nvSpPr>
        <p:spPr>
          <a:xfrm>
            <a:off x="396921" y="1665026"/>
            <a:ext cx="2928169" cy="1341410"/>
          </a:xfrm>
          <a:solidFill>
            <a:schemeClr val="bg2">
              <a:lumMod val="90000"/>
            </a:schemeClr>
          </a:solidFill>
          <a:effectLst>
            <a:softEdge rad="127000"/>
          </a:effectLst>
        </p:spPr>
        <p:txBody>
          <a:bodyPr>
            <a:normAutofit fontScale="92500" lnSpcReduction="20000"/>
          </a:bodyPr>
          <a:lstStyle/>
          <a:p>
            <a:pPr algn="ctr">
              <a:buFont typeface="Wingdings" panose="05000000000000000000" pitchFamily="2" charset="2"/>
              <a:buChar char="v"/>
            </a:pPr>
            <a:endParaRPr lang="bn-BD" sz="4800" dirty="0" smtClean="0">
              <a:solidFill>
                <a:srgbClr val="FFC000"/>
              </a:solidFill>
            </a:endParaRPr>
          </a:p>
          <a:p>
            <a:pPr algn="ctr">
              <a:buFont typeface="Wingdings" panose="05000000000000000000" pitchFamily="2" charset="2"/>
              <a:buChar char="v"/>
            </a:pPr>
            <a:r>
              <a:rPr lang="bn-BD" sz="4600" dirty="0" smtClean="0">
                <a:latin typeface="NikoshBAN" panose="02000000000000000000" pitchFamily="2" charset="0"/>
                <a:cs typeface="NikoshBAN" panose="02000000000000000000" pitchFamily="2" charset="0"/>
              </a:rPr>
              <a:t>মিনতী </a:t>
            </a:r>
            <a:r>
              <a:rPr lang="bn-BD" sz="4800" dirty="0" smtClean="0"/>
              <a:t> </a:t>
            </a:r>
            <a:r>
              <a:rPr lang="bn-BD" sz="4800" dirty="0" smtClean="0">
                <a:solidFill>
                  <a:srgbClr val="FFC000"/>
                </a:solidFill>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454" y="4053385"/>
            <a:ext cx="4157680" cy="25691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927" y="1269239"/>
            <a:ext cx="4094207" cy="2600891"/>
          </a:xfrm>
          <a:prstGeom prst="rect">
            <a:avLst/>
          </a:prstGeom>
        </p:spPr>
      </p:pic>
      <p:sp>
        <p:nvSpPr>
          <p:cNvPr id="7" name="Title 1"/>
          <p:cNvSpPr txBox="1">
            <a:spLocks/>
          </p:cNvSpPr>
          <p:nvPr/>
        </p:nvSpPr>
        <p:spPr>
          <a:xfrm>
            <a:off x="8894494" y="5111693"/>
            <a:ext cx="2848403" cy="879676"/>
          </a:xfrm>
          <a:prstGeom prst="rect">
            <a:avLst/>
          </a:prstGeom>
          <a:solidFill>
            <a:schemeClr val="tx2">
              <a:lumMod val="40000"/>
              <a:lumOff val="60000"/>
            </a:schemeClr>
          </a:solidFill>
          <a:effectLst>
            <a:softEdge rad="127000"/>
          </a:effectLst>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bn-BD" sz="3600" dirty="0" smtClean="0">
                <a:solidFill>
                  <a:schemeClr val="tx1"/>
                </a:solidFill>
              </a:rPr>
              <a:t>বিদেশ</a:t>
            </a:r>
            <a:endParaRPr lang="en-AU" sz="3600" dirty="0">
              <a:solidFill>
                <a:schemeClr val="tx1"/>
              </a:solidFill>
            </a:endParaRPr>
          </a:p>
        </p:txBody>
      </p:sp>
      <p:sp>
        <p:nvSpPr>
          <p:cNvPr id="10" name="Content Placeholder 2"/>
          <p:cNvSpPr txBox="1">
            <a:spLocks/>
          </p:cNvSpPr>
          <p:nvPr/>
        </p:nvSpPr>
        <p:spPr>
          <a:xfrm>
            <a:off x="8990029" y="1690255"/>
            <a:ext cx="2752868" cy="1235266"/>
          </a:xfrm>
          <a:prstGeom prst="rect">
            <a:avLst/>
          </a:prstGeom>
          <a:solidFill>
            <a:schemeClr val="bg2">
              <a:lumMod val="90000"/>
            </a:schemeClr>
          </a:solidFill>
          <a:effectLst>
            <a:softEdge rad="127000"/>
          </a:effectLst>
        </p:spPr>
        <p:txBody>
          <a:bodyPr>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bn-BD" sz="4800" dirty="0" smtClean="0">
                <a:solidFill>
                  <a:srgbClr val="FFC000"/>
                </a:solidFill>
              </a:rPr>
              <a:t>              </a:t>
            </a:r>
            <a:r>
              <a:rPr lang="bn-BD" sz="4600" dirty="0" smtClean="0">
                <a:latin typeface="NikoshBAN" panose="02000000000000000000" pitchFamily="2" charset="0"/>
                <a:cs typeface="NikoshBAN" panose="02000000000000000000" pitchFamily="2" charset="0"/>
              </a:rPr>
              <a:t>প্রার্থনা</a:t>
            </a:r>
          </a:p>
        </p:txBody>
      </p:sp>
      <p:sp>
        <p:nvSpPr>
          <p:cNvPr id="11" name="Title 1"/>
          <p:cNvSpPr txBox="1">
            <a:spLocks/>
          </p:cNvSpPr>
          <p:nvPr/>
        </p:nvSpPr>
        <p:spPr>
          <a:xfrm>
            <a:off x="504967" y="5111694"/>
            <a:ext cx="2729552" cy="879674"/>
          </a:xfrm>
          <a:prstGeom prst="rect">
            <a:avLst/>
          </a:prstGeom>
          <a:solidFill>
            <a:schemeClr val="accent6">
              <a:lumMod val="20000"/>
              <a:lumOff val="80000"/>
            </a:schemeClr>
          </a:solidFill>
          <a:effectLst>
            <a:softEdge rad="127000"/>
          </a:effectLst>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buFont typeface="Wingdings" panose="05000000000000000000" pitchFamily="2" charset="2"/>
              <a:buChar char="v"/>
            </a:pPr>
            <a:r>
              <a:rPr lang="bn-BD" sz="3600" dirty="0" smtClean="0">
                <a:solidFill>
                  <a:schemeClr val="tx1"/>
                </a:solidFill>
              </a:rPr>
              <a:t>প্রবাস</a:t>
            </a:r>
            <a:endParaRPr lang="en-AU" sz="3600" dirty="0">
              <a:solidFill>
                <a:schemeClr val="tx1"/>
              </a:solidFill>
            </a:endParaRPr>
          </a:p>
        </p:txBody>
      </p:sp>
    </p:spTree>
    <p:extLst>
      <p:ext uri="{BB962C8B-B14F-4D97-AF65-F5344CB8AC3E}">
        <p14:creationId xmlns:p14="http://schemas.microsoft.com/office/powerpoint/2010/main" val="2933380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2)">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 calcmode="lin" valueType="num">
                                      <p:cBhvr>
                                        <p:cTn id="4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4)">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 calcmode="lin" valueType="num">
                                      <p:cBhvr>
                                        <p:cTn id="5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2">
              <a:lumMod val="90000"/>
            </a:schemeClr>
          </a:solidFill>
          <a:effectLst>
            <a:outerShdw blurRad="38100" dist="25400" dir="5400000" algn="t" rotWithShape="0">
              <a:srgbClr val="000000">
                <a:alpha val="50000"/>
              </a:srgbClr>
            </a:outerShdw>
            <a:softEdge rad="127000"/>
          </a:effectLst>
        </p:spPr>
        <p:style>
          <a:lnRef idx="1">
            <a:schemeClr val="accent6"/>
          </a:lnRef>
          <a:fillRef idx="3">
            <a:schemeClr val="accent6"/>
          </a:fillRef>
          <a:effectRef idx="2">
            <a:schemeClr val="accent6"/>
          </a:effectRef>
          <a:fontRef idx="minor">
            <a:schemeClr val="lt1"/>
          </a:fontRef>
        </p:style>
        <p:txBody>
          <a:bodyPr/>
          <a:lstStyle/>
          <a:p>
            <a:pPr algn="ctr"/>
            <a:r>
              <a:rPr lang="bn-BD" b="1" dirty="0" smtClean="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কপোতাক্ষ নদ</a:t>
            </a:r>
            <a:endParaRPr lang="en-AU" b="1" dirty="0">
              <a:ln w="12700" cmpd="sng">
                <a:solidFill>
                  <a:schemeClr val="accent4"/>
                </a:solidFill>
                <a:prstDash val="solid"/>
              </a:ln>
              <a:solidFill>
                <a:schemeClr val="tx1"/>
              </a:solidFill>
              <a:latin typeface="NikoshBAN" panose="02000000000000000000" pitchFamily="2" charset="0"/>
              <a:cs typeface="NikoshBAN" panose="02000000000000000000" pitchFamily="2" charset="0"/>
            </a:endParaRPr>
          </a:p>
        </p:txBody>
      </p:sp>
      <p:sp>
        <p:nvSpPr>
          <p:cNvPr id="8" name="Content Placeholder 7"/>
          <p:cNvSpPr>
            <a:spLocks noGrp="1"/>
          </p:cNvSpPr>
          <p:nvPr>
            <p:ph sz="quarter" idx="1"/>
          </p:nvPr>
        </p:nvSpPr>
        <p:spPr>
          <a:xfrm>
            <a:off x="1219200" y="1447800"/>
            <a:ext cx="10363200" cy="5257800"/>
          </a:xfrm>
          <a:solidFill>
            <a:schemeClr val="tx2">
              <a:lumMod val="20000"/>
              <a:lumOff val="80000"/>
            </a:schemeClr>
          </a:solidFill>
          <a:effectLst>
            <a:softEdge rad="127000"/>
          </a:effectLst>
        </p:spPr>
        <p:txBody>
          <a:bodyPr/>
          <a:lstStyle/>
          <a:p>
            <a:pPr marL="0" indent="0">
              <a:buNone/>
            </a:pPr>
            <a:r>
              <a:rPr lang="bn-BD" sz="3200" b="1" dirty="0" smtClean="0">
                <a:latin typeface="NikoshBAN" panose="02000000000000000000" pitchFamily="2" charset="0"/>
                <a:cs typeface="NikoshBAN" panose="02000000000000000000" pitchFamily="2" charset="0"/>
              </a:rPr>
              <a:t>কপোতাক্ষ নদ- যশোর জেলার কেশবপুর থানার সাগরদাঁড়ি গ্রামের পাশ দিয়ে বেয়ে গেছে।শৈশবে মধুসূদন এই নদের জলে সাঁতার কেটেছেন।তীরের প্রাকৃতিক পরিবেশে বেড়ে উঠেছেন।যখন তিনি ফ্রান্সে বসবাস করেন,তখন জন্মভূমির কপোতাক্ষ নদের কথা বারবার মনে আসে।চোখ বন্ধ করলে তিনি কলকল ধ্বনি শুনতে পান।</a:t>
            </a:r>
            <a:endParaRPr lang="en-AU" sz="3200" b="1" dirty="0">
              <a:latin typeface="NikoshBAN" pitchFamily="2" charset="0"/>
              <a:cs typeface="NikoshBAN"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1546" y="3521966"/>
            <a:ext cx="4215695" cy="3173979"/>
          </a:xfrm>
          <a:prstGeom prst="rect">
            <a:avLst/>
          </a:prstGeom>
        </p:spPr>
      </p:pic>
    </p:spTree>
    <p:extLst>
      <p:ext uri="{BB962C8B-B14F-4D97-AF65-F5344CB8AC3E}">
        <p14:creationId xmlns:p14="http://schemas.microsoft.com/office/powerpoint/2010/main" val="16758077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0050" y="1366897"/>
            <a:ext cx="11544300" cy="2062103"/>
          </a:xfrm>
          <a:prstGeom prst="rect">
            <a:avLst/>
          </a:prstGeom>
          <a:solidFill>
            <a:schemeClr val="bg1"/>
          </a:solidFill>
          <a:effectLst>
            <a:softEdge rad="127000"/>
          </a:effectLst>
        </p:spPr>
        <p:txBody>
          <a:bodyPr wrap="square">
            <a:spAutoFit/>
          </a:bodyPr>
          <a:lstStyle/>
          <a:p>
            <a:pPr algn="ctr"/>
            <a:r>
              <a:rPr lang="bn-BD" sz="3200" dirty="0">
                <a:latin typeface="NikoshBAN" panose="02000000000000000000" pitchFamily="2" charset="0"/>
                <a:cs typeface="NikoshBAN" panose="02000000000000000000" pitchFamily="2" charset="0"/>
              </a:rPr>
              <a:t>মধুসূদন </a:t>
            </a:r>
            <a:r>
              <a:rPr lang="bn-BD" sz="3200" dirty="0" smtClean="0">
                <a:latin typeface="NikoshBAN" panose="02000000000000000000" pitchFamily="2" charset="0"/>
                <a:cs typeface="NikoshBAN" panose="02000000000000000000" pitchFamily="2" charset="0"/>
              </a:rPr>
              <a:t>পাশ্চাত্য</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সাহিত্যের </a:t>
            </a:r>
            <a:r>
              <a:rPr lang="bn-BD" sz="3200" dirty="0">
                <a:latin typeface="NikoshBAN" panose="02000000000000000000" pitchFamily="2" charset="0"/>
                <a:cs typeface="NikoshBAN" panose="02000000000000000000" pitchFamily="2" charset="0"/>
              </a:rPr>
              <a:t>প্রতি আসক্ত হয়ে বিদেশে পাড়ি জমান।তিনি ইংরেজি সাহিত্যে প্রভূত খ্যাতি অর্জন করতে চেয়েছিলেন।কিন্তু বিফল হলে তিনি তার ভুল বুঝতে পারেন এবং মাতৃভাষায় সাহিত্যচর্চায় মনোনিবেশ করেন।তিনি শৈশবের স্মৃতি বিজড়িত কপোতাক্ষ নদ নিয়ে সনেট রচনা করেন।</a:t>
            </a:r>
            <a:endParaRPr lang="en-AU" sz="3200" dirty="0">
              <a:latin typeface="NikoshBAN" panose="02000000000000000000" pitchFamily="2" charset="0"/>
              <a:cs typeface="NikoshBAN" panose="02000000000000000000" pitchFamily="2" charset="0"/>
            </a:endParaRPr>
          </a:p>
        </p:txBody>
      </p:sp>
      <p:sp>
        <p:nvSpPr>
          <p:cNvPr id="2" name="Rounded Rectangle 1"/>
          <p:cNvSpPr/>
          <p:nvPr/>
        </p:nvSpPr>
        <p:spPr>
          <a:xfrm>
            <a:off x="3408218" y="387927"/>
            <a:ext cx="4946073" cy="872836"/>
          </a:xfrm>
          <a:prstGeom prst="roundRect">
            <a:avLst/>
          </a:prstGeom>
          <a:solidFill>
            <a:schemeClr val="accent3">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কবি মানস</a:t>
            </a:r>
            <a:endParaRPr lang="en-US" sz="40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093" y="3429000"/>
            <a:ext cx="2181089" cy="3097118"/>
          </a:xfrm>
          <a:prstGeom prst="rect">
            <a:avLst/>
          </a:prstGeom>
          <a:effectLst>
            <a:softEdge rad="127000"/>
          </a:effectLst>
        </p:spPr>
      </p:pic>
    </p:spTree>
    <p:extLst>
      <p:ext uri="{BB962C8B-B14F-4D97-AF65-F5344CB8AC3E}">
        <p14:creationId xmlns:p14="http://schemas.microsoft.com/office/powerpoint/2010/main" val="2618892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2)">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8">
                                            <p:txEl>
                                              <p:pRg st="0" end="0"/>
                                            </p:txEl>
                                          </p:spTgt>
                                        </p:tgtEl>
                                        <p:attrNameLst>
                                          <p:attrName>ppt_x</p:attrName>
                                          <p:attrName>ppt_y</p:attrName>
                                        </p:attrNameLst>
                                      </p:cBhvr>
                                    </p:animMotion>
                                    <p:animRot by="1500000">
                                      <p:cBhvr>
                                        <p:cTn id="17" dur="125" fill="hold">
                                          <p:stCondLst>
                                            <p:cond delay="0"/>
                                          </p:stCondLst>
                                        </p:cTn>
                                        <p:tgtEl>
                                          <p:spTgt spid="18">
                                            <p:txEl>
                                              <p:pRg st="0" end="0"/>
                                            </p:txEl>
                                          </p:spTgt>
                                        </p:tgtEl>
                                        <p:attrNameLst>
                                          <p:attrName>r</p:attrName>
                                        </p:attrNameLst>
                                      </p:cBhvr>
                                    </p:animRot>
                                    <p:animRot by="-1500000">
                                      <p:cBhvr>
                                        <p:cTn id="18" dur="125" fill="hold">
                                          <p:stCondLst>
                                            <p:cond delay="125"/>
                                          </p:stCondLst>
                                        </p:cTn>
                                        <p:tgtEl>
                                          <p:spTgt spid="18">
                                            <p:txEl>
                                              <p:pRg st="0" end="0"/>
                                            </p:txEl>
                                          </p:spTgt>
                                        </p:tgtEl>
                                        <p:attrNameLst>
                                          <p:attrName>r</p:attrName>
                                        </p:attrNameLst>
                                      </p:cBhvr>
                                    </p:animRot>
                                    <p:animRot by="-1500000">
                                      <p:cBhvr>
                                        <p:cTn id="19" dur="125" fill="hold">
                                          <p:stCondLst>
                                            <p:cond delay="250"/>
                                          </p:stCondLst>
                                        </p:cTn>
                                        <p:tgtEl>
                                          <p:spTgt spid="18">
                                            <p:txEl>
                                              <p:pRg st="0" end="0"/>
                                            </p:txEl>
                                          </p:spTgt>
                                        </p:tgtEl>
                                        <p:attrNameLst>
                                          <p:attrName>r</p:attrName>
                                        </p:attrNameLst>
                                      </p:cBhvr>
                                    </p:animRot>
                                    <p:animRot by="1500000">
                                      <p:cBhvr>
                                        <p:cTn id="20" dur="125" fill="hold">
                                          <p:stCondLst>
                                            <p:cond delay="375"/>
                                          </p:stCondLst>
                                        </p:cTn>
                                        <p:tgtEl>
                                          <p:spTgt spid="1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69673" y="720436"/>
            <a:ext cx="6289963" cy="1288473"/>
          </a:xfrm>
          <a:prstGeom prst="flowChartAlternateProcess">
            <a:avLst/>
          </a:prstGeom>
          <a:solidFill>
            <a:schemeClr val="accent1">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শিক্ষকের আদর্শ পাঠ </a:t>
            </a:r>
            <a:endParaRPr lang="en-US" sz="40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309" y="2601467"/>
            <a:ext cx="1939635" cy="2400023"/>
          </a:xfrm>
          <a:prstGeom prst="rect">
            <a:avLst/>
          </a:prstGeom>
          <a:ln>
            <a:solidFill>
              <a:srgbClr val="FF33CC"/>
            </a:solidFill>
          </a:ln>
        </p:spPr>
      </p:pic>
      <p:sp>
        <p:nvSpPr>
          <p:cNvPr id="4" name="Flowchart: Process 3"/>
          <p:cNvSpPr/>
          <p:nvPr/>
        </p:nvSpPr>
        <p:spPr>
          <a:xfrm>
            <a:off x="4267200" y="5541818"/>
            <a:ext cx="4253345" cy="831273"/>
          </a:xfrm>
          <a:prstGeom prst="flowChartProcess">
            <a:avLst/>
          </a:prstGeom>
          <a:solidFill>
            <a:schemeClr val="bg2"/>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সময়ঃ২ মিনিট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81209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3)">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2)">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22"/>
          <p:cNvPicPr>
            <a:picLocks noChangeAspect="1" noChangeArrowheads="1"/>
          </p:cNvPicPr>
          <p:nvPr/>
        </p:nvPicPr>
        <p:blipFill>
          <a:blip r:embed="rId2" cstate="print"/>
          <a:srcRect/>
          <a:stretch>
            <a:fillRect/>
          </a:stretch>
        </p:blipFill>
        <p:spPr bwMode="auto">
          <a:xfrm>
            <a:off x="3853523" y="1385329"/>
            <a:ext cx="4637353" cy="4011141"/>
          </a:xfrm>
          <a:prstGeom prst="ellipse">
            <a:avLst/>
          </a:prstGeom>
          <a:ln>
            <a:noFill/>
          </a:ln>
          <a:effectLst>
            <a:softEdge rad="112500"/>
          </a:effectLst>
        </p:spPr>
      </p:pic>
      <p:sp>
        <p:nvSpPr>
          <p:cNvPr id="3" name="Rounded Rectangle 2"/>
          <p:cNvSpPr/>
          <p:nvPr/>
        </p:nvSpPr>
        <p:spPr>
          <a:xfrm>
            <a:off x="4329545" y="304801"/>
            <a:ext cx="3685309" cy="845127"/>
          </a:xfrm>
          <a:prstGeom prst="round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শিক্ষার্থীর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4" name="Flowchart: Alternate Process 3"/>
          <p:cNvSpPr/>
          <p:nvPr/>
        </p:nvSpPr>
        <p:spPr>
          <a:xfrm>
            <a:off x="3740727" y="5874327"/>
            <a:ext cx="4793673" cy="720437"/>
          </a:xfrm>
          <a:prstGeom prst="flowChartAlternateProcess">
            <a:avLst/>
          </a:prstGeom>
          <a:solidFill>
            <a:schemeClr val="accent4">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NikoshBAN" panose="02000000000000000000" pitchFamily="2" charset="0"/>
                <a:cs typeface="NikoshBAN" panose="02000000000000000000" pitchFamily="2" charset="0"/>
              </a:rPr>
              <a:t>সময়ঃ২ </a:t>
            </a:r>
            <a:r>
              <a:rPr lang="en-US" sz="4000" dirty="0" err="1" smtClean="0">
                <a:solidFill>
                  <a:schemeClr val="tx1"/>
                </a:solidFill>
                <a:latin typeface="NikoshBAN" panose="02000000000000000000" pitchFamily="2" charset="0"/>
                <a:cs typeface="NikoshBAN" panose="02000000000000000000" pitchFamily="2" charset="0"/>
              </a:rPr>
              <a:t>মিনিট</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0852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3"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3)">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1938992"/>
          </a:xfrm>
          <a:prstGeom prst="rect">
            <a:avLst/>
          </a:prstGeom>
          <a:solidFill>
            <a:schemeClr val="accent6">
              <a:lumMod val="20000"/>
              <a:lumOff val="80000"/>
            </a:schemeClr>
          </a:solidFill>
          <a:effectLst>
            <a:softEdge rad="127000"/>
          </a:effectLst>
        </p:spPr>
        <p:txBody>
          <a:bodyPr>
            <a:spAutoFit/>
          </a:bodyPr>
          <a:lstStyle/>
          <a:p>
            <a:r>
              <a:rPr lang="bn-IN" sz="4000" b="1" dirty="0">
                <a:latin typeface="NikoshBAN" panose="02000000000000000000" pitchFamily="2" charset="0"/>
                <a:cs typeface="NikoshBAN" panose="02000000000000000000" pitchFamily="2" charset="0"/>
              </a:rPr>
              <a:t>ক) ‘সনেট’ কী ?</a:t>
            </a:r>
          </a:p>
          <a:p>
            <a:r>
              <a:rPr lang="bn-IN" sz="4000" b="1" dirty="0" smtClean="0">
                <a:latin typeface="NikoshBAN" panose="02000000000000000000" pitchFamily="2" charset="0"/>
                <a:cs typeface="NikoshBAN" panose="02000000000000000000" pitchFamily="2" charset="0"/>
              </a:rPr>
              <a:t>খ</a:t>
            </a:r>
            <a:r>
              <a:rPr lang="bn-IN" sz="4000" b="1" dirty="0">
                <a:latin typeface="NikoshBAN" panose="02000000000000000000" pitchFamily="2" charset="0"/>
                <a:cs typeface="NikoshBAN" panose="02000000000000000000" pitchFamily="2" charset="0"/>
              </a:rPr>
              <a:t>) ‘স্নেহের তৃষ্ণা’ বলতে কী বোঝানো হয়েছে ? </a:t>
            </a:r>
            <a:endParaRPr lang="en-US" sz="4000" b="1" dirty="0">
              <a:latin typeface="NikoshBAN" panose="02000000000000000000" pitchFamily="2" charset="0"/>
              <a:cs typeface="NikoshBAN" panose="02000000000000000000" pitchFamily="2" charset="0"/>
            </a:endParaRPr>
          </a:p>
        </p:txBody>
      </p:sp>
      <p:sp>
        <p:nvSpPr>
          <p:cNvPr id="3" name="Rounded Rectangle 2"/>
          <p:cNvSpPr/>
          <p:nvPr/>
        </p:nvSpPr>
        <p:spPr>
          <a:xfrm>
            <a:off x="3685309" y="775855"/>
            <a:ext cx="4378036" cy="1260763"/>
          </a:xfrm>
          <a:prstGeom prst="roundRect">
            <a:avLst/>
          </a:prstGeom>
          <a:solidFill>
            <a:schemeClr val="bg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একক কাজ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2472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heel(2)">
                                      <p:cBhvr>
                                        <p:cTn id="14" dur="2000"/>
                                        <p:tgtEl>
                                          <p:spTgt spid="2">
                                            <p:txEl>
                                              <p:pRg st="0" end="0"/>
                                            </p:txEl>
                                          </p:spTgt>
                                        </p:tgtEl>
                                      </p:cBhvr>
                                    </p:animEffect>
                                  </p:childTnLst>
                                </p:cTn>
                              </p:par>
                              <p:par>
                                <p:cTn id="15" presetID="21" presetClass="entr" presetSubtype="2"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2)">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04950" y="268288"/>
            <a:ext cx="8756650" cy="1598612"/>
          </a:xfrm>
          <a:solidFill>
            <a:schemeClr val="bg1">
              <a:lumMod val="95000"/>
            </a:schemeClr>
          </a:solidFill>
          <a:effectLst>
            <a:softEdge rad="127000"/>
          </a:effectLst>
        </p:spPr>
        <p:txBody>
          <a:bodyPr>
            <a:noAutofit/>
          </a:bodyPr>
          <a:lstStyle/>
          <a:p>
            <a:pPr algn="ctr"/>
            <a:r>
              <a:rPr lang="en-US" sz="7200" b="1" u="sng" dirty="0" smtClean="0">
                <a:solidFill>
                  <a:srgbClr val="00B050"/>
                </a:solidFill>
              </a:rPr>
              <a:t/>
            </a:r>
            <a:br>
              <a:rPr lang="en-US" sz="7200" b="1" u="sng" dirty="0" smtClean="0">
                <a:solidFill>
                  <a:srgbClr val="00B050"/>
                </a:solidFill>
              </a:rPr>
            </a:br>
            <a:r>
              <a:rPr lang="en-US" sz="7200" b="1" u="sng" dirty="0">
                <a:solidFill>
                  <a:srgbClr val="00B050"/>
                </a:solidFill>
              </a:rPr>
              <a:t/>
            </a:r>
            <a:br>
              <a:rPr lang="en-US" sz="7200" b="1" u="sng" dirty="0">
                <a:solidFill>
                  <a:srgbClr val="00B050"/>
                </a:solidFill>
              </a:rPr>
            </a:br>
            <a:r>
              <a:rPr lang="en-US" sz="7200" b="1" u="sng" dirty="0" smtClean="0">
                <a:solidFill>
                  <a:srgbClr val="00B050"/>
                </a:solidFill>
              </a:rPr>
              <a:t/>
            </a:r>
            <a:br>
              <a:rPr lang="en-US" sz="7200" b="1" u="sng" dirty="0" smtClean="0">
                <a:solidFill>
                  <a:srgbClr val="00B050"/>
                </a:solidFill>
              </a:rPr>
            </a:br>
            <a:r>
              <a:rPr lang="en-US" sz="7200" b="1" u="sng" dirty="0">
                <a:solidFill>
                  <a:srgbClr val="00B050"/>
                </a:solidFill>
              </a:rPr>
              <a:t/>
            </a:r>
            <a:br>
              <a:rPr lang="en-US" sz="7200" b="1" u="sng" dirty="0">
                <a:solidFill>
                  <a:srgbClr val="00B050"/>
                </a:solidFill>
              </a:rPr>
            </a:br>
            <a:r>
              <a:rPr lang="en-US" sz="7200" b="1" u="sng" dirty="0" smtClean="0">
                <a:solidFill>
                  <a:srgbClr val="00B050"/>
                </a:solidFill>
              </a:rPr>
              <a:t/>
            </a:r>
            <a:br>
              <a:rPr lang="en-US" sz="7200" b="1" u="sng" dirty="0" smtClean="0">
                <a:solidFill>
                  <a:srgbClr val="00B050"/>
                </a:solidFill>
              </a:rPr>
            </a:br>
            <a:r>
              <a:rPr lang="en-US" sz="7200" b="1" u="sng" dirty="0">
                <a:solidFill>
                  <a:srgbClr val="00B050"/>
                </a:solidFill>
              </a:rPr>
              <a:t/>
            </a:r>
            <a:br>
              <a:rPr lang="en-US" sz="7200" b="1" u="sng" dirty="0">
                <a:solidFill>
                  <a:srgbClr val="00B050"/>
                </a:solidFill>
              </a:rPr>
            </a:br>
            <a:r>
              <a:rPr lang="en-US" sz="7200" b="1" u="sng" dirty="0" smtClean="0">
                <a:solidFill>
                  <a:srgbClr val="00B050"/>
                </a:solidFill>
              </a:rPr>
              <a:t/>
            </a:r>
            <a:br>
              <a:rPr lang="en-US" sz="7200" b="1" u="sng" dirty="0" smtClean="0">
                <a:solidFill>
                  <a:srgbClr val="00B050"/>
                </a:solidFill>
              </a:rPr>
            </a:br>
            <a:r>
              <a:rPr lang="en-US" sz="7200" b="1" u="sng" dirty="0">
                <a:solidFill>
                  <a:srgbClr val="00B050"/>
                </a:solidFill>
              </a:rPr>
              <a:t/>
            </a:r>
            <a:br>
              <a:rPr lang="en-US" sz="7200" b="1" u="sng" dirty="0">
                <a:solidFill>
                  <a:srgbClr val="00B050"/>
                </a:solidFill>
              </a:rPr>
            </a:br>
            <a:r>
              <a:rPr lang="en-US" sz="7200" b="1" u="sng" dirty="0" smtClean="0">
                <a:solidFill>
                  <a:srgbClr val="00B050"/>
                </a:solidFill>
              </a:rPr>
              <a:t/>
            </a:r>
            <a:br>
              <a:rPr lang="en-US" sz="7200" b="1" u="sng" dirty="0" smtClean="0">
                <a:solidFill>
                  <a:srgbClr val="00B050"/>
                </a:solidFill>
              </a:rPr>
            </a:br>
            <a:r>
              <a:rPr lang="en-US" sz="7200" b="1" u="sng" dirty="0">
                <a:solidFill>
                  <a:srgbClr val="00B050"/>
                </a:solidFill>
              </a:rPr>
              <a:t/>
            </a:r>
            <a:br>
              <a:rPr lang="en-US" sz="7200" b="1" u="sng" dirty="0">
                <a:solidFill>
                  <a:srgbClr val="00B050"/>
                </a:solidFill>
              </a:rPr>
            </a:br>
            <a:r>
              <a:rPr lang="en-US" sz="7200" b="1" u="sng" dirty="0" smtClean="0">
                <a:solidFill>
                  <a:srgbClr val="00B050"/>
                </a:solidFill>
              </a:rPr>
              <a:t/>
            </a:r>
            <a:br>
              <a:rPr lang="en-US" sz="7200" b="1" u="sng" dirty="0" smtClean="0">
                <a:solidFill>
                  <a:srgbClr val="00B050"/>
                </a:solidFill>
              </a:rPr>
            </a:br>
            <a:r>
              <a:rPr lang="en-US" sz="7200" b="1" u="sng" dirty="0">
                <a:solidFill>
                  <a:srgbClr val="00B050"/>
                </a:solidFill>
              </a:rPr>
              <a:t/>
            </a:r>
            <a:br>
              <a:rPr lang="en-US" sz="7200" b="1" u="sng" dirty="0">
                <a:solidFill>
                  <a:srgbClr val="00B050"/>
                </a:solidFill>
              </a:rPr>
            </a:br>
            <a:r>
              <a:rPr lang="bn-BD" sz="7200" b="1" u="sng" dirty="0" smtClean="0">
                <a:solidFill>
                  <a:schemeClr val="tx1"/>
                </a:solidFill>
                <a:latin typeface="NikoshBAN" panose="02000000000000000000" pitchFamily="2" charset="0"/>
                <a:cs typeface="NikoshBAN" panose="02000000000000000000" pitchFamily="2" charset="0"/>
              </a:rPr>
              <a:t>দলীয় কাজ</a:t>
            </a:r>
            <a:endParaRPr lang="en-AU" sz="7200" b="1" u="sng"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3400425" y="2327636"/>
            <a:ext cx="5543549" cy="2308324"/>
          </a:xfrm>
          <a:prstGeom prst="rect">
            <a:avLst/>
          </a:prstGeom>
          <a:solidFill>
            <a:schemeClr val="accent6">
              <a:lumMod val="20000"/>
              <a:lumOff val="80000"/>
            </a:schemeClr>
          </a:solidFill>
          <a:ln>
            <a:noFill/>
          </a:ln>
          <a:effectLst>
            <a:softEdge rad="127000"/>
          </a:effectLst>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ব্যাখ্যা করবে-</a:t>
            </a:r>
          </a:p>
          <a:p>
            <a:pPr algn="ctr"/>
            <a:r>
              <a:rPr lang="bn-BD" sz="3600" b="1" dirty="0" smtClean="0">
                <a:latin typeface="NikoshBAN" panose="02000000000000000000" pitchFamily="2" charset="0"/>
                <a:cs typeface="NikoshBAN" panose="02000000000000000000" pitchFamily="2" charset="0"/>
              </a:rPr>
              <a:t>“দুগ্ধ-স্রোতোরূপী তুমি জন্মভূমি স্তনে” বলতে লেখক কি বুঝিয়েছেন?</a:t>
            </a:r>
            <a:endParaRPr lang="en-US" sz="3600" b="1" dirty="0" smtClean="0">
              <a:latin typeface="NikoshBAN" panose="02000000000000000000" pitchFamily="2" charset="0"/>
              <a:cs typeface="NikoshBAN" panose="02000000000000000000" pitchFamily="2" charset="0"/>
            </a:endParaRPr>
          </a:p>
          <a:p>
            <a:pPr algn="ct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3453246" y="4682908"/>
            <a:ext cx="5753099" cy="1754326"/>
          </a:xfrm>
          <a:prstGeom prst="rect">
            <a:avLst/>
          </a:prstGeom>
          <a:solidFill>
            <a:schemeClr val="bg2">
              <a:lumMod val="90000"/>
            </a:schemeClr>
          </a:solidFill>
          <a:ln>
            <a:noFill/>
          </a:ln>
          <a:effectLst>
            <a:softEdge rad="127000"/>
          </a:effectLst>
        </p:spPr>
        <p:txBody>
          <a:bodyPr wrap="square" rtlCol="0">
            <a:spAutoFit/>
          </a:bodyPr>
          <a:lstStyle/>
          <a:p>
            <a:pPr algn="ctr"/>
            <a:r>
              <a:rPr lang="bn-BD" sz="3600" b="1" dirty="0">
                <a:latin typeface="NikoshBAN" panose="02000000000000000000" pitchFamily="2" charset="0"/>
                <a:cs typeface="NikoshBAN" panose="02000000000000000000" pitchFamily="2" charset="0"/>
              </a:rPr>
              <a:t>ব্যাখ্যা </a:t>
            </a:r>
            <a:r>
              <a:rPr lang="bn-BD" sz="3600" b="1" dirty="0" smtClean="0">
                <a:latin typeface="NikoshBAN" panose="02000000000000000000" pitchFamily="2" charset="0"/>
                <a:cs typeface="NikoshBAN" panose="02000000000000000000" pitchFamily="2" charset="0"/>
              </a:rPr>
              <a:t>করবে-</a:t>
            </a:r>
          </a:p>
          <a:p>
            <a:pPr algn="ctr"/>
            <a:r>
              <a:rPr lang="bn-BD" sz="3600" b="1" dirty="0" smtClean="0">
                <a:latin typeface="NikoshBAN" panose="02000000000000000000" pitchFamily="2" charset="0"/>
                <a:cs typeface="NikoshBAN" panose="02000000000000000000" pitchFamily="2" charset="0"/>
              </a:rPr>
              <a:t>“বহু দেশে দেখিয়াছি বহু নদ- দলে”</a:t>
            </a:r>
          </a:p>
          <a:p>
            <a:pPr algn="ctr"/>
            <a:r>
              <a:rPr lang="bn-BD" sz="3600" b="1" dirty="0" smtClean="0">
                <a:latin typeface="NikoshBAN" panose="02000000000000000000" pitchFamily="2" charset="0"/>
                <a:cs typeface="NikoshBAN" panose="02000000000000000000" pitchFamily="2" charset="0"/>
              </a:rPr>
              <a:t>বলতে লেখক কি বুঝিয়েছেন?</a:t>
            </a:r>
            <a:endParaRPr lang="en-AU" sz="3600" b="1" dirty="0"/>
          </a:p>
        </p:txBody>
      </p:sp>
    </p:spTree>
    <p:extLst>
      <p:ext uri="{BB962C8B-B14F-4D97-AF65-F5344CB8AC3E}">
        <p14:creationId xmlns:p14="http://schemas.microsoft.com/office/powerpoint/2010/main" val="220745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par>
                                <p:cTn id="18" presetID="34" presetClass="emph" presetSubtype="0" fill="hold"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3">
                                            <p:txEl>
                                              <p:pRg st="1" end="1"/>
                                            </p:txEl>
                                          </p:spTgt>
                                        </p:tgtEl>
                                        <p:attrNameLst>
                                          <p:attrName>ppt_x</p:attrName>
                                          <p:attrName>ppt_y</p:attrName>
                                        </p:attrNameLst>
                                      </p:cBhvr>
                                    </p:animMotion>
                                    <p:animRot by="1500000">
                                      <p:cBhvr>
                                        <p:cTn id="20" dur="125" fill="hold">
                                          <p:stCondLst>
                                            <p:cond delay="0"/>
                                          </p:stCondLst>
                                        </p:cTn>
                                        <p:tgtEl>
                                          <p:spTgt spid="3">
                                            <p:txEl>
                                              <p:pRg st="1" end="1"/>
                                            </p:txEl>
                                          </p:spTgt>
                                        </p:tgtEl>
                                        <p:attrNameLst>
                                          <p:attrName>r</p:attrName>
                                        </p:attrNameLst>
                                      </p:cBhvr>
                                    </p:animRot>
                                    <p:animRot by="-1500000">
                                      <p:cBhvr>
                                        <p:cTn id="21" dur="125" fill="hold">
                                          <p:stCondLst>
                                            <p:cond delay="125"/>
                                          </p:stCondLst>
                                        </p:cTn>
                                        <p:tgtEl>
                                          <p:spTgt spid="3">
                                            <p:txEl>
                                              <p:pRg st="1" end="1"/>
                                            </p:txEl>
                                          </p:spTgt>
                                        </p:tgtEl>
                                        <p:attrNameLst>
                                          <p:attrName>r</p:attrName>
                                        </p:attrNameLst>
                                      </p:cBhvr>
                                    </p:animRot>
                                    <p:animRot by="-1500000">
                                      <p:cBhvr>
                                        <p:cTn id="22" dur="125" fill="hold">
                                          <p:stCondLst>
                                            <p:cond delay="250"/>
                                          </p:stCondLst>
                                        </p:cTn>
                                        <p:tgtEl>
                                          <p:spTgt spid="3">
                                            <p:txEl>
                                              <p:pRg st="1" end="1"/>
                                            </p:txEl>
                                          </p:spTgt>
                                        </p:tgtEl>
                                        <p:attrNameLst>
                                          <p:attrName>r</p:attrName>
                                        </p:attrNameLst>
                                      </p:cBhvr>
                                    </p:animRot>
                                    <p:animRot by="1500000">
                                      <p:cBhvr>
                                        <p:cTn id="23" dur="125" fill="hold">
                                          <p:stCondLst>
                                            <p:cond delay="375"/>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5">
                                            <p:txEl>
                                              <p:pRg st="0" end="0"/>
                                            </p:txEl>
                                          </p:spTgt>
                                        </p:tgtEl>
                                        <p:attrNameLst>
                                          <p:attrName>ppt_x</p:attrName>
                                          <p:attrName>ppt_y</p:attrName>
                                        </p:attrNameLst>
                                      </p:cBhvr>
                                    </p:animMotion>
                                    <p:animRot by="1500000">
                                      <p:cBhvr>
                                        <p:cTn id="28" dur="125" fill="hold">
                                          <p:stCondLst>
                                            <p:cond delay="0"/>
                                          </p:stCondLst>
                                        </p:cTn>
                                        <p:tgtEl>
                                          <p:spTgt spid="5">
                                            <p:txEl>
                                              <p:pRg st="0" end="0"/>
                                            </p:txEl>
                                          </p:spTgt>
                                        </p:tgtEl>
                                        <p:attrNameLst>
                                          <p:attrName>r</p:attrName>
                                        </p:attrNameLst>
                                      </p:cBhvr>
                                    </p:animRot>
                                    <p:animRot by="-1500000">
                                      <p:cBhvr>
                                        <p:cTn id="29" dur="125" fill="hold">
                                          <p:stCondLst>
                                            <p:cond delay="125"/>
                                          </p:stCondLst>
                                        </p:cTn>
                                        <p:tgtEl>
                                          <p:spTgt spid="5">
                                            <p:txEl>
                                              <p:pRg st="0" end="0"/>
                                            </p:txEl>
                                          </p:spTgt>
                                        </p:tgtEl>
                                        <p:attrNameLst>
                                          <p:attrName>r</p:attrName>
                                        </p:attrNameLst>
                                      </p:cBhvr>
                                    </p:animRot>
                                    <p:animRot by="-1500000">
                                      <p:cBhvr>
                                        <p:cTn id="30" dur="125" fill="hold">
                                          <p:stCondLst>
                                            <p:cond delay="250"/>
                                          </p:stCondLst>
                                        </p:cTn>
                                        <p:tgtEl>
                                          <p:spTgt spid="5">
                                            <p:txEl>
                                              <p:pRg st="0" end="0"/>
                                            </p:txEl>
                                          </p:spTgt>
                                        </p:tgtEl>
                                        <p:attrNameLst>
                                          <p:attrName>r</p:attrName>
                                        </p:attrNameLst>
                                      </p:cBhvr>
                                    </p:animRot>
                                    <p:animRot by="1500000">
                                      <p:cBhvr>
                                        <p:cTn id="31" dur="125" fill="hold">
                                          <p:stCondLst>
                                            <p:cond delay="375"/>
                                          </p:stCondLst>
                                        </p:cTn>
                                        <p:tgtEl>
                                          <p:spTgt spid="5">
                                            <p:txEl>
                                              <p:pRg st="0" end="0"/>
                                            </p:txEl>
                                          </p:spTgt>
                                        </p:tgtEl>
                                        <p:attrNameLst>
                                          <p:attrName>r</p:attrName>
                                        </p:attrNameLst>
                                      </p:cBhvr>
                                    </p:animRot>
                                  </p:childTnLst>
                                </p:cTn>
                              </p:par>
                              <p:par>
                                <p:cTn id="32" presetID="34" presetClass="emph" presetSubtype="0" fill="hold" nodeType="with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5">
                                            <p:txEl>
                                              <p:pRg st="1" end="1"/>
                                            </p:txEl>
                                          </p:spTgt>
                                        </p:tgtEl>
                                        <p:attrNameLst>
                                          <p:attrName>ppt_x</p:attrName>
                                          <p:attrName>ppt_y</p:attrName>
                                        </p:attrNameLst>
                                      </p:cBhvr>
                                    </p:animMotion>
                                    <p:animRot by="1500000">
                                      <p:cBhvr>
                                        <p:cTn id="34" dur="125" fill="hold">
                                          <p:stCondLst>
                                            <p:cond delay="0"/>
                                          </p:stCondLst>
                                        </p:cTn>
                                        <p:tgtEl>
                                          <p:spTgt spid="5">
                                            <p:txEl>
                                              <p:pRg st="1" end="1"/>
                                            </p:txEl>
                                          </p:spTgt>
                                        </p:tgtEl>
                                        <p:attrNameLst>
                                          <p:attrName>r</p:attrName>
                                        </p:attrNameLst>
                                      </p:cBhvr>
                                    </p:animRot>
                                    <p:animRot by="-1500000">
                                      <p:cBhvr>
                                        <p:cTn id="35" dur="125" fill="hold">
                                          <p:stCondLst>
                                            <p:cond delay="125"/>
                                          </p:stCondLst>
                                        </p:cTn>
                                        <p:tgtEl>
                                          <p:spTgt spid="5">
                                            <p:txEl>
                                              <p:pRg st="1" end="1"/>
                                            </p:txEl>
                                          </p:spTgt>
                                        </p:tgtEl>
                                        <p:attrNameLst>
                                          <p:attrName>r</p:attrName>
                                        </p:attrNameLst>
                                      </p:cBhvr>
                                    </p:animRot>
                                    <p:animRot by="-1500000">
                                      <p:cBhvr>
                                        <p:cTn id="36" dur="125" fill="hold">
                                          <p:stCondLst>
                                            <p:cond delay="250"/>
                                          </p:stCondLst>
                                        </p:cTn>
                                        <p:tgtEl>
                                          <p:spTgt spid="5">
                                            <p:txEl>
                                              <p:pRg st="1" end="1"/>
                                            </p:txEl>
                                          </p:spTgt>
                                        </p:tgtEl>
                                        <p:attrNameLst>
                                          <p:attrName>r</p:attrName>
                                        </p:attrNameLst>
                                      </p:cBhvr>
                                    </p:animRot>
                                    <p:animRot by="1500000">
                                      <p:cBhvr>
                                        <p:cTn id="37" dur="125" fill="hold">
                                          <p:stCondLst>
                                            <p:cond delay="375"/>
                                          </p:stCondLst>
                                        </p:cTn>
                                        <p:tgtEl>
                                          <p:spTgt spid="5">
                                            <p:txEl>
                                              <p:pRg st="1" end="1"/>
                                            </p:txEl>
                                          </p:spTgt>
                                        </p:tgtEl>
                                        <p:attrNameLst>
                                          <p:attrName>r</p:attrName>
                                        </p:attrNameLst>
                                      </p:cBhvr>
                                    </p:animRot>
                                  </p:childTnLst>
                                </p:cTn>
                              </p:par>
                              <p:par>
                                <p:cTn id="38" presetID="34" presetClass="emph" presetSubtype="0" fill="hold" nodeType="withEffect">
                                  <p:stCondLst>
                                    <p:cond delay="0"/>
                                  </p:stCondLst>
                                  <p:iterate type="lt">
                                    <p:tmPct val="10000"/>
                                  </p:iterate>
                                  <p:childTnLst>
                                    <p:animMotion origin="layout" path="M 0.0 0.0 L 0.0 -0.07213" pathEditMode="relative" ptsTypes="">
                                      <p:cBhvr>
                                        <p:cTn id="39" dur="250" accel="50000" decel="50000" autoRev="1" fill="hold">
                                          <p:stCondLst>
                                            <p:cond delay="0"/>
                                          </p:stCondLst>
                                        </p:cTn>
                                        <p:tgtEl>
                                          <p:spTgt spid="5">
                                            <p:txEl>
                                              <p:pRg st="2" end="2"/>
                                            </p:txEl>
                                          </p:spTgt>
                                        </p:tgtEl>
                                        <p:attrNameLst>
                                          <p:attrName>ppt_x</p:attrName>
                                          <p:attrName>ppt_y</p:attrName>
                                        </p:attrNameLst>
                                      </p:cBhvr>
                                    </p:animMotion>
                                    <p:animRot by="1500000">
                                      <p:cBhvr>
                                        <p:cTn id="40" dur="125" fill="hold">
                                          <p:stCondLst>
                                            <p:cond delay="0"/>
                                          </p:stCondLst>
                                        </p:cTn>
                                        <p:tgtEl>
                                          <p:spTgt spid="5">
                                            <p:txEl>
                                              <p:pRg st="2" end="2"/>
                                            </p:txEl>
                                          </p:spTgt>
                                        </p:tgtEl>
                                        <p:attrNameLst>
                                          <p:attrName>r</p:attrName>
                                        </p:attrNameLst>
                                      </p:cBhvr>
                                    </p:animRot>
                                    <p:animRot by="-1500000">
                                      <p:cBhvr>
                                        <p:cTn id="41" dur="125" fill="hold">
                                          <p:stCondLst>
                                            <p:cond delay="125"/>
                                          </p:stCondLst>
                                        </p:cTn>
                                        <p:tgtEl>
                                          <p:spTgt spid="5">
                                            <p:txEl>
                                              <p:pRg st="2" end="2"/>
                                            </p:txEl>
                                          </p:spTgt>
                                        </p:tgtEl>
                                        <p:attrNameLst>
                                          <p:attrName>r</p:attrName>
                                        </p:attrNameLst>
                                      </p:cBhvr>
                                    </p:animRot>
                                    <p:animRot by="-1500000">
                                      <p:cBhvr>
                                        <p:cTn id="42" dur="125" fill="hold">
                                          <p:stCondLst>
                                            <p:cond delay="250"/>
                                          </p:stCondLst>
                                        </p:cTn>
                                        <p:tgtEl>
                                          <p:spTgt spid="5">
                                            <p:txEl>
                                              <p:pRg st="2" end="2"/>
                                            </p:txEl>
                                          </p:spTgt>
                                        </p:tgtEl>
                                        <p:attrNameLst>
                                          <p:attrName>r</p:attrName>
                                        </p:attrNameLst>
                                      </p:cBhvr>
                                    </p:animRot>
                                    <p:animRot by="1500000">
                                      <p:cBhvr>
                                        <p:cTn id="43" dur="125" fill="hold">
                                          <p:stCondLst>
                                            <p:cond delay="375"/>
                                          </p:stCondLst>
                                        </p:cTn>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3626427" y="1066800"/>
            <a:ext cx="4939145" cy="4724400"/>
          </a:xfrm>
          <a:prstGeom prst="donut">
            <a:avLst>
              <a:gd name="adj" fmla="val 20850"/>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Circl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smtClean="0">
                <a:solidFill>
                  <a:schemeClr val="tx1"/>
                </a:solidFill>
                <a:latin typeface="Book Antiqua" pitchFamily="18" charset="0"/>
              </a:rPr>
              <a:t>.</a:t>
            </a:r>
            <a:r>
              <a:rPr lang="en-US" sz="4000" b="1" dirty="0" smtClean="0">
                <a:solidFill>
                  <a:schemeClr val="tx1"/>
                </a:solidFill>
                <a:latin typeface="NikoshBAN" panose="02000000000000000000" pitchFamily="2" charset="0"/>
                <a:cs typeface="NikoshBAN" panose="02000000000000000000" pitchFamily="2" charset="0"/>
              </a:rPr>
              <a:t>Welcome to the world of PPT K.T SIR Presentation</a:t>
            </a:r>
            <a:endParaRPr lang="en-US" sz="40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273" y="2119745"/>
            <a:ext cx="2964871" cy="266007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877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6764" y="2510182"/>
            <a:ext cx="6096000" cy="3970318"/>
          </a:xfrm>
          <a:prstGeom prst="rect">
            <a:avLst/>
          </a:prstGeom>
          <a:effectLst>
            <a:softEdge rad="127000"/>
          </a:effectLst>
        </p:spPr>
        <p:txBody>
          <a:bodyPr>
            <a:spAutoFit/>
          </a:bodyPr>
          <a:lstStyle/>
          <a:p>
            <a:pPr marL="342900" indent="-342900">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মাইকেল মধুসূদন দত্তের মহাকাব্যের নাম কী?</a:t>
            </a:r>
          </a:p>
          <a:p>
            <a:pPr marL="342900" indent="-342900">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কপোতাক্ষ নদ  কোন ধরনের কবিতা?</a:t>
            </a:r>
          </a:p>
          <a:p>
            <a:pPr marL="342900" indent="-342900">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কপোতাক্ষ নদ কবিতাটি কবি কোথায় বসে রচনা কেন?</a:t>
            </a:r>
          </a:p>
          <a:p>
            <a:pPr marL="342900" indent="-342900">
              <a:buFont typeface="Wingdings" panose="05000000000000000000" pitchFamily="2" charset="2"/>
              <a:buChar char="q"/>
            </a:pPr>
            <a:r>
              <a:rPr lang="bn-BD" sz="3600" dirty="0">
                <a:latin typeface="NikoshBAN" panose="02000000000000000000" pitchFamily="2" charset="0"/>
                <a:cs typeface="NikoshBAN" panose="02000000000000000000" pitchFamily="2" charset="0"/>
              </a:rPr>
              <a:t> মাইকেল মধুসূদন কত সালে জন্ম গ্রহণ করেন?</a:t>
            </a:r>
            <a:endParaRPr lang="bn-IN" sz="3600" dirty="0">
              <a:latin typeface="NikoshBAN" panose="02000000000000000000" pitchFamily="2" charset="0"/>
              <a:cs typeface="NikoshBAN" panose="02000000000000000000" pitchFamily="2" charset="0"/>
            </a:endParaRPr>
          </a:p>
        </p:txBody>
      </p:sp>
      <p:sp>
        <p:nvSpPr>
          <p:cNvPr id="3" name="Rounded Rectangle 2"/>
          <p:cNvSpPr/>
          <p:nvPr/>
        </p:nvSpPr>
        <p:spPr>
          <a:xfrm>
            <a:off x="3657600" y="429491"/>
            <a:ext cx="5555673" cy="1399309"/>
          </a:xfrm>
          <a:prstGeom prst="roundRect">
            <a:avLst/>
          </a:prstGeom>
          <a:solidFill>
            <a:schemeClr val="accent6">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মূল্যায়ন</a:t>
            </a:r>
          </a:p>
          <a:p>
            <a:pPr algn="ctr"/>
            <a:r>
              <a:rPr lang="bn-BD" sz="4000" dirty="0" smtClean="0">
                <a:solidFill>
                  <a:schemeClr val="tx1"/>
                </a:solidFill>
                <a:latin typeface="NikoshBAN" panose="02000000000000000000" pitchFamily="2" charset="0"/>
                <a:cs typeface="NikoshBAN" panose="02000000000000000000" pitchFamily="2" charset="0"/>
              </a:rPr>
              <a:t>“জ্ঞান মূলক”</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85645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2">
                                            <p:txEl>
                                              <p:pRg st="0" end="0"/>
                                            </p:txEl>
                                          </p:spTgt>
                                        </p:tgtEl>
                                        <p:attrNameLst>
                                          <p:attrName>ppt_x</p:attrName>
                                          <p:attrName>ppt_y</p:attrName>
                                        </p:attrNameLst>
                                      </p:cBhvr>
                                    </p:animMotion>
                                    <p:animRot by="1500000">
                                      <p:cBhvr>
                                        <p:cTn id="21" dur="125" fill="hold">
                                          <p:stCondLst>
                                            <p:cond delay="0"/>
                                          </p:stCondLst>
                                        </p:cTn>
                                        <p:tgtEl>
                                          <p:spTgt spid="2">
                                            <p:txEl>
                                              <p:pRg st="0" end="0"/>
                                            </p:txEl>
                                          </p:spTgt>
                                        </p:tgtEl>
                                        <p:attrNameLst>
                                          <p:attrName>r</p:attrName>
                                        </p:attrNameLst>
                                      </p:cBhvr>
                                    </p:animRot>
                                    <p:animRot by="-1500000">
                                      <p:cBhvr>
                                        <p:cTn id="22" dur="125" fill="hold">
                                          <p:stCondLst>
                                            <p:cond delay="125"/>
                                          </p:stCondLst>
                                        </p:cTn>
                                        <p:tgtEl>
                                          <p:spTgt spid="2">
                                            <p:txEl>
                                              <p:pRg st="0" end="0"/>
                                            </p:txEl>
                                          </p:spTgt>
                                        </p:tgtEl>
                                        <p:attrNameLst>
                                          <p:attrName>r</p:attrName>
                                        </p:attrNameLst>
                                      </p:cBhvr>
                                    </p:animRot>
                                    <p:animRot by="-1500000">
                                      <p:cBhvr>
                                        <p:cTn id="23" dur="125" fill="hold">
                                          <p:stCondLst>
                                            <p:cond delay="250"/>
                                          </p:stCondLst>
                                        </p:cTn>
                                        <p:tgtEl>
                                          <p:spTgt spid="2">
                                            <p:txEl>
                                              <p:pRg st="0" end="0"/>
                                            </p:txEl>
                                          </p:spTgt>
                                        </p:tgtEl>
                                        <p:attrNameLst>
                                          <p:attrName>r</p:attrName>
                                        </p:attrNameLst>
                                      </p:cBhvr>
                                    </p:animRot>
                                    <p:animRot by="1500000">
                                      <p:cBhvr>
                                        <p:cTn id="24" dur="125" fill="hold">
                                          <p:stCondLst>
                                            <p:cond delay="375"/>
                                          </p:stCondLst>
                                        </p:cTn>
                                        <p:tgtEl>
                                          <p:spTgt spid="2">
                                            <p:txEl>
                                              <p:pRg st="0" end="0"/>
                                            </p:txEl>
                                          </p:spTgt>
                                        </p:tgtEl>
                                        <p:attrNameLst>
                                          <p:attrName>r</p:attrName>
                                        </p:attrNameLst>
                                      </p:cBhvr>
                                    </p:animRot>
                                  </p:childTnLst>
                                </p:cTn>
                              </p:par>
                              <p:par>
                                <p:cTn id="25" presetID="34" presetClass="emph" presetSubtype="0" fill="hold" nodeType="with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2">
                                            <p:txEl>
                                              <p:pRg st="1" end="1"/>
                                            </p:txEl>
                                          </p:spTgt>
                                        </p:tgtEl>
                                        <p:attrNameLst>
                                          <p:attrName>ppt_x</p:attrName>
                                          <p:attrName>ppt_y</p:attrName>
                                        </p:attrNameLst>
                                      </p:cBhvr>
                                    </p:animMotion>
                                    <p:animRot by="1500000">
                                      <p:cBhvr>
                                        <p:cTn id="27" dur="125" fill="hold">
                                          <p:stCondLst>
                                            <p:cond delay="0"/>
                                          </p:stCondLst>
                                        </p:cTn>
                                        <p:tgtEl>
                                          <p:spTgt spid="2">
                                            <p:txEl>
                                              <p:pRg st="1" end="1"/>
                                            </p:txEl>
                                          </p:spTgt>
                                        </p:tgtEl>
                                        <p:attrNameLst>
                                          <p:attrName>r</p:attrName>
                                        </p:attrNameLst>
                                      </p:cBhvr>
                                    </p:animRot>
                                    <p:animRot by="-1500000">
                                      <p:cBhvr>
                                        <p:cTn id="28" dur="125" fill="hold">
                                          <p:stCondLst>
                                            <p:cond delay="125"/>
                                          </p:stCondLst>
                                        </p:cTn>
                                        <p:tgtEl>
                                          <p:spTgt spid="2">
                                            <p:txEl>
                                              <p:pRg st="1" end="1"/>
                                            </p:txEl>
                                          </p:spTgt>
                                        </p:tgtEl>
                                        <p:attrNameLst>
                                          <p:attrName>r</p:attrName>
                                        </p:attrNameLst>
                                      </p:cBhvr>
                                    </p:animRot>
                                    <p:animRot by="-1500000">
                                      <p:cBhvr>
                                        <p:cTn id="29" dur="125" fill="hold">
                                          <p:stCondLst>
                                            <p:cond delay="250"/>
                                          </p:stCondLst>
                                        </p:cTn>
                                        <p:tgtEl>
                                          <p:spTgt spid="2">
                                            <p:txEl>
                                              <p:pRg st="1" end="1"/>
                                            </p:txEl>
                                          </p:spTgt>
                                        </p:tgtEl>
                                        <p:attrNameLst>
                                          <p:attrName>r</p:attrName>
                                        </p:attrNameLst>
                                      </p:cBhvr>
                                    </p:animRot>
                                    <p:animRot by="1500000">
                                      <p:cBhvr>
                                        <p:cTn id="30" dur="125" fill="hold">
                                          <p:stCondLst>
                                            <p:cond delay="375"/>
                                          </p:stCondLst>
                                        </p:cTn>
                                        <p:tgtEl>
                                          <p:spTgt spid="2">
                                            <p:txEl>
                                              <p:pRg st="1" end="1"/>
                                            </p:txEl>
                                          </p:spTgt>
                                        </p:tgtEl>
                                        <p:attrNameLst>
                                          <p:attrName>r</p:attrName>
                                        </p:attrNameLst>
                                      </p:cBhvr>
                                    </p:animRot>
                                  </p:childTnLst>
                                </p:cTn>
                              </p:par>
                              <p:par>
                                <p:cTn id="31" presetID="34" presetClass="emph" presetSubtype="0" fill="hold" nodeType="with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2">
                                            <p:txEl>
                                              <p:pRg st="2" end="2"/>
                                            </p:txEl>
                                          </p:spTgt>
                                        </p:tgtEl>
                                        <p:attrNameLst>
                                          <p:attrName>ppt_x</p:attrName>
                                          <p:attrName>ppt_y</p:attrName>
                                        </p:attrNameLst>
                                      </p:cBhvr>
                                    </p:animMotion>
                                    <p:animRot by="1500000">
                                      <p:cBhvr>
                                        <p:cTn id="33" dur="125" fill="hold">
                                          <p:stCondLst>
                                            <p:cond delay="0"/>
                                          </p:stCondLst>
                                        </p:cTn>
                                        <p:tgtEl>
                                          <p:spTgt spid="2">
                                            <p:txEl>
                                              <p:pRg st="2" end="2"/>
                                            </p:txEl>
                                          </p:spTgt>
                                        </p:tgtEl>
                                        <p:attrNameLst>
                                          <p:attrName>r</p:attrName>
                                        </p:attrNameLst>
                                      </p:cBhvr>
                                    </p:animRot>
                                    <p:animRot by="-1500000">
                                      <p:cBhvr>
                                        <p:cTn id="34" dur="125" fill="hold">
                                          <p:stCondLst>
                                            <p:cond delay="125"/>
                                          </p:stCondLst>
                                        </p:cTn>
                                        <p:tgtEl>
                                          <p:spTgt spid="2">
                                            <p:txEl>
                                              <p:pRg st="2" end="2"/>
                                            </p:txEl>
                                          </p:spTgt>
                                        </p:tgtEl>
                                        <p:attrNameLst>
                                          <p:attrName>r</p:attrName>
                                        </p:attrNameLst>
                                      </p:cBhvr>
                                    </p:animRot>
                                    <p:animRot by="-1500000">
                                      <p:cBhvr>
                                        <p:cTn id="35" dur="125" fill="hold">
                                          <p:stCondLst>
                                            <p:cond delay="250"/>
                                          </p:stCondLst>
                                        </p:cTn>
                                        <p:tgtEl>
                                          <p:spTgt spid="2">
                                            <p:txEl>
                                              <p:pRg st="2" end="2"/>
                                            </p:txEl>
                                          </p:spTgt>
                                        </p:tgtEl>
                                        <p:attrNameLst>
                                          <p:attrName>r</p:attrName>
                                        </p:attrNameLst>
                                      </p:cBhvr>
                                    </p:animRot>
                                    <p:animRot by="1500000">
                                      <p:cBhvr>
                                        <p:cTn id="36" dur="125" fill="hold">
                                          <p:stCondLst>
                                            <p:cond delay="375"/>
                                          </p:stCondLst>
                                        </p:cTn>
                                        <p:tgtEl>
                                          <p:spTgt spid="2">
                                            <p:txEl>
                                              <p:pRg st="2" end="2"/>
                                            </p:txEl>
                                          </p:spTgt>
                                        </p:tgtEl>
                                        <p:attrNameLst>
                                          <p:attrName>r</p:attrName>
                                        </p:attrNameLst>
                                      </p:cBhvr>
                                    </p:animRot>
                                  </p:childTnLst>
                                </p:cTn>
                              </p:par>
                              <p:par>
                                <p:cTn id="37" presetID="34" presetClass="emph" presetSubtype="0" fill="hold" nodeType="with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2">
                                            <p:txEl>
                                              <p:pRg st="3" end="3"/>
                                            </p:txEl>
                                          </p:spTgt>
                                        </p:tgtEl>
                                        <p:attrNameLst>
                                          <p:attrName>ppt_x</p:attrName>
                                          <p:attrName>ppt_y</p:attrName>
                                        </p:attrNameLst>
                                      </p:cBhvr>
                                    </p:animMotion>
                                    <p:animRot by="1500000">
                                      <p:cBhvr>
                                        <p:cTn id="39" dur="125" fill="hold">
                                          <p:stCondLst>
                                            <p:cond delay="0"/>
                                          </p:stCondLst>
                                        </p:cTn>
                                        <p:tgtEl>
                                          <p:spTgt spid="2">
                                            <p:txEl>
                                              <p:pRg st="3" end="3"/>
                                            </p:txEl>
                                          </p:spTgt>
                                        </p:tgtEl>
                                        <p:attrNameLst>
                                          <p:attrName>r</p:attrName>
                                        </p:attrNameLst>
                                      </p:cBhvr>
                                    </p:animRot>
                                    <p:animRot by="-1500000">
                                      <p:cBhvr>
                                        <p:cTn id="40" dur="125" fill="hold">
                                          <p:stCondLst>
                                            <p:cond delay="125"/>
                                          </p:stCondLst>
                                        </p:cTn>
                                        <p:tgtEl>
                                          <p:spTgt spid="2">
                                            <p:txEl>
                                              <p:pRg st="3" end="3"/>
                                            </p:txEl>
                                          </p:spTgt>
                                        </p:tgtEl>
                                        <p:attrNameLst>
                                          <p:attrName>r</p:attrName>
                                        </p:attrNameLst>
                                      </p:cBhvr>
                                    </p:animRot>
                                    <p:animRot by="-1500000">
                                      <p:cBhvr>
                                        <p:cTn id="41" dur="125" fill="hold">
                                          <p:stCondLst>
                                            <p:cond delay="250"/>
                                          </p:stCondLst>
                                        </p:cTn>
                                        <p:tgtEl>
                                          <p:spTgt spid="2">
                                            <p:txEl>
                                              <p:pRg st="3" end="3"/>
                                            </p:txEl>
                                          </p:spTgt>
                                        </p:tgtEl>
                                        <p:attrNameLst>
                                          <p:attrName>r</p:attrName>
                                        </p:attrNameLst>
                                      </p:cBhvr>
                                    </p:animRot>
                                    <p:animRot by="1500000">
                                      <p:cBhvr>
                                        <p:cTn id="42" dur="125" fill="hold">
                                          <p:stCondLst>
                                            <p:cond delay="375"/>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72692" y="290945"/>
            <a:ext cx="6234546" cy="665018"/>
          </a:xfrm>
          <a:prstGeom prst="roundRec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মূল্যায়ন</a:t>
            </a: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বহুনির্বাচনী</a:t>
            </a:r>
            <a:r>
              <a:rPr lang="en-US" sz="2800" dirty="0" smtClean="0">
                <a:solidFill>
                  <a:schemeClr val="tx1"/>
                </a:solidFill>
                <a:latin typeface="NikoshBAN" panose="02000000000000000000" pitchFamily="2" charset="0"/>
                <a:cs typeface="NikoshBAN" panose="02000000000000000000" pitchFamily="2" charset="0"/>
              </a:rPr>
              <a:t>” </a:t>
            </a:r>
          </a:p>
        </p:txBody>
      </p:sp>
      <p:sp>
        <p:nvSpPr>
          <p:cNvPr id="6" name="Rectangle 5"/>
          <p:cNvSpPr/>
          <p:nvPr/>
        </p:nvSpPr>
        <p:spPr>
          <a:xfrm>
            <a:off x="3124200" y="1291349"/>
            <a:ext cx="6096000" cy="5262979"/>
          </a:xfrm>
          <a:prstGeom prst="rect">
            <a:avLst/>
          </a:prstGeom>
        </p:spPr>
        <p:txBody>
          <a:bodyPr>
            <a:spAutoFit/>
          </a:bodyPr>
          <a:lstStyle/>
          <a:p>
            <a:r>
              <a:rPr lang="bn-IN" sz="2800" dirty="0">
                <a:latin typeface="NikoshBAN" panose="02000000000000000000" pitchFamily="2" charset="0"/>
                <a:cs typeface="NikoshBAN" panose="02000000000000000000" pitchFamily="2" charset="0"/>
              </a:rPr>
              <a:t>১। কপোতাক্ষ নদ” কবিতাটি রচনা কালে কবি কোন দেশে ছিলেন ?</a:t>
            </a:r>
          </a:p>
          <a:p>
            <a:r>
              <a:rPr lang="bn-IN" sz="2800" dirty="0">
                <a:latin typeface="NikoshBAN" panose="02000000000000000000" pitchFamily="2" charset="0"/>
                <a:cs typeface="NikoshBAN" panose="02000000000000000000" pitchFamily="2" charset="0"/>
              </a:rPr>
              <a:t>   ক) ফ্রান্সে     </a:t>
            </a:r>
            <a:r>
              <a:rPr lang="bn-BD"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খ) ইংল্যান্ডে</a:t>
            </a:r>
          </a:p>
          <a:p>
            <a:r>
              <a:rPr lang="bn-IN" sz="2800" dirty="0">
                <a:latin typeface="NikoshBAN" panose="02000000000000000000" pitchFamily="2" charset="0"/>
                <a:cs typeface="NikoshBAN" panose="02000000000000000000" pitchFamily="2" charset="0"/>
              </a:rPr>
              <a:t>   গ) আমিরিকায়  ঘ) ইতালিতে</a:t>
            </a:r>
            <a:endParaRPr lang="bn-BD"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   </a:t>
            </a:r>
          </a:p>
          <a:p>
            <a:r>
              <a:rPr lang="bn-IN" sz="2800" dirty="0">
                <a:latin typeface="NikoshBAN" panose="02000000000000000000" pitchFamily="2" charset="0"/>
                <a:cs typeface="NikoshBAN" panose="02000000000000000000" pitchFamily="2" charset="0"/>
              </a:rPr>
              <a:t>২। </a:t>
            </a:r>
            <a:r>
              <a:rPr lang="bn-IN" sz="2800" dirty="0" smtClean="0">
                <a:latin typeface="NikoshBAN" panose="02000000000000000000" pitchFamily="2" charset="0"/>
                <a:cs typeface="NikoshBAN" panose="02000000000000000000" pitchFamily="2" charset="0"/>
              </a:rPr>
              <a:t>সততা-ক</a:t>
            </a:r>
            <a:r>
              <a:rPr lang="en-US" sz="2800" dirty="0" err="1" smtClean="0">
                <a:latin typeface="NikoshBAN" panose="02000000000000000000" pitchFamily="2" charset="0"/>
                <a:cs typeface="NikoshBAN" panose="02000000000000000000" pitchFamily="2" charset="0"/>
              </a:rPr>
              <a:t>থা</a:t>
            </a:r>
            <a:r>
              <a:rPr lang="bn-IN" sz="2800" dirty="0" smtClean="0">
                <a:latin typeface="NikoshBAN" panose="02000000000000000000" pitchFamily="2" charset="0"/>
                <a:cs typeface="NikoshBAN" panose="02000000000000000000" pitchFamily="2" charset="0"/>
              </a:rPr>
              <a:t>টির </a:t>
            </a:r>
            <a:r>
              <a:rPr lang="bn-IN" sz="2800" dirty="0">
                <a:latin typeface="NikoshBAN" panose="02000000000000000000" pitchFamily="2" charset="0"/>
                <a:cs typeface="NikoshBAN" panose="02000000000000000000" pitchFamily="2" charset="0"/>
              </a:rPr>
              <a:t>অর্থ কী ?</a:t>
            </a:r>
          </a:p>
          <a:p>
            <a:r>
              <a:rPr lang="bn-IN" sz="2800" dirty="0">
                <a:latin typeface="NikoshBAN" panose="02000000000000000000" pitchFamily="2" charset="0"/>
                <a:cs typeface="NikoshBAN" panose="02000000000000000000" pitchFamily="2" charset="0"/>
              </a:rPr>
              <a:t>   ক) সরল    খ) সর্বদা </a:t>
            </a:r>
          </a:p>
          <a:p>
            <a:r>
              <a:rPr lang="bn-IN" sz="2800" dirty="0">
                <a:latin typeface="NikoshBAN" panose="02000000000000000000" pitchFamily="2" charset="0"/>
                <a:cs typeface="NikoshBAN" panose="02000000000000000000" pitchFamily="2" charset="0"/>
              </a:rPr>
              <a:t>   গ) চালাক   ঘ) গগন</a:t>
            </a:r>
            <a:endParaRPr lang="bn-BD"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 </a:t>
            </a:r>
          </a:p>
          <a:p>
            <a:r>
              <a:rPr lang="bn-IN" sz="2800" dirty="0">
                <a:latin typeface="NikoshBAN" panose="02000000000000000000" pitchFamily="2" charset="0"/>
                <a:cs typeface="NikoshBAN" panose="02000000000000000000" pitchFamily="2" charset="0"/>
              </a:rPr>
              <a:t>৩। কোন বানানটি সঠিক ?</a:t>
            </a:r>
          </a:p>
          <a:p>
            <a:r>
              <a:rPr lang="bn-IN" sz="2800" dirty="0">
                <a:latin typeface="NikoshBAN" panose="02000000000000000000" pitchFamily="2" charset="0"/>
                <a:cs typeface="NikoshBAN" panose="02000000000000000000" pitchFamily="2" charset="0"/>
              </a:rPr>
              <a:t>   ক) </a:t>
            </a:r>
            <a:r>
              <a:rPr lang="en-US" sz="2800" dirty="0" err="1">
                <a:latin typeface="NikoshBAN" panose="02000000000000000000" pitchFamily="2" charset="0"/>
                <a:cs typeface="NikoshBAN" panose="02000000000000000000" pitchFamily="2" charset="0"/>
              </a:rPr>
              <a:t>sonet</a:t>
            </a:r>
            <a:r>
              <a:rPr lang="bn-IN" sz="2800" dirty="0">
                <a:latin typeface="NikoshBAN" panose="02000000000000000000" pitchFamily="2" charset="0"/>
                <a:cs typeface="NikoshBAN" panose="02000000000000000000" pitchFamily="2" charset="0"/>
              </a:rPr>
              <a:t>     খ) </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sonat</a:t>
            </a:r>
            <a:r>
              <a:rPr lang="en-US" sz="2800" dirty="0">
                <a:latin typeface="NikoshBAN" panose="02000000000000000000" pitchFamily="2" charset="0"/>
                <a:cs typeface="NikoshBAN" panose="02000000000000000000" pitchFamily="2" charset="0"/>
              </a:rPr>
              <a:t> </a:t>
            </a:r>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   গ) </a:t>
            </a:r>
            <a:r>
              <a:rPr lang="en-US" sz="2800" dirty="0">
                <a:latin typeface="NikoshBAN" panose="02000000000000000000" pitchFamily="2" charset="0"/>
                <a:cs typeface="NikoshBAN" panose="02000000000000000000" pitchFamily="2" charset="0"/>
              </a:rPr>
              <a:t>sonnet</a:t>
            </a:r>
            <a:r>
              <a:rPr lang="bn-IN" sz="2800" dirty="0">
                <a:latin typeface="NikoshBAN" panose="02000000000000000000" pitchFamily="2" charset="0"/>
                <a:cs typeface="NikoshBAN" panose="02000000000000000000" pitchFamily="2" charset="0"/>
              </a:rPr>
              <a:t>    ঘ) </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sunnet</a:t>
            </a:r>
            <a:r>
              <a:rPr lang="en-US" sz="2800" dirty="0">
                <a:latin typeface="NikoshBAN" panose="02000000000000000000" pitchFamily="2" charset="0"/>
                <a:cs typeface="NikoshBAN" panose="02000000000000000000" pitchFamily="2" charset="0"/>
              </a:rPr>
              <a:t> </a:t>
            </a:r>
          </a:p>
        </p:txBody>
      </p:sp>
      <p:sp>
        <p:nvSpPr>
          <p:cNvPr id="2" name="Oval 1"/>
          <p:cNvSpPr/>
          <p:nvPr/>
        </p:nvSpPr>
        <p:spPr>
          <a:xfrm>
            <a:off x="3823855" y="2064327"/>
            <a:ext cx="789709" cy="678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056909" y="3796145"/>
            <a:ext cx="775855" cy="568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68436" y="5957455"/>
            <a:ext cx="1385455" cy="70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0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6469" y="4469823"/>
            <a:ext cx="10877550" cy="864176"/>
          </a:xfrm>
          <a:solidFill>
            <a:srgbClr val="92D050"/>
          </a:solidFill>
        </p:spPr>
        <p:txBody>
          <a:bodyPr>
            <a:normAutofit fontScale="77500" lnSpcReduction="20000"/>
          </a:bodyPr>
          <a:lstStyle/>
          <a:p>
            <a:pPr algn="ctr">
              <a:buFont typeface="Wingdings" panose="05000000000000000000" pitchFamily="2" charset="2"/>
              <a:buChar char="v"/>
            </a:pPr>
            <a:r>
              <a:rPr lang="bn-BD" sz="4400" dirty="0" smtClean="0">
                <a:latin typeface="NikoshBAN" panose="02000000000000000000" pitchFamily="2" charset="0"/>
                <a:cs typeface="NikoshBAN" panose="02000000000000000000" pitchFamily="2" charset="0"/>
              </a:rPr>
              <a:t>মাইকেল </a:t>
            </a:r>
            <a:r>
              <a:rPr lang="bn-BD" sz="4400" dirty="0">
                <a:latin typeface="NikoshBAN" panose="02000000000000000000" pitchFamily="2" charset="0"/>
                <a:cs typeface="NikoshBAN" panose="02000000000000000000" pitchFamily="2" charset="0"/>
              </a:rPr>
              <a:t>মধুসূদন </a:t>
            </a:r>
            <a:r>
              <a:rPr lang="bn-BD" sz="4400" dirty="0" smtClean="0">
                <a:latin typeface="NikoshBAN" panose="02000000000000000000" pitchFamily="2" charset="0"/>
                <a:cs typeface="NikoshBAN" panose="02000000000000000000" pitchFamily="2" charset="0"/>
              </a:rPr>
              <a:t>দত্তের স্বদেশ চেতনা সম্পর্কে ১০টি বাক্য লিখে নিয়ে আনবে।</a:t>
            </a:r>
            <a:endParaRPr lang="en-AU" sz="4400" dirty="0"/>
          </a:p>
        </p:txBody>
      </p:sp>
      <p:sp>
        <p:nvSpPr>
          <p:cNvPr id="2" name="Rounded Rectangle 1"/>
          <p:cNvSpPr/>
          <p:nvPr/>
        </p:nvSpPr>
        <p:spPr>
          <a:xfrm>
            <a:off x="3990109" y="374073"/>
            <a:ext cx="3851564" cy="706582"/>
          </a:xfrm>
          <a:prstGeom prst="round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বাড়ির কাজ</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427018"/>
            <a:ext cx="3643745" cy="3006437"/>
          </a:xfrm>
          <a:prstGeom prst="rect">
            <a:avLst/>
          </a:prstGeom>
        </p:spPr>
      </p:pic>
    </p:spTree>
    <p:extLst>
      <p:ext uri="{BB962C8B-B14F-4D97-AF65-F5344CB8AC3E}">
        <p14:creationId xmlns:p14="http://schemas.microsoft.com/office/powerpoint/2010/main" val="17825204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2)">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3"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wheel(3)">
                                      <p:cBhvr>
                                        <p:cTn id="21" dur="20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3"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heel(3)">
                                      <p:cBhvr>
                                        <p:cTn id="2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0218" y="437969"/>
            <a:ext cx="11429999" cy="1107996"/>
          </a:xfrm>
          <a:prstGeom prst="rect">
            <a:avLst/>
          </a:prstGeom>
          <a:solidFill>
            <a:schemeClr val="bg1">
              <a:lumMod val="95000"/>
            </a:schemeClr>
          </a:solidFill>
        </p:spPr>
        <p:txBody>
          <a:bodyPr wrap="square" lIns="91440" tIns="45720" rIns="91440" bIns="45720">
            <a:spAutoFit/>
            <a:scene3d>
              <a:camera prst="orthographicFront"/>
              <a:lightRig rig="threePt" dir="t"/>
            </a:scene3d>
            <a:sp3d extrusionH="57150">
              <a:bevelT w="38100" h="38100"/>
            </a:sp3d>
          </a:bodyPr>
          <a:lstStyle/>
          <a:p>
            <a:pPr algn="ctr"/>
            <a:r>
              <a:rPr lang="bn-BD" sz="6600" b="1" dirty="0" smtClean="0">
                <a:ln w="12700">
                  <a:noFill/>
                  <a:prstDash val="solid"/>
                </a:ln>
                <a:solidFill>
                  <a:schemeClr val="tx2"/>
                </a:solidFill>
                <a:effectLst>
                  <a:outerShdw dist="38100" dir="2640000" algn="bl" rotWithShape="0">
                    <a:schemeClr val="accent1"/>
                  </a:outerShdw>
                </a:effectLst>
                <a:latin typeface="NikoshBAN" panose="02000000000000000000" pitchFamily="2" charset="0"/>
                <a:cs typeface="NikoshBAN" panose="02000000000000000000" pitchFamily="2" charset="0"/>
              </a:rPr>
              <a:t>সকলকে অসংখ্য ধন্য</a:t>
            </a:r>
            <a:r>
              <a:rPr lang="bn-BD" sz="6600" b="1" dirty="0" smtClean="0">
                <a:ln w="12700">
                  <a:noFill/>
                  <a:prstDash val="solid"/>
                </a:ln>
                <a:solidFill>
                  <a:schemeClr val="tx2"/>
                </a:solidFill>
                <a:latin typeface="NikoshBAN" panose="02000000000000000000" pitchFamily="2" charset="0"/>
                <a:cs typeface="NikoshBAN" panose="02000000000000000000" pitchFamily="2" charset="0"/>
              </a:rPr>
              <a:t>বা</a:t>
            </a:r>
            <a:r>
              <a:rPr lang="bn-BD" sz="6600" b="1" dirty="0" smtClean="0">
                <a:ln w="12700">
                  <a:noFill/>
                  <a:prstDash val="solid"/>
                </a:ln>
                <a:solidFill>
                  <a:schemeClr val="tx2"/>
                </a:solidFill>
                <a:effectLst>
                  <a:outerShdw dist="38100" dir="2640000" algn="bl" rotWithShape="0">
                    <a:schemeClr val="accent1"/>
                  </a:outerShdw>
                </a:effectLst>
                <a:latin typeface="NikoshBAN" panose="02000000000000000000" pitchFamily="2" charset="0"/>
                <a:cs typeface="NikoshBAN" panose="02000000000000000000" pitchFamily="2" charset="0"/>
              </a:rPr>
              <a:t>দ আবার দেখা হবে</a:t>
            </a:r>
            <a:endParaRPr lang="en-US" sz="6600" b="1" dirty="0">
              <a:ln w="12700">
                <a:noFill/>
                <a:prstDash val="solid"/>
              </a:ln>
              <a:solidFill>
                <a:schemeClr val="tx2"/>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5137" y="2003805"/>
            <a:ext cx="3886200" cy="3681663"/>
          </a:xfrm>
          <a:prstGeom prst="rect">
            <a:avLst/>
          </a:prstGeom>
        </p:spPr>
      </p:pic>
    </p:spTree>
    <p:extLst>
      <p:ext uri="{BB962C8B-B14F-4D97-AF65-F5344CB8AC3E}">
        <p14:creationId xmlns:p14="http://schemas.microsoft.com/office/powerpoint/2010/main" val="22027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
                                            <p:txEl>
                                              <p:pRg st="0" end="0"/>
                                            </p:txEl>
                                          </p:spTgt>
                                        </p:tgtEl>
                                        <p:attrNameLst>
                                          <p:attrName>ppt_w</p:attrName>
                                        </p:attrNameLst>
                                      </p:cBhvr>
                                    </p:anim>
                                    <p:anim by="(#ppt_w*0.50)" calcmode="lin" valueType="num">
                                      <p:cBhvr>
                                        <p:cTn id="8" dur="500" decel="50000" autoRev="1" fill="hold">
                                          <p:stCondLst>
                                            <p:cond delay="0"/>
                                          </p:stCondLst>
                                        </p:cTn>
                                        <p:tgtEl>
                                          <p:spTgt spid="6">
                                            <p:txEl>
                                              <p:pRg st="0" end="0"/>
                                            </p:txEl>
                                          </p:spTgt>
                                        </p:tgtEl>
                                        <p:attrNameLst>
                                          <p:attrName>ppt_x</p:attrName>
                                        </p:attrNameLst>
                                      </p:cBhvr>
                                    </p:anim>
                                    <p:anim from="(-#ppt_h/2)" to="(#ppt_y)" calcmode="lin" valueType="num">
                                      <p:cBhvr>
                                        <p:cTn id="9" dur="1000" fill="hold">
                                          <p:stCondLst>
                                            <p:cond delay="0"/>
                                          </p:stCondLst>
                                        </p:cTn>
                                        <p:tgtEl>
                                          <p:spTgt spid="6">
                                            <p:txEl>
                                              <p:pRg st="0" end="0"/>
                                            </p:txEl>
                                          </p:spTgt>
                                        </p:tgtEl>
                                        <p:attrNameLst>
                                          <p:attrName>ppt_y</p:attrName>
                                        </p:attrNameLst>
                                      </p:cBhvr>
                                    </p:anim>
                                    <p:animRot by="21600000">
                                      <p:cBhvr>
                                        <p:cTn id="10" dur="1000" fill="hold">
                                          <p:stCondLst>
                                            <p:cond delay="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1" y="3022187"/>
            <a:ext cx="5957453" cy="3600986"/>
          </a:xfrm>
          <a:prstGeom prst="rect">
            <a:avLst/>
          </a:prstGeom>
          <a:solidFill>
            <a:schemeClr val="bg1"/>
          </a:solidFill>
          <a:ln>
            <a:noFill/>
          </a:ln>
          <a:effectLst>
            <a:softEdge rad="127000"/>
          </a:effectLst>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শিক্ষক পরিচিতি</a:t>
            </a:r>
            <a:endParaRPr lang="en-US" sz="4000" b="1" dirty="0" smtClean="0">
              <a:latin typeface="NikoshBAN" panose="02000000000000000000" pitchFamily="2" charset="0"/>
              <a:cs typeface="NikoshBAN" panose="02000000000000000000" pitchFamily="2" charset="0"/>
            </a:endParaRPr>
          </a:p>
          <a:p>
            <a:pPr algn="ctr"/>
            <a:r>
              <a:rPr lang="bn-BD" sz="4000" b="1" dirty="0" smtClean="0">
                <a:latin typeface="NikoshBAN" panose="02000000000000000000" pitchFamily="2" charset="0"/>
                <a:cs typeface="NikoshBAN" panose="02000000000000000000" pitchFamily="2" charset="0"/>
              </a:rPr>
              <a:t>কমল কান্ত রায় তালুকদার</a:t>
            </a:r>
            <a:endParaRPr lang="en-US" sz="4000" b="1" dirty="0" smtClean="0">
              <a:latin typeface="NikoshBAN" panose="02000000000000000000" pitchFamily="2" charset="0"/>
              <a:cs typeface="NikoshBAN" panose="02000000000000000000" pitchFamily="2" charset="0"/>
            </a:endParaRPr>
          </a:p>
          <a:p>
            <a:pPr algn="ctr"/>
            <a:r>
              <a:rPr lang="bn-BD" sz="4000" b="1" dirty="0" smtClean="0">
                <a:latin typeface="NikoshBAN" panose="02000000000000000000" pitchFamily="2" charset="0"/>
                <a:cs typeface="NikoshBAN" panose="02000000000000000000" pitchFamily="2" charset="0"/>
              </a:rPr>
              <a:t>এম,এ,</a:t>
            </a:r>
            <a:r>
              <a:rPr lang="en-US" sz="4000" b="1" dirty="0" err="1" smtClean="0">
                <a:latin typeface="NikoshBAN" panose="02000000000000000000" pitchFamily="2" charset="0"/>
                <a:cs typeface="NikoshBAN" panose="02000000000000000000" pitchFamily="2" charset="0"/>
              </a:rPr>
              <a:t>এম,এড</a:t>
            </a:r>
            <a:r>
              <a:rPr lang="en-US" sz="4000" b="1" dirty="0" smtClean="0">
                <a:latin typeface="NikoshBAN" panose="02000000000000000000" pitchFamily="2" charset="0"/>
                <a:cs typeface="NikoshBAN" panose="02000000000000000000" pitchFamily="2" charset="0"/>
              </a:rPr>
              <a:t>(</a:t>
            </a:r>
            <a:r>
              <a:rPr lang="bn-BD" sz="4000" b="1" dirty="0" smtClean="0">
                <a:latin typeface="NikoshBAN" panose="02000000000000000000" pitchFamily="2" charset="0"/>
                <a:cs typeface="NikoshBAN" panose="02000000000000000000" pitchFamily="2" charset="0"/>
              </a:rPr>
              <a:t>৩</a:t>
            </a:r>
            <a:r>
              <a:rPr lang="en-US" sz="4000" b="1" dirty="0" smtClean="0">
                <a:latin typeface="NikoshBAN" panose="02000000000000000000" pitchFamily="2" charset="0"/>
                <a:cs typeface="NikoshBAN" panose="02000000000000000000" pitchFamily="2" charset="0"/>
              </a:rPr>
              <a:t>য় </a:t>
            </a:r>
            <a:r>
              <a:rPr lang="en-US" sz="4000" b="1" dirty="0" err="1" smtClean="0">
                <a:latin typeface="NikoshBAN" panose="02000000000000000000" pitchFamily="2" charset="0"/>
                <a:cs typeface="NikoshBAN" panose="02000000000000000000" pitchFamily="2" charset="0"/>
              </a:rPr>
              <a:t>সেমিষ্টার</a:t>
            </a:r>
            <a:r>
              <a:rPr lang="en-US"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 </a:t>
            </a:r>
            <a:endParaRPr lang="bn-IN" sz="4000" b="1" dirty="0" smtClean="0">
              <a:latin typeface="NikoshBAN" panose="02000000000000000000" pitchFamily="2" charset="0"/>
              <a:cs typeface="NikoshBAN" panose="02000000000000000000" pitchFamily="2" charset="0"/>
            </a:endParaRPr>
          </a:p>
          <a:p>
            <a:pPr algn="ctr"/>
            <a:r>
              <a:rPr lang="bn-BD" sz="4000" dirty="0" smtClean="0">
                <a:latin typeface="NikoshBAN" pitchFamily="2" charset="0"/>
                <a:cs typeface="NikoshBAN" pitchFamily="2" charset="0"/>
              </a:rPr>
              <a:t>সহকারি </a:t>
            </a:r>
            <a:r>
              <a:rPr lang="bn-BD" sz="4000" dirty="0">
                <a:latin typeface="NikoshBAN" pitchFamily="2" charset="0"/>
                <a:cs typeface="NikoshBAN" pitchFamily="2" charset="0"/>
              </a:rPr>
              <a:t>শিক্ষক</a:t>
            </a:r>
          </a:p>
          <a:p>
            <a:pPr algn="ctr"/>
            <a:r>
              <a:rPr lang="bn-BD" sz="4000" dirty="0" smtClean="0">
                <a:latin typeface="NikoshBAN" panose="02000000000000000000" pitchFamily="2" charset="0"/>
                <a:cs typeface="NikoshBAN" panose="02000000000000000000" pitchFamily="2" charset="0"/>
              </a:rPr>
              <a:t>এল,পি,</a:t>
            </a:r>
            <a:r>
              <a:rPr lang="en-US" sz="4000" dirty="0" err="1" smtClean="0">
                <a:latin typeface="NikoshBAN" panose="02000000000000000000" pitchFamily="2" charset="0"/>
                <a:cs typeface="NikoshBAN" panose="02000000000000000000" pitchFamily="2" charset="0"/>
              </a:rPr>
              <a:t>উচ্চ</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বিদ্যালয়</a:t>
            </a:r>
            <a:r>
              <a:rPr lang="bn-BD" sz="4000" dirty="0" smtClean="0">
                <a:latin typeface="NikoshBAN" panose="02000000000000000000" pitchFamily="2" charset="0"/>
                <a:cs typeface="NikoshBAN" panose="02000000000000000000" pitchFamily="2" charset="0"/>
              </a:rPr>
              <a:t>,ছাতক,সুনামগঞ্জ।</a:t>
            </a:r>
            <a:endParaRPr lang="bn-BD" sz="4000" dirty="0">
              <a:latin typeface="NikoshBAN" pitchFamily="2" charset="0"/>
              <a:cs typeface="NikoshBAN" pitchFamily="2" charset="0"/>
            </a:endParaRPr>
          </a:p>
          <a:p>
            <a:pPr algn="ctr"/>
            <a:r>
              <a:rPr lang="en-US" sz="2800" dirty="0" smtClean="0"/>
              <a:t>E-mail –komalkanta1970@gmail.com</a:t>
            </a:r>
            <a:r>
              <a:rPr lang="bn-IN" sz="2800" dirty="0" smtClean="0">
                <a:latin typeface="NikoshBAN" panose="02000000000000000000" pitchFamily="2" charset="0"/>
                <a:cs typeface="NikoshBAN" panose="02000000000000000000" pitchFamily="2" charset="0"/>
              </a:rPr>
              <a:t> </a:t>
            </a:r>
            <a:endParaRPr lang="en-AU" sz="2800" dirty="0">
              <a:latin typeface="NikoshBAN" panose="02000000000000000000" pitchFamily="2" charset="0"/>
              <a:cs typeface="NikoshBAN" panose="02000000000000000000" pitchFamily="2" charset="0"/>
            </a:endParaRPr>
          </a:p>
        </p:txBody>
      </p:sp>
      <p:sp>
        <p:nvSpPr>
          <p:cNvPr id="11" name="Rectangle 10"/>
          <p:cNvSpPr/>
          <p:nvPr/>
        </p:nvSpPr>
        <p:spPr>
          <a:xfrm>
            <a:off x="6618956" y="2837665"/>
            <a:ext cx="4946461" cy="3567478"/>
          </a:xfrm>
          <a:prstGeom prst="rect">
            <a:avLst/>
          </a:prstGeom>
          <a:solidFill>
            <a:schemeClr val="accent5">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anose="02000000000000000000" pitchFamily="2" charset="0"/>
                <a:cs typeface="NikoshBAN" panose="02000000000000000000" pitchFamily="2" charset="0"/>
              </a:rPr>
              <a:t>পাঠ পরিচিতি</a:t>
            </a:r>
            <a:endParaRPr lang="en-US" sz="3600" b="1" dirty="0" smtClean="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বিষয়-বাংলা</a:t>
            </a:r>
            <a:r>
              <a:rPr lang="en-AU"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১ম পত্র</a:t>
            </a:r>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পদ্য)</a:t>
            </a:r>
            <a:endParaRPr lang="bn-BD" sz="3600" dirty="0">
              <a:solidFill>
                <a:schemeClr val="tx1"/>
              </a:solidFill>
              <a:latin typeface="NikoshBAN" panose="02000000000000000000" pitchFamily="2" charset="0"/>
              <a:cs typeface="NikoshBAN" panose="02000000000000000000" pitchFamily="2" charset="0"/>
            </a:endParaRPr>
          </a:p>
          <a:p>
            <a:pPr algn="ctr"/>
            <a:r>
              <a:rPr lang="bn-BD" sz="4000" dirty="0">
                <a:solidFill>
                  <a:schemeClr val="tx1"/>
                </a:solidFill>
                <a:latin typeface="NikoshBAN" panose="02000000000000000000" pitchFamily="2" charset="0"/>
                <a:cs typeface="NikoshBAN" panose="02000000000000000000" pitchFamily="2" charset="0"/>
              </a:rPr>
              <a:t>শ্রেণিঃ </a:t>
            </a:r>
            <a:r>
              <a:rPr lang="bn-IN" sz="4000" dirty="0" smtClean="0">
                <a:solidFill>
                  <a:schemeClr val="tx1"/>
                </a:solidFill>
                <a:latin typeface="NikoshBAN" panose="02000000000000000000" pitchFamily="2" charset="0"/>
                <a:cs typeface="NikoshBAN" panose="02000000000000000000" pitchFamily="2" charset="0"/>
              </a:rPr>
              <a:t>৯ম/১০ম </a:t>
            </a:r>
            <a:endParaRPr lang="bn-BD" sz="4000" dirty="0">
              <a:solidFill>
                <a:schemeClr val="tx1"/>
              </a:solidFill>
              <a:latin typeface="NikoshBAN" panose="02000000000000000000" pitchFamily="2" charset="0"/>
              <a:cs typeface="NikoshBAN" panose="02000000000000000000" pitchFamily="2" charset="0"/>
            </a:endParaRPr>
          </a:p>
          <a:p>
            <a:pPr algn="ctr"/>
            <a:r>
              <a:rPr lang="bn-BD" sz="4000" dirty="0">
                <a:solidFill>
                  <a:schemeClr val="tx1"/>
                </a:solidFill>
                <a:latin typeface="NikoshBAN" panose="02000000000000000000" pitchFamily="2" charset="0"/>
                <a:cs typeface="NikoshBAN" panose="02000000000000000000" pitchFamily="2" charset="0"/>
              </a:rPr>
              <a:t>পাঠঃ </a:t>
            </a:r>
            <a:r>
              <a:rPr lang="bn-BD" sz="3600" dirty="0">
                <a:solidFill>
                  <a:schemeClr val="tx1"/>
                </a:solidFill>
                <a:latin typeface="NikoshBAN" panose="02000000000000000000" pitchFamily="2" charset="0"/>
                <a:cs typeface="NikoshBAN" panose="02000000000000000000" pitchFamily="2" charset="0"/>
              </a:rPr>
              <a:t>কপোতাক্ষ </a:t>
            </a:r>
            <a:r>
              <a:rPr lang="bn-BD" sz="3600" dirty="0" smtClean="0">
                <a:solidFill>
                  <a:schemeClr val="tx1"/>
                </a:solidFill>
                <a:latin typeface="NikoshBAN" panose="02000000000000000000" pitchFamily="2" charset="0"/>
                <a:cs typeface="NikoshBAN" panose="02000000000000000000" pitchFamily="2" charset="0"/>
              </a:rPr>
              <a:t>নদ</a:t>
            </a:r>
            <a:endParaRPr lang="en-US" sz="3600" dirty="0" smtClean="0">
              <a:solidFill>
                <a:schemeClr val="tx1"/>
              </a:solidFill>
              <a:latin typeface="NikoshBAN" panose="02000000000000000000" pitchFamily="2" charset="0"/>
              <a:cs typeface="NikoshBAN" panose="02000000000000000000" pitchFamily="2" charset="0"/>
            </a:endParaRPr>
          </a:p>
          <a:p>
            <a:pPr algn="ctr"/>
            <a:r>
              <a:rPr lang="en-US" sz="3600" dirty="0" err="1" smtClean="0">
                <a:solidFill>
                  <a:schemeClr val="tx1"/>
                </a:solidFill>
                <a:latin typeface="NikoshBAN" panose="02000000000000000000" pitchFamily="2" charset="0"/>
                <a:cs typeface="NikoshBAN" panose="02000000000000000000" pitchFamily="2" charset="0"/>
              </a:rPr>
              <a:t>সময়ঃ</a:t>
            </a:r>
            <a:r>
              <a:rPr lang="en-US" sz="3600" dirty="0" smtClean="0">
                <a:solidFill>
                  <a:schemeClr val="tx1"/>
                </a:solidFill>
                <a:latin typeface="NikoshBAN" panose="02000000000000000000" pitchFamily="2" charset="0"/>
                <a:cs typeface="NikoshBAN" panose="02000000000000000000" pitchFamily="2" charset="0"/>
              </a:rPr>
              <a:t> ৫০ </a:t>
            </a:r>
            <a:r>
              <a:rPr lang="en-US" sz="3600" dirty="0" err="1" smtClean="0">
                <a:solidFill>
                  <a:schemeClr val="tx1"/>
                </a:solidFill>
                <a:latin typeface="NikoshBAN" panose="02000000000000000000" pitchFamily="2" charset="0"/>
                <a:cs typeface="NikoshBAN" panose="02000000000000000000" pitchFamily="2" charset="0"/>
              </a:rPr>
              <a:t>মিনিট</a:t>
            </a:r>
            <a:r>
              <a:rPr lang="en-US" sz="3600" dirty="0" smtClean="0">
                <a:solidFill>
                  <a:schemeClr val="tx1"/>
                </a:solidFill>
                <a:latin typeface="NikoshBAN" panose="02000000000000000000" pitchFamily="2" charset="0"/>
                <a:cs typeface="NikoshBAN" panose="02000000000000000000" pitchFamily="2" charset="0"/>
              </a:rPr>
              <a:t> </a:t>
            </a:r>
          </a:p>
          <a:p>
            <a:pPr algn="ctr"/>
            <a:r>
              <a:rPr lang="en-US" sz="3600" dirty="0" err="1" smtClean="0">
                <a:solidFill>
                  <a:schemeClr val="tx1"/>
                </a:solidFill>
                <a:latin typeface="NikoshBAN" panose="02000000000000000000" pitchFamily="2" charset="0"/>
                <a:cs typeface="NikoshBAN" panose="02000000000000000000" pitchFamily="2" charset="0"/>
              </a:rPr>
              <a:t>তারিখঃ</a:t>
            </a:r>
            <a:r>
              <a:rPr lang="en-US" sz="3600" dirty="0" smtClean="0">
                <a:solidFill>
                  <a:schemeClr val="tx1"/>
                </a:solidFill>
                <a:latin typeface="NikoshBAN" panose="02000000000000000000" pitchFamily="2" charset="0"/>
                <a:cs typeface="NikoshBAN" panose="02000000000000000000" pitchFamily="2" charset="0"/>
              </a:rPr>
              <a:t> ২৬.০১.২০২০  </a:t>
            </a:r>
            <a:r>
              <a:rPr lang="en-US" sz="3600" dirty="0" smtClean="0">
                <a:solidFill>
                  <a:srgbClr val="CC0099"/>
                </a:solidFill>
                <a:latin typeface="NikoshBAN" panose="02000000000000000000" pitchFamily="2" charset="0"/>
                <a:cs typeface="NikoshBAN" panose="02000000000000000000" pitchFamily="2" charset="0"/>
              </a:rPr>
              <a:t>  </a:t>
            </a:r>
            <a:endParaRPr lang="en-AU" sz="4000" dirty="0">
              <a:solidFill>
                <a:srgbClr val="CC0099"/>
              </a:solidFill>
              <a:latin typeface="NikoshBAN" panose="02000000000000000000" pitchFamily="2" charset="0"/>
              <a:cs typeface="NikoshBAN" panose="02000000000000000000" pitchFamily="2" charset="0"/>
            </a:endParaRPr>
          </a:p>
        </p:txBody>
      </p:sp>
      <p:pic>
        <p:nvPicPr>
          <p:cNvPr id="12" name="Picture 11" descr="babu sir.jpg"/>
          <p:cNvPicPr>
            <a:picLocks noChangeAspect="1"/>
          </p:cNvPicPr>
          <p:nvPr/>
        </p:nvPicPr>
        <p:blipFill>
          <a:blip r:embed="rId3" cstate="print"/>
          <a:stretch>
            <a:fillRect/>
          </a:stretch>
        </p:blipFill>
        <p:spPr>
          <a:xfrm>
            <a:off x="2380088" y="180480"/>
            <a:ext cx="2047163" cy="2615551"/>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578" y="235528"/>
            <a:ext cx="2714625" cy="2484726"/>
          </a:xfrm>
          <a:prstGeom prst="rect">
            <a:avLst/>
          </a:prstGeom>
        </p:spPr>
      </p:pic>
    </p:spTree>
    <p:extLst>
      <p:ext uri="{BB962C8B-B14F-4D97-AF65-F5344CB8AC3E}">
        <p14:creationId xmlns:p14="http://schemas.microsoft.com/office/powerpoint/2010/main" val="1467976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p:cTn id="1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11">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p:cTn id="27"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3" end="3"/>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p:cTn id="3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1">
                                            <p:txEl>
                                              <p:pRg st="4" end="4"/>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 calcmode="lin" valueType="num">
                                      <p:cBhvr>
                                        <p:cTn id="39"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6"/>
                                        </p:tgtEl>
                                        <p:attrNameLst>
                                          <p:attrName>style.visibility</p:attrName>
                                        </p:attrNameLst>
                                      </p:cBhvr>
                                      <p:to>
                                        <p:strVal val="visible"/>
                                      </p:to>
                                    </p:set>
                                    <p:set>
                                      <p:cBhvr>
                                        <p:cTn id="47" dur="455" fill="hold">
                                          <p:stCondLst>
                                            <p:cond delay="0"/>
                                          </p:stCondLst>
                                        </p:cTn>
                                        <p:tgtEl>
                                          <p:spTgt spid="6"/>
                                        </p:tgtEl>
                                        <p:attrNameLst>
                                          <p:attrName>style.rotation</p:attrName>
                                        </p:attrNameLst>
                                      </p:cBhvr>
                                      <p:to>
                                        <p:strVal val="-45.0"/>
                                      </p:to>
                                    </p:set>
                                    <p:anim calcmode="lin" valueType="num">
                                      <p:cBhvr>
                                        <p:cTn id="4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3"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wheel(3)">
                                      <p:cBhvr>
                                        <p:cTn id="56" dur="2000"/>
                                        <p:tgtEl>
                                          <p:spTgt spid="6">
                                            <p:txEl>
                                              <p:pRg st="0" end="0"/>
                                            </p:txEl>
                                          </p:spTgt>
                                        </p:tgtEl>
                                      </p:cBhvr>
                                    </p:animEffect>
                                  </p:childTnLst>
                                </p:cTn>
                              </p:par>
                              <p:par>
                                <p:cTn id="57" presetID="21" presetClass="entr" presetSubtype="3" fill="hold" nodeType="with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animEffect transition="in" filter="wheel(3)">
                                      <p:cBhvr>
                                        <p:cTn id="59" dur="2000"/>
                                        <p:tgtEl>
                                          <p:spTgt spid="6">
                                            <p:txEl>
                                              <p:pRg st="1" end="1"/>
                                            </p:txEl>
                                          </p:spTgt>
                                        </p:tgtEl>
                                      </p:cBhvr>
                                    </p:animEffect>
                                  </p:childTnLst>
                                </p:cTn>
                              </p:par>
                              <p:par>
                                <p:cTn id="60" presetID="21" presetClass="entr" presetSubtype="3" fill="hold" nodeType="with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heel(3)">
                                      <p:cBhvr>
                                        <p:cTn id="62" dur="2000"/>
                                        <p:tgtEl>
                                          <p:spTgt spid="6">
                                            <p:txEl>
                                              <p:pRg st="2" end="2"/>
                                            </p:txEl>
                                          </p:spTgt>
                                        </p:tgtEl>
                                      </p:cBhvr>
                                    </p:animEffect>
                                  </p:childTnLst>
                                </p:cTn>
                              </p:par>
                              <p:par>
                                <p:cTn id="63" presetID="21" presetClass="entr" presetSubtype="3" fill="hold" nodeType="with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wheel(3)">
                                      <p:cBhvr>
                                        <p:cTn id="65" dur="2000"/>
                                        <p:tgtEl>
                                          <p:spTgt spid="6">
                                            <p:txEl>
                                              <p:pRg st="3" end="3"/>
                                            </p:txEl>
                                          </p:spTgt>
                                        </p:tgtEl>
                                      </p:cBhvr>
                                    </p:animEffect>
                                  </p:childTnLst>
                                </p:cTn>
                              </p:par>
                              <p:par>
                                <p:cTn id="66" presetID="21" presetClass="entr" presetSubtype="3" fill="hold"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wheel(3)">
                                      <p:cBhvr>
                                        <p:cTn id="68" dur="2000"/>
                                        <p:tgtEl>
                                          <p:spTgt spid="6">
                                            <p:txEl>
                                              <p:pRg st="4" end="4"/>
                                            </p:txEl>
                                          </p:spTgt>
                                        </p:tgtEl>
                                      </p:cBhvr>
                                    </p:animEffect>
                                  </p:childTnLst>
                                </p:cTn>
                              </p:par>
                              <p:par>
                                <p:cTn id="69" presetID="21" presetClass="entr" presetSubtype="3" fill="hold" nodeType="with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wheel(3)">
                                      <p:cBhvr>
                                        <p:cTn id="71" dur="2000"/>
                                        <p:tgtEl>
                                          <p:spTgt spid="6">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3" fill="hold" nodeType="clickEffect">
                                  <p:stCondLst>
                                    <p:cond delay="0"/>
                                  </p:stCondLst>
                                  <p:childTnLst>
                                    <p:set>
                                      <p:cBhvr>
                                        <p:cTn id="75" dur="1" fill="hold">
                                          <p:stCondLst>
                                            <p:cond delay="0"/>
                                          </p:stCondLst>
                                        </p:cTn>
                                        <p:tgtEl>
                                          <p:spTgt spid="11">
                                            <p:txEl>
                                              <p:pRg st="0" end="0"/>
                                            </p:txEl>
                                          </p:spTgt>
                                        </p:tgtEl>
                                        <p:attrNameLst>
                                          <p:attrName>style.visibility</p:attrName>
                                        </p:attrNameLst>
                                      </p:cBhvr>
                                      <p:to>
                                        <p:strVal val="visible"/>
                                      </p:to>
                                    </p:set>
                                    <p:animEffect transition="in" filter="wheel(3)">
                                      <p:cBhvr>
                                        <p:cTn id="76" dur="2000"/>
                                        <p:tgtEl>
                                          <p:spTgt spid="11">
                                            <p:txEl>
                                              <p:pRg st="0" end="0"/>
                                            </p:txEl>
                                          </p:spTgt>
                                        </p:tgtEl>
                                      </p:cBhvr>
                                    </p:animEffect>
                                  </p:childTnLst>
                                </p:cTn>
                              </p:par>
                              <p:par>
                                <p:cTn id="77" presetID="21" presetClass="entr" presetSubtype="3" fill="hold" nodeType="withEffect">
                                  <p:stCondLst>
                                    <p:cond delay="0"/>
                                  </p:stCondLst>
                                  <p:childTnLst>
                                    <p:set>
                                      <p:cBhvr>
                                        <p:cTn id="78" dur="1" fill="hold">
                                          <p:stCondLst>
                                            <p:cond delay="0"/>
                                          </p:stCondLst>
                                        </p:cTn>
                                        <p:tgtEl>
                                          <p:spTgt spid="11">
                                            <p:txEl>
                                              <p:pRg st="1" end="1"/>
                                            </p:txEl>
                                          </p:spTgt>
                                        </p:tgtEl>
                                        <p:attrNameLst>
                                          <p:attrName>style.visibility</p:attrName>
                                        </p:attrNameLst>
                                      </p:cBhvr>
                                      <p:to>
                                        <p:strVal val="visible"/>
                                      </p:to>
                                    </p:set>
                                    <p:animEffect transition="in" filter="wheel(3)">
                                      <p:cBhvr>
                                        <p:cTn id="79" dur="2000"/>
                                        <p:tgtEl>
                                          <p:spTgt spid="11">
                                            <p:txEl>
                                              <p:pRg st="1" end="1"/>
                                            </p:txEl>
                                          </p:spTgt>
                                        </p:tgtEl>
                                      </p:cBhvr>
                                    </p:animEffect>
                                  </p:childTnLst>
                                </p:cTn>
                              </p:par>
                              <p:par>
                                <p:cTn id="80" presetID="21" presetClass="entr" presetSubtype="3" fill="hold" nodeType="withEffect">
                                  <p:stCondLst>
                                    <p:cond delay="0"/>
                                  </p:stCondLst>
                                  <p:childTnLst>
                                    <p:set>
                                      <p:cBhvr>
                                        <p:cTn id="81" dur="1" fill="hold">
                                          <p:stCondLst>
                                            <p:cond delay="0"/>
                                          </p:stCondLst>
                                        </p:cTn>
                                        <p:tgtEl>
                                          <p:spTgt spid="11">
                                            <p:txEl>
                                              <p:pRg st="2" end="2"/>
                                            </p:txEl>
                                          </p:spTgt>
                                        </p:tgtEl>
                                        <p:attrNameLst>
                                          <p:attrName>style.visibility</p:attrName>
                                        </p:attrNameLst>
                                      </p:cBhvr>
                                      <p:to>
                                        <p:strVal val="visible"/>
                                      </p:to>
                                    </p:set>
                                    <p:animEffect transition="in" filter="wheel(3)">
                                      <p:cBhvr>
                                        <p:cTn id="82" dur="2000"/>
                                        <p:tgtEl>
                                          <p:spTgt spid="11">
                                            <p:txEl>
                                              <p:pRg st="2" end="2"/>
                                            </p:txEl>
                                          </p:spTgt>
                                        </p:tgtEl>
                                      </p:cBhvr>
                                    </p:animEffect>
                                  </p:childTnLst>
                                </p:cTn>
                              </p:par>
                              <p:par>
                                <p:cTn id="83" presetID="21" presetClass="entr" presetSubtype="3" fill="hold" nodeType="withEffect">
                                  <p:stCondLst>
                                    <p:cond delay="0"/>
                                  </p:stCondLst>
                                  <p:childTnLst>
                                    <p:set>
                                      <p:cBhvr>
                                        <p:cTn id="84" dur="1" fill="hold">
                                          <p:stCondLst>
                                            <p:cond delay="0"/>
                                          </p:stCondLst>
                                        </p:cTn>
                                        <p:tgtEl>
                                          <p:spTgt spid="11">
                                            <p:txEl>
                                              <p:pRg st="3" end="3"/>
                                            </p:txEl>
                                          </p:spTgt>
                                        </p:tgtEl>
                                        <p:attrNameLst>
                                          <p:attrName>style.visibility</p:attrName>
                                        </p:attrNameLst>
                                      </p:cBhvr>
                                      <p:to>
                                        <p:strVal val="visible"/>
                                      </p:to>
                                    </p:set>
                                    <p:animEffect transition="in" filter="wheel(3)">
                                      <p:cBhvr>
                                        <p:cTn id="85" dur="2000"/>
                                        <p:tgtEl>
                                          <p:spTgt spid="11">
                                            <p:txEl>
                                              <p:pRg st="3" end="3"/>
                                            </p:txEl>
                                          </p:spTgt>
                                        </p:tgtEl>
                                      </p:cBhvr>
                                    </p:animEffect>
                                  </p:childTnLst>
                                </p:cTn>
                              </p:par>
                              <p:par>
                                <p:cTn id="86" presetID="21" presetClass="entr" presetSubtype="3" fill="hold" nodeType="withEffect">
                                  <p:stCondLst>
                                    <p:cond delay="0"/>
                                  </p:stCondLst>
                                  <p:childTnLst>
                                    <p:set>
                                      <p:cBhvr>
                                        <p:cTn id="87" dur="1" fill="hold">
                                          <p:stCondLst>
                                            <p:cond delay="0"/>
                                          </p:stCondLst>
                                        </p:cTn>
                                        <p:tgtEl>
                                          <p:spTgt spid="11">
                                            <p:txEl>
                                              <p:pRg st="4" end="4"/>
                                            </p:txEl>
                                          </p:spTgt>
                                        </p:tgtEl>
                                        <p:attrNameLst>
                                          <p:attrName>style.visibility</p:attrName>
                                        </p:attrNameLst>
                                      </p:cBhvr>
                                      <p:to>
                                        <p:strVal val="visible"/>
                                      </p:to>
                                    </p:set>
                                    <p:animEffect transition="in" filter="wheel(3)">
                                      <p:cBhvr>
                                        <p:cTn id="88" dur="2000"/>
                                        <p:tgtEl>
                                          <p:spTgt spid="11">
                                            <p:txEl>
                                              <p:pRg st="4" end="4"/>
                                            </p:txEl>
                                          </p:spTgt>
                                        </p:tgtEl>
                                      </p:cBhvr>
                                    </p:animEffect>
                                  </p:childTnLst>
                                </p:cTn>
                              </p:par>
                              <p:par>
                                <p:cTn id="89" presetID="21" presetClass="entr" presetSubtype="3" fill="hold" nodeType="withEffect">
                                  <p:stCondLst>
                                    <p:cond delay="0"/>
                                  </p:stCondLst>
                                  <p:childTnLst>
                                    <p:set>
                                      <p:cBhvr>
                                        <p:cTn id="90" dur="1" fill="hold">
                                          <p:stCondLst>
                                            <p:cond delay="0"/>
                                          </p:stCondLst>
                                        </p:cTn>
                                        <p:tgtEl>
                                          <p:spTgt spid="11">
                                            <p:txEl>
                                              <p:pRg st="5" end="5"/>
                                            </p:txEl>
                                          </p:spTgt>
                                        </p:tgtEl>
                                        <p:attrNameLst>
                                          <p:attrName>style.visibility</p:attrName>
                                        </p:attrNameLst>
                                      </p:cBhvr>
                                      <p:to>
                                        <p:strVal val="visible"/>
                                      </p:to>
                                    </p:set>
                                    <p:animEffect transition="in" filter="wheel(3)">
                                      <p:cBhvr>
                                        <p:cTn id="91" dur="2000"/>
                                        <p:tgtEl>
                                          <p:spTgt spid="11">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3" presetClass="entr" presetSubtype="36" fill="hold" nodeType="click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
                                        </p:tgtEl>
                                        <p:attrNameLst>
                                          <p:attrName>ppt_x</p:attrName>
                                        </p:attrNameLst>
                                      </p:cBhvr>
                                      <p:tavLst>
                                        <p:tav tm="0">
                                          <p:val>
                                            <p:fltVal val="0.5"/>
                                          </p:val>
                                        </p:tav>
                                        <p:tav tm="100000">
                                          <p:val>
                                            <p:strVal val="#ppt_x"/>
                                          </p:val>
                                        </p:tav>
                                      </p:tavLst>
                                    </p:anim>
                                    <p:anim calcmode="lin" valueType="num">
                                      <p:cBhvr>
                                        <p:cTn id="99"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3" presetClass="entr" presetSubtype="36" fill="hold" nodeType="click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500" fill="hold"/>
                                        <p:tgtEl>
                                          <p:spTgt spid="12"/>
                                        </p:tgtEl>
                                        <p:attrNameLst>
                                          <p:attrName>ppt_w</p:attrName>
                                        </p:attrNameLst>
                                      </p:cBhvr>
                                      <p:tavLst>
                                        <p:tav tm="0">
                                          <p:val>
                                            <p:strVal val="(6*min(max(#ppt_w*#ppt_h,.3),1)-7.4)/-.7*#ppt_w"/>
                                          </p:val>
                                        </p:tav>
                                        <p:tav tm="100000">
                                          <p:val>
                                            <p:strVal val="#ppt_w"/>
                                          </p:val>
                                        </p:tav>
                                      </p:tavLst>
                                    </p:anim>
                                    <p:anim calcmode="lin" valueType="num">
                                      <p:cBhvr>
                                        <p:cTn id="105" dur="500" fill="hold"/>
                                        <p:tgtEl>
                                          <p:spTgt spid="12"/>
                                        </p:tgtEl>
                                        <p:attrNameLst>
                                          <p:attrName>ppt_h</p:attrName>
                                        </p:attrNameLst>
                                      </p:cBhvr>
                                      <p:tavLst>
                                        <p:tav tm="0">
                                          <p:val>
                                            <p:strVal val="(6*min(max(#ppt_w*#ppt_h,.3),1)-7.4)/-.7*#ppt_h"/>
                                          </p:val>
                                        </p:tav>
                                        <p:tav tm="100000">
                                          <p:val>
                                            <p:strVal val="#ppt_h"/>
                                          </p:val>
                                        </p:tav>
                                      </p:tavLst>
                                    </p:anim>
                                    <p:anim calcmode="lin" valueType="num">
                                      <p:cBhvr>
                                        <p:cTn id="106" dur="500" fill="hold"/>
                                        <p:tgtEl>
                                          <p:spTgt spid="12"/>
                                        </p:tgtEl>
                                        <p:attrNameLst>
                                          <p:attrName>ppt_x</p:attrName>
                                        </p:attrNameLst>
                                      </p:cBhvr>
                                      <p:tavLst>
                                        <p:tav tm="0">
                                          <p:val>
                                            <p:fltVal val="0.5"/>
                                          </p:val>
                                        </p:tav>
                                        <p:tav tm="100000">
                                          <p:val>
                                            <p:strVal val="#ppt_x"/>
                                          </p:val>
                                        </p:tav>
                                      </p:tavLst>
                                    </p:anim>
                                    <p:anim calcmode="lin" valueType="num">
                                      <p:cBhvr>
                                        <p:cTn id="10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u poth.jpg"/>
          <p:cNvPicPr>
            <a:picLocks noChangeAspect="1"/>
          </p:cNvPicPr>
          <p:nvPr/>
        </p:nvPicPr>
        <p:blipFill>
          <a:blip r:embed="rId2" cstate="print"/>
          <a:stretch>
            <a:fillRect/>
          </a:stretch>
        </p:blipFill>
        <p:spPr>
          <a:xfrm>
            <a:off x="1528548" y="1842448"/>
            <a:ext cx="9321421" cy="4800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97382" y="541671"/>
            <a:ext cx="6234546" cy="707886"/>
          </a:xfrm>
          <a:prstGeom prst="rect">
            <a:avLst/>
          </a:prstGeom>
          <a:solidFill>
            <a:schemeClr val="tx2">
              <a:lumMod val="20000"/>
              <a:lumOff val="80000"/>
            </a:schemeClr>
          </a:solidFill>
        </p:spPr>
        <p:txBody>
          <a:bodyPr wrap="square" rtlCol="0">
            <a:spAutoFit/>
          </a:bodyPr>
          <a:lstStyle/>
          <a:p>
            <a:pPr algn="ctr"/>
            <a:r>
              <a:rPr lang="bn-BD" sz="4000" dirty="0" smtClean="0"/>
              <a:t>ছবিতে কী কী দেখতে পাচ্ছ? </a:t>
            </a:r>
            <a:endParaRPr lang="en-US" sz="4000" dirty="0"/>
          </a:p>
        </p:txBody>
      </p:sp>
    </p:spTree>
    <p:extLst>
      <p:ext uri="{BB962C8B-B14F-4D97-AF65-F5344CB8AC3E}">
        <p14:creationId xmlns:p14="http://schemas.microsoft.com/office/powerpoint/2010/main" val="397164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2)">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21527" y="471055"/>
            <a:ext cx="7800109" cy="1177636"/>
          </a:xfrm>
          <a:prstGeom prst="roundRect">
            <a:avLst/>
          </a:prstGeom>
          <a:solidFill>
            <a:schemeClr val="bg1">
              <a:lumMod val="9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বাংলাদেশের নদ-নদীর মানচিত্র </a:t>
            </a:r>
            <a:endParaRPr lang="en-US" sz="40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218" y="1648692"/>
            <a:ext cx="7536873" cy="4876800"/>
          </a:xfrm>
          <a:prstGeom prst="rect">
            <a:avLst/>
          </a:prstGeom>
        </p:spPr>
      </p:pic>
      <p:sp>
        <p:nvSpPr>
          <p:cNvPr id="4" name="Oval 3"/>
          <p:cNvSpPr/>
          <p:nvPr/>
        </p:nvSpPr>
        <p:spPr>
          <a:xfrm>
            <a:off x="3616036" y="4378036"/>
            <a:ext cx="1371600" cy="12053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7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6*min(max(#ppt_w*#ppt_h,.3),1)-7.4)/-.7*#ppt_w"/>
                                          </p:val>
                                        </p:tav>
                                        <p:tav tm="100000">
                                          <p:val>
                                            <p:strVal val="#ppt_w"/>
                                          </p:val>
                                        </p:tav>
                                      </p:tavLst>
                                    </p:anim>
                                    <p:anim calcmode="lin" valueType="num">
                                      <p:cBhvr>
                                        <p:cTn id="13" dur="500" fill="hold"/>
                                        <p:tgtEl>
                                          <p:spTgt spid="3"/>
                                        </p:tgtEl>
                                        <p:attrNameLst>
                                          <p:attrName>ppt_h</p:attrName>
                                        </p:attrNameLst>
                                      </p:cBhvr>
                                      <p:tavLst>
                                        <p:tav tm="0">
                                          <p:val>
                                            <p:strVal val="(6*min(max(#ppt_w*#ppt_h,.3),1)-7.4)/-.7*#ppt_h"/>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01782"/>
            <a:ext cx="7162800" cy="1316182"/>
          </a:xfrm>
          <a:prstGeom prst="roundRect">
            <a:avLst/>
          </a:prstGeom>
          <a:solidFill>
            <a:srgbClr val="92D05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বাংলাদেশের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কয়েকটি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নদ-নদীর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চিত্র</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773382"/>
            <a:ext cx="6954983" cy="4779818"/>
          </a:xfrm>
          <a:prstGeom prst="rect">
            <a:avLst/>
          </a:prstGeom>
        </p:spPr>
      </p:pic>
    </p:spTree>
    <p:extLst>
      <p:ext uri="{BB962C8B-B14F-4D97-AF65-F5344CB8AC3E}">
        <p14:creationId xmlns:p14="http://schemas.microsoft.com/office/powerpoint/2010/main" val="14909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746721863"/>
              </p:ext>
            </p:extLst>
          </p:nvPr>
        </p:nvGraphicFramePr>
        <p:xfrm>
          <a:off x="5638800" y="2816595"/>
          <a:ext cx="914400" cy="771525"/>
        </p:xfrm>
        <a:graphic>
          <a:graphicData uri="http://schemas.openxmlformats.org/presentationml/2006/ole">
            <mc:AlternateContent xmlns:mc="http://schemas.openxmlformats.org/markup-compatibility/2006">
              <mc:Choice xmlns:v="urn:schemas-microsoft-com:vml" Requires="v">
                <p:oleObj spid="_x0000_s2077" name="Packager Shell Object" showAsIcon="1" r:id="rId3" imgW="914400" imgH="771480" progId="Package">
                  <p:embed/>
                </p:oleObj>
              </mc:Choice>
              <mc:Fallback>
                <p:oleObj name="Packager Shell Object" showAsIcon="1" r:id="rId3" imgW="914400" imgH="771480" progId="Package">
                  <p:embed/>
                  <p:pic>
                    <p:nvPicPr>
                      <p:cNvPr id="0" name=""/>
                      <p:cNvPicPr>
                        <a:picLocks noChangeAspect="1" noChangeArrowheads="1"/>
                      </p:cNvPicPr>
                      <p:nvPr/>
                    </p:nvPicPr>
                    <p:blipFill>
                      <a:blip r:embed="rId4"/>
                      <a:srcRect/>
                      <a:stretch>
                        <a:fillRect/>
                      </a:stretch>
                    </p:blipFill>
                    <p:spPr bwMode="auto">
                      <a:xfrm>
                        <a:off x="5638800" y="2816595"/>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1620983" y="457200"/>
            <a:ext cx="8506691" cy="13854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চল আমরা একটি চলমান নদীর ভিডিও দেখি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3439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2745" y="207820"/>
            <a:ext cx="5077691" cy="803562"/>
          </a:xfrm>
          <a:prstGeom prst="rect">
            <a:avLst/>
          </a:prstGeom>
          <a:solidFill>
            <a:schemeClr val="tx2">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তাহলে</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আমাদের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আজকের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পাঠ</a:t>
            </a:r>
            <a:endParaRPr lang="en-US" sz="40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8465127" y="1593273"/>
            <a:ext cx="3546764" cy="498763"/>
          </a:xfrm>
          <a:prstGeom prst="roundRect">
            <a:avLst/>
          </a:prstGeom>
          <a:solidFill>
            <a:srgbClr val="92D05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লেখক,মাইকেল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মধুসূদন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দও</a:t>
            </a:r>
            <a:endParaRPr lang="en-US" sz="28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023" y="2438400"/>
            <a:ext cx="2956213" cy="3658864"/>
          </a:xfrm>
          <a:prstGeom prst="rect">
            <a:avLst/>
          </a:prstGeom>
          <a:effectLst>
            <a:glow rad="228600">
              <a:schemeClr val="accent2">
                <a:satMod val="175000"/>
                <a:alpha val="40000"/>
              </a:schemeClr>
            </a:glo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5" y="2132301"/>
            <a:ext cx="7980219" cy="4393190"/>
          </a:xfrm>
          <a:prstGeom prst="rect">
            <a:avLst/>
          </a:prstGeom>
        </p:spPr>
      </p:pic>
    </p:spTree>
    <p:extLst>
      <p:ext uri="{BB962C8B-B14F-4D97-AF65-F5344CB8AC3E}">
        <p14:creationId xmlns:p14="http://schemas.microsoft.com/office/powerpoint/2010/main" val="3254154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6*min(max(#ppt_w*#ppt_h,.3),1)-7.4)/-.7*#ppt_w"/>
                                          </p:val>
                                        </p:tav>
                                        <p:tav tm="100000">
                                          <p:val>
                                            <p:strVal val="#ppt_w"/>
                                          </p:val>
                                        </p:tav>
                                      </p:tavLst>
                                    </p:anim>
                                    <p:anim calcmode="lin" valueType="num">
                                      <p:cBhvr>
                                        <p:cTn id="16" dur="500" fill="hold"/>
                                        <p:tgtEl>
                                          <p:spTgt spid="4"/>
                                        </p:tgtEl>
                                        <p:attrNameLst>
                                          <p:attrName>ppt_h</p:attrName>
                                        </p:attrNameLst>
                                      </p:cBhvr>
                                      <p:tavLst>
                                        <p:tav tm="0">
                                          <p:val>
                                            <p:strVal val="(6*min(max(#ppt_w*#ppt_h,.3),1)-7.4)/-.7*#ppt_h"/>
                                          </p:val>
                                        </p:tav>
                                        <p:tav tm="100000">
                                          <p:val>
                                            <p:strVal val="#ppt_h"/>
                                          </p:val>
                                        </p:tav>
                                      </p:tavLst>
                                    </p:anim>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strVal val="(6*min(max(#ppt_w*#ppt_h,.3),1)-7.4)/-.7*#ppt_w"/>
                                          </p:val>
                                        </p:tav>
                                        <p:tav tm="100000">
                                          <p:val>
                                            <p:strVal val="#ppt_w"/>
                                          </p:val>
                                        </p:tav>
                                      </p:tavLst>
                                    </p:anim>
                                    <p:anim calcmode="lin" valueType="num">
                                      <p:cBhvr>
                                        <p:cTn id="29" dur="500" fill="hold"/>
                                        <p:tgtEl>
                                          <p:spTgt spid="6"/>
                                        </p:tgtEl>
                                        <p:attrNameLst>
                                          <p:attrName>ppt_h</p:attrName>
                                        </p:attrNameLst>
                                      </p:cBhvr>
                                      <p:tavLst>
                                        <p:tav tm="0">
                                          <p:val>
                                            <p:strVal val="(6*min(max(#ppt_w*#ppt_h,.3),1)-7.4)/-.7*#ppt_h"/>
                                          </p:val>
                                        </p:tav>
                                        <p:tav tm="100000">
                                          <p:val>
                                            <p:strVal val="#ppt_h"/>
                                          </p:val>
                                        </p:tav>
                                      </p:tavLst>
                                    </p:anim>
                                    <p:anim calcmode="lin" valueType="num">
                                      <p:cBhvr>
                                        <p:cTn id="30" dur="500" fill="hold"/>
                                        <p:tgtEl>
                                          <p:spTgt spid="6"/>
                                        </p:tgtEl>
                                        <p:attrNameLst>
                                          <p:attrName>ppt_x</p:attrName>
                                        </p:attrNameLst>
                                      </p:cBhvr>
                                      <p:tavLst>
                                        <p:tav tm="0">
                                          <p:val>
                                            <p:fltVal val="0.5"/>
                                          </p:val>
                                        </p:tav>
                                        <p:tav tm="100000">
                                          <p:val>
                                            <p:strVal val="#ppt_x"/>
                                          </p:val>
                                        </p:tav>
                                      </p:tavLst>
                                    </p:anim>
                                    <p:anim calcmode="lin" valueType="num">
                                      <p:cBhvr>
                                        <p:cTn id="31"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05469" y="271463"/>
            <a:ext cx="10072047" cy="1423987"/>
          </a:xfrm>
          <a:solidFill>
            <a:schemeClr val="bg1">
              <a:lumMod val="85000"/>
            </a:schemeClr>
          </a:solidFill>
          <a:ln>
            <a:noFill/>
          </a:ln>
          <a:effectLst>
            <a:softEdge rad="127000"/>
          </a:effectLst>
        </p:spPr>
        <p:txBody>
          <a:bodyPr>
            <a:normAutofit/>
          </a:bodyPr>
          <a:lstStyle/>
          <a:p>
            <a:pPr algn="ctr"/>
            <a:r>
              <a:rPr lang="bn-BD" sz="7200" dirty="0" smtClean="0">
                <a:solidFill>
                  <a:schemeClr val="tx1"/>
                </a:solidFill>
                <a:latin typeface="NikoshBAN" panose="02000000000000000000" pitchFamily="2" charset="0"/>
                <a:cs typeface="NikoshBAN" panose="02000000000000000000" pitchFamily="2" charset="0"/>
              </a:rPr>
              <a:t>শিখনফল </a:t>
            </a:r>
            <a:endParaRPr lang="en-AU" sz="7200" dirty="0">
              <a:solidFill>
                <a:schemeClr val="tx1"/>
              </a:solidFill>
              <a:latin typeface="NikoshBAN" pitchFamily="2" charset="0"/>
              <a:cs typeface="NikoshBAN" pitchFamily="2" charset="0"/>
            </a:endParaRPr>
          </a:p>
        </p:txBody>
      </p:sp>
      <p:sp>
        <p:nvSpPr>
          <p:cNvPr id="3" name="Subtitle 2"/>
          <p:cNvSpPr>
            <a:spLocks noGrp="1"/>
          </p:cNvSpPr>
          <p:nvPr>
            <p:ph type="subTitle" idx="4294967295"/>
          </p:nvPr>
        </p:nvSpPr>
        <p:spPr>
          <a:xfrm>
            <a:off x="1187355" y="1760561"/>
            <a:ext cx="10031105" cy="4885899"/>
          </a:xfrm>
          <a:solidFill>
            <a:schemeClr val="accent6">
              <a:lumMod val="20000"/>
              <a:lumOff val="80000"/>
            </a:schemeClr>
          </a:solidFill>
          <a:ln>
            <a:noFill/>
          </a:ln>
          <a:effectLst>
            <a:softEdge rad="127000"/>
          </a:effectLst>
        </p:spPr>
        <p:txBody>
          <a:bodyPr>
            <a:noAutofit/>
          </a:bodyPr>
          <a:lstStyle/>
          <a:p>
            <a:pPr marL="342900" indent="-342900" algn="l">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কবি পরিচিতি বলতে পারবে?</a:t>
            </a:r>
          </a:p>
          <a:p>
            <a:pPr marL="342900" indent="-342900" algn="l">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শুদ্ধ উচ্চারণে কবিতাটি আবৃত্তি করতে পারবে।</a:t>
            </a:r>
          </a:p>
          <a:p>
            <a:pPr marL="342900" indent="-342900" algn="l">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শব্দের অর্থ খাতায় লিখতে পারবে।</a:t>
            </a:r>
          </a:p>
          <a:p>
            <a:pPr marL="342900" indent="-342900" algn="l">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কপোতাক্ষ নদ  সম্পর্কে বলতে পারবে।</a:t>
            </a:r>
          </a:p>
          <a:p>
            <a:pPr marL="342900" indent="-342900" algn="l">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কবির মন ও মানস ব্যাখ্যা করতে পারবে।</a:t>
            </a:r>
          </a:p>
          <a:p>
            <a:pPr marL="342900" indent="-342900" algn="l">
              <a:buFont typeface="Wingdings" panose="05000000000000000000" pitchFamily="2" charset="2"/>
              <a:buChar char="Ø"/>
            </a:pPr>
            <a:endParaRPr lang="bn-BD" sz="3600" dirty="0" smtClean="0">
              <a:latin typeface="NikoshBAN" panose="02000000000000000000" pitchFamily="2" charset="0"/>
              <a:cs typeface="NikoshBAN" panose="02000000000000000000" pitchFamily="2" charset="0"/>
            </a:endParaRPr>
          </a:p>
          <a:p>
            <a:pPr marL="342900" indent="-342900" algn="l">
              <a:buFont typeface="Wingdings" panose="05000000000000000000" pitchFamily="2" charset="2"/>
              <a:buChar char="Ø"/>
            </a:pPr>
            <a:endParaRPr lang="bn-BD" sz="3600" dirty="0" smtClean="0">
              <a:latin typeface="NikoshBAN" panose="02000000000000000000" pitchFamily="2" charset="0"/>
              <a:cs typeface="NikoshBAN" panose="02000000000000000000" pitchFamily="2" charset="0"/>
            </a:endParaRPr>
          </a:p>
          <a:p>
            <a:pPr marL="0" indent="0" algn="l">
              <a:buNone/>
            </a:pP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endParaRPr lang="bn-BD" sz="3600" dirty="0" smtClean="0">
              <a:latin typeface="NikoshBAN" panose="02000000000000000000" pitchFamily="2" charset="0"/>
              <a:cs typeface="NikoshBAN" panose="02000000000000000000" pitchFamily="2" charset="0"/>
            </a:endParaRPr>
          </a:p>
          <a:p>
            <a:pPr marL="342900" indent="-342900" algn="l">
              <a:buFont typeface="Wingdings" panose="05000000000000000000" pitchFamily="2" charset="2"/>
              <a:buChar char="Ø"/>
            </a:pPr>
            <a:endParaRPr lang="bn-BD" sz="3600" dirty="0" smtClean="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Ø"/>
            </a:pPr>
            <a:endParaRPr lang="en-AU"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94119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1116</TotalTime>
  <Words>468</Words>
  <Application>Microsoft Office PowerPoint</Application>
  <PresentationFormat>Widescreen</PresentationFormat>
  <Paragraphs>109</Paragraphs>
  <Slides>23</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Book Antiqua</vt:lpstr>
      <vt:lpstr>Calibri</vt:lpstr>
      <vt:lpstr>Franklin Gothic Book</vt:lpstr>
      <vt:lpstr>NikoshBAN</vt:lpstr>
      <vt:lpstr>Perpetua</vt:lpstr>
      <vt:lpstr>Vrinda</vt:lpstr>
      <vt:lpstr>Wingdings</vt:lpstr>
      <vt:lpstr>Wingdings 2</vt:lpstr>
      <vt:lpstr>Equity</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শিখনফল </vt:lpstr>
      <vt:lpstr> কবি পরিচিতি</vt:lpstr>
      <vt:lpstr>PowerPoint Presentation</vt:lpstr>
      <vt:lpstr>PowerPoint Presentation</vt:lpstr>
      <vt:lpstr>শব্দার্থ </vt:lpstr>
      <vt:lpstr>কপোতাক্ষ নদ</vt:lpstr>
      <vt:lpstr>PowerPoint Presentation</vt:lpstr>
      <vt:lpstr>PowerPoint Presentation</vt:lpstr>
      <vt:lpstr>PowerPoint Presentation</vt:lpstr>
      <vt:lpstr>PowerPoint Presentation</vt:lpstr>
      <vt:lpstr>            দলীয় কাজ</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komalkanta1970@gmail.com</cp:lastModifiedBy>
  <cp:revision>200</cp:revision>
  <dcterms:created xsi:type="dcterms:W3CDTF">2014-10-29T05:01:26Z</dcterms:created>
  <dcterms:modified xsi:type="dcterms:W3CDTF">2020-01-27T15:05:01Z</dcterms:modified>
</cp:coreProperties>
</file>