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0"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 id="278" r:id="rId23"/>
    <p:sldId id="279" r:id="rId24"/>
    <p:sldId id="276"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C8E636-409D-4359-B4EE-A13DAE54BAEF}"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5EF24-CCB1-47AB-BE52-98E3DC615571}" type="slidenum">
              <a:rPr lang="en-US" smtClean="0"/>
              <a:t>‹#›</a:t>
            </a:fld>
            <a:endParaRPr lang="en-US"/>
          </a:p>
        </p:txBody>
      </p:sp>
    </p:spTree>
    <p:extLst>
      <p:ext uri="{BB962C8B-B14F-4D97-AF65-F5344CB8AC3E}">
        <p14:creationId xmlns:p14="http://schemas.microsoft.com/office/powerpoint/2010/main" val="186276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8E636-409D-4359-B4EE-A13DAE54BAEF}"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5EF24-CCB1-47AB-BE52-98E3DC615571}" type="slidenum">
              <a:rPr lang="en-US" smtClean="0"/>
              <a:t>‹#›</a:t>
            </a:fld>
            <a:endParaRPr lang="en-US"/>
          </a:p>
        </p:txBody>
      </p:sp>
    </p:spTree>
    <p:extLst>
      <p:ext uri="{BB962C8B-B14F-4D97-AF65-F5344CB8AC3E}">
        <p14:creationId xmlns:p14="http://schemas.microsoft.com/office/powerpoint/2010/main" val="389606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8E636-409D-4359-B4EE-A13DAE54BAEF}"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5EF24-CCB1-47AB-BE52-98E3DC615571}" type="slidenum">
              <a:rPr lang="en-US" smtClean="0"/>
              <a:t>‹#›</a:t>
            </a:fld>
            <a:endParaRPr lang="en-US"/>
          </a:p>
        </p:txBody>
      </p:sp>
    </p:spTree>
    <p:extLst>
      <p:ext uri="{BB962C8B-B14F-4D97-AF65-F5344CB8AC3E}">
        <p14:creationId xmlns:p14="http://schemas.microsoft.com/office/powerpoint/2010/main" val="190130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8E636-409D-4359-B4EE-A13DAE54BAEF}"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5EF24-CCB1-47AB-BE52-98E3DC615571}" type="slidenum">
              <a:rPr lang="en-US" smtClean="0"/>
              <a:t>‹#›</a:t>
            </a:fld>
            <a:endParaRPr lang="en-US"/>
          </a:p>
        </p:txBody>
      </p:sp>
    </p:spTree>
    <p:extLst>
      <p:ext uri="{BB962C8B-B14F-4D97-AF65-F5344CB8AC3E}">
        <p14:creationId xmlns:p14="http://schemas.microsoft.com/office/powerpoint/2010/main" val="106345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C8E636-409D-4359-B4EE-A13DAE54BAEF}"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5EF24-CCB1-47AB-BE52-98E3DC615571}" type="slidenum">
              <a:rPr lang="en-US" smtClean="0"/>
              <a:t>‹#›</a:t>
            </a:fld>
            <a:endParaRPr lang="en-US"/>
          </a:p>
        </p:txBody>
      </p:sp>
    </p:spTree>
    <p:extLst>
      <p:ext uri="{BB962C8B-B14F-4D97-AF65-F5344CB8AC3E}">
        <p14:creationId xmlns:p14="http://schemas.microsoft.com/office/powerpoint/2010/main" val="261405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C8E636-409D-4359-B4EE-A13DAE54BAEF}"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5EF24-CCB1-47AB-BE52-98E3DC615571}" type="slidenum">
              <a:rPr lang="en-US" smtClean="0"/>
              <a:t>‹#›</a:t>
            </a:fld>
            <a:endParaRPr lang="en-US"/>
          </a:p>
        </p:txBody>
      </p:sp>
    </p:spTree>
    <p:extLst>
      <p:ext uri="{BB962C8B-B14F-4D97-AF65-F5344CB8AC3E}">
        <p14:creationId xmlns:p14="http://schemas.microsoft.com/office/powerpoint/2010/main" val="99979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C8E636-409D-4359-B4EE-A13DAE54BAEF}"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D5EF24-CCB1-47AB-BE52-98E3DC615571}" type="slidenum">
              <a:rPr lang="en-US" smtClean="0"/>
              <a:t>‹#›</a:t>
            </a:fld>
            <a:endParaRPr lang="en-US"/>
          </a:p>
        </p:txBody>
      </p:sp>
    </p:spTree>
    <p:extLst>
      <p:ext uri="{BB962C8B-B14F-4D97-AF65-F5344CB8AC3E}">
        <p14:creationId xmlns:p14="http://schemas.microsoft.com/office/powerpoint/2010/main" val="299322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C8E636-409D-4359-B4EE-A13DAE54BAEF}"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D5EF24-CCB1-47AB-BE52-98E3DC615571}" type="slidenum">
              <a:rPr lang="en-US" smtClean="0"/>
              <a:t>‹#›</a:t>
            </a:fld>
            <a:endParaRPr lang="en-US"/>
          </a:p>
        </p:txBody>
      </p:sp>
    </p:spTree>
    <p:extLst>
      <p:ext uri="{BB962C8B-B14F-4D97-AF65-F5344CB8AC3E}">
        <p14:creationId xmlns:p14="http://schemas.microsoft.com/office/powerpoint/2010/main" val="398040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8E636-409D-4359-B4EE-A13DAE54BAEF}"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D5EF24-CCB1-47AB-BE52-98E3DC615571}" type="slidenum">
              <a:rPr lang="en-US" smtClean="0"/>
              <a:t>‹#›</a:t>
            </a:fld>
            <a:endParaRPr lang="en-US"/>
          </a:p>
        </p:txBody>
      </p:sp>
    </p:spTree>
    <p:extLst>
      <p:ext uri="{BB962C8B-B14F-4D97-AF65-F5344CB8AC3E}">
        <p14:creationId xmlns:p14="http://schemas.microsoft.com/office/powerpoint/2010/main" val="316343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C8E636-409D-4359-B4EE-A13DAE54BAEF}"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5EF24-CCB1-47AB-BE52-98E3DC615571}" type="slidenum">
              <a:rPr lang="en-US" smtClean="0"/>
              <a:t>‹#›</a:t>
            </a:fld>
            <a:endParaRPr lang="en-US"/>
          </a:p>
        </p:txBody>
      </p:sp>
    </p:spTree>
    <p:extLst>
      <p:ext uri="{BB962C8B-B14F-4D97-AF65-F5344CB8AC3E}">
        <p14:creationId xmlns:p14="http://schemas.microsoft.com/office/powerpoint/2010/main" val="256411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C8E636-409D-4359-B4EE-A13DAE54BAEF}"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5EF24-CCB1-47AB-BE52-98E3DC615571}" type="slidenum">
              <a:rPr lang="en-US" smtClean="0"/>
              <a:t>‹#›</a:t>
            </a:fld>
            <a:endParaRPr lang="en-US"/>
          </a:p>
        </p:txBody>
      </p:sp>
    </p:spTree>
    <p:extLst>
      <p:ext uri="{BB962C8B-B14F-4D97-AF65-F5344CB8AC3E}">
        <p14:creationId xmlns:p14="http://schemas.microsoft.com/office/powerpoint/2010/main" val="77132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8E636-409D-4359-B4EE-A13DAE54BAEF}" type="datetimeFigureOut">
              <a:rPr lang="en-US" smtClean="0"/>
              <a:t>1/28/2020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5EF24-CCB1-47AB-BE52-98E3DC615571}" type="slidenum">
              <a:rPr lang="en-US" smtClean="0"/>
              <a:t>‹#›</a:t>
            </a:fld>
            <a:endParaRPr lang="en-US"/>
          </a:p>
        </p:txBody>
      </p:sp>
    </p:spTree>
    <p:extLst>
      <p:ext uri="{BB962C8B-B14F-4D97-AF65-F5344CB8AC3E}">
        <p14:creationId xmlns:p14="http://schemas.microsoft.com/office/powerpoint/2010/main" val="367490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2.jpg"/></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445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800" dirty="0" err="1" smtClean="0"/>
              <a:t>সবাইকে</a:t>
            </a:r>
            <a:r>
              <a:rPr lang="en-US" sz="4800" dirty="0" smtClean="0"/>
              <a:t> </a:t>
            </a:r>
            <a:r>
              <a:rPr lang="en-US" sz="4800" dirty="0" err="1" smtClean="0"/>
              <a:t>শুভেচ্ছা</a:t>
            </a:r>
            <a:r>
              <a:rPr lang="en-US" sz="4800" dirty="0" smtClean="0"/>
              <a:t> </a:t>
            </a:r>
            <a:endParaRPr lang="en-US" sz="4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5602"/>
            <a:ext cx="12305211" cy="6122398"/>
          </a:xfrm>
          <a:prstGeom prst="rect">
            <a:avLst/>
          </a:prstGeom>
        </p:spPr>
      </p:pic>
    </p:spTree>
    <p:extLst>
      <p:ext uri="{BB962C8B-B14F-4D97-AF65-F5344CB8AC3E}">
        <p14:creationId xmlns:p14="http://schemas.microsoft.com/office/powerpoint/2010/main" val="2731273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29671"/>
            <a:ext cx="5826034" cy="263688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618" y="1071154"/>
            <a:ext cx="6396381" cy="30044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04" y="1201784"/>
            <a:ext cx="5609042" cy="28023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3783" y="4083731"/>
            <a:ext cx="6418217" cy="2636889"/>
          </a:xfrm>
          <a:prstGeom prst="rect">
            <a:avLst/>
          </a:prstGeom>
          <a:solidFill>
            <a:schemeClr val="accent4">
              <a:lumMod val="20000"/>
              <a:lumOff val="80000"/>
            </a:schemeClr>
          </a:solidFill>
        </p:spPr>
      </p:pic>
      <p:sp>
        <p:nvSpPr>
          <p:cNvPr id="8" name="Rectangle 7"/>
          <p:cNvSpPr/>
          <p:nvPr/>
        </p:nvSpPr>
        <p:spPr>
          <a:xfrm>
            <a:off x="0" y="0"/>
            <a:ext cx="12192000" cy="9535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t>আজ</a:t>
            </a:r>
            <a:r>
              <a:rPr lang="en-US" sz="2400" dirty="0" smtClean="0"/>
              <a:t> </a:t>
            </a:r>
            <a:r>
              <a:rPr lang="en-US" sz="2400" dirty="0" err="1" smtClean="0"/>
              <a:t>আমাদের</a:t>
            </a:r>
            <a:r>
              <a:rPr lang="en-US" sz="2400" dirty="0" smtClean="0"/>
              <a:t> এই </a:t>
            </a:r>
            <a:r>
              <a:rPr lang="en-US" sz="2400" dirty="0" err="1" smtClean="0"/>
              <a:t>নতুন</a:t>
            </a:r>
            <a:r>
              <a:rPr lang="en-US" sz="2400" dirty="0" smtClean="0"/>
              <a:t> </a:t>
            </a:r>
            <a:r>
              <a:rPr lang="en-US" sz="2400" dirty="0" err="1" smtClean="0"/>
              <a:t>করিয়া</a:t>
            </a:r>
            <a:r>
              <a:rPr lang="en-US" sz="2400" dirty="0" smtClean="0"/>
              <a:t> </a:t>
            </a:r>
            <a:r>
              <a:rPr lang="en-US" sz="2400" dirty="0" err="1" smtClean="0"/>
              <a:t>মহাজাগরণর</a:t>
            </a:r>
            <a:r>
              <a:rPr lang="en-US" sz="2400" dirty="0" smtClean="0"/>
              <a:t> </a:t>
            </a:r>
            <a:r>
              <a:rPr lang="en-US" sz="2400" dirty="0" err="1" smtClean="0"/>
              <a:t>দিনে</a:t>
            </a:r>
            <a:r>
              <a:rPr lang="en-US" sz="2400" dirty="0" smtClean="0"/>
              <a:t> </a:t>
            </a:r>
            <a:r>
              <a:rPr lang="en-US" sz="2400" dirty="0" err="1" smtClean="0"/>
              <a:t>আমাদের</a:t>
            </a:r>
            <a:r>
              <a:rPr lang="en-US" sz="2400" dirty="0" smtClean="0"/>
              <a:t> </a:t>
            </a:r>
            <a:r>
              <a:rPr lang="en-US" sz="2400" dirty="0" err="1" smtClean="0"/>
              <a:t>সেই</a:t>
            </a:r>
            <a:r>
              <a:rPr lang="en-US" sz="2400" dirty="0" smtClean="0"/>
              <a:t> </a:t>
            </a:r>
            <a:r>
              <a:rPr lang="en-US" sz="2400" dirty="0" err="1" smtClean="0"/>
              <a:t>শক্তিকে</a:t>
            </a:r>
            <a:r>
              <a:rPr lang="en-US" sz="2400" dirty="0" smtClean="0"/>
              <a:t> </a:t>
            </a:r>
            <a:r>
              <a:rPr lang="en-US" sz="2400" dirty="0" err="1" smtClean="0"/>
              <a:t>ভুলিলে</a:t>
            </a:r>
            <a:r>
              <a:rPr lang="en-US" sz="2400" dirty="0" smtClean="0"/>
              <a:t> </a:t>
            </a:r>
            <a:r>
              <a:rPr lang="en-US" sz="2400" dirty="0" err="1" smtClean="0"/>
              <a:t>চলিবেনা</a:t>
            </a:r>
            <a:r>
              <a:rPr lang="en-US" sz="2400" dirty="0" smtClean="0"/>
              <a:t>, </a:t>
            </a:r>
            <a:r>
              <a:rPr lang="en-US" sz="2400" dirty="0" err="1" smtClean="0"/>
              <a:t>যাহাদের</a:t>
            </a:r>
            <a:r>
              <a:rPr lang="en-US" sz="2400" dirty="0" smtClean="0"/>
              <a:t> </a:t>
            </a:r>
            <a:r>
              <a:rPr lang="en-US" sz="2400" dirty="0" err="1" smtClean="0"/>
              <a:t>উপর</a:t>
            </a:r>
            <a:r>
              <a:rPr lang="en-US" sz="2400" dirty="0" smtClean="0"/>
              <a:t> </a:t>
            </a:r>
            <a:r>
              <a:rPr lang="en-US" sz="2400" dirty="0" err="1" smtClean="0"/>
              <a:t>আমাদের</a:t>
            </a:r>
            <a:r>
              <a:rPr lang="en-US" sz="2400" dirty="0" smtClean="0"/>
              <a:t> </a:t>
            </a:r>
            <a:r>
              <a:rPr lang="en-US" sz="2400" dirty="0" err="1" smtClean="0"/>
              <a:t>দশ</a:t>
            </a:r>
            <a:r>
              <a:rPr lang="en-US" sz="2400" dirty="0" smtClean="0"/>
              <a:t> </a:t>
            </a:r>
            <a:r>
              <a:rPr lang="en-US" sz="2400" dirty="0" err="1" smtClean="0"/>
              <a:t>আনা</a:t>
            </a:r>
            <a:r>
              <a:rPr lang="en-US" sz="2400" dirty="0" smtClean="0"/>
              <a:t> </a:t>
            </a:r>
            <a:r>
              <a:rPr lang="en-US" sz="2400" dirty="0" err="1" smtClean="0"/>
              <a:t>শক্তি</a:t>
            </a:r>
            <a:r>
              <a:rPr lang="en-US" sz="2400" dirty="0" smtClean="0"/>
              <a:t> </a:t>
            </a:r>
            <a:r>
              <a:rPr lang="en-US" sz="2400" dirty="0" err="1" smtClean="0"/>
              <a:t>নির্ভর</a:t>
            </a:r>
            <a:r>
              <a:rPr lang="en-US" sz="2400" dirty="0" smtClean="0"/>
              <a:t> </a:t>
            </a:r>
            <a:r>
              <a:rPr lang="en-US" sz="2400" dirty="0" err="1" smtClean="0"/>
              <a:t>করিতেছে</a:t>
            </a:r>
            <a:r>
              <a:rPr lang="en-US" sz="2400" dirty="0" smtClean="0"/>
              <a:t>। </a:t>
            </a:r>
            <a:r>
              <a:rPr lang="en-US" sz="2400" dirty="0" err="1" smtClean="0"/>
              <a:t>অথচ</a:t>
            </a:r>
            <a:r>
              <a:rPr lang="en-US" sz="2400" dirty="0" smtClean="0"/>
              <a:t> </a:t>
            </a:r>
            <a:r>
              <a:rPr lang="en-US" sz="2400" dirty="0" err="1" smtClean="0"/>
              <a:t>আমরা</a:t>
            </a:r>
            <a:r>
              <a:rPr lang="en-US" sz="2400" dirty="0" smtClean="0"/>
              <a:t> </a:t>
            </a:r>
            <a:r>
              <a:rPr lang="en-US" sz="2400" dirty="0" err="1" smtClean="0"/>
              <a:t>তাহাদিগকে</a:t>
            </a:r>
            <a:r>
              <a:rPr lang="en-US" sz="2400" dirty="0" smtClean="0"/>
              <a:t> </a:t>
            </a:r>
            <a:r>
              <a:rPr lang="en-US" sz="2400" dirty="0" err="1" smtClean="0"/>
              <a:t>উপেক্ষা</a:t>
            </a:r>
            <a:r>
              <a:rPr lang="en-US" sz="2400" dirty="0" smtClean="0"/>
              <a:t> </a:t>
            </a:r>
            <a:r>
              <a:rPr lang="en-US" sz="2400" dirty="0" err="1" smtClean="0"/>
              <a:t>করিয়া</a:t>
            </a:r>
            <a:r>
              <a:rPr lang="en-US" sz="2400" dirty="0" smtClean="0"/>
              <a:t> </a:t>
            </a:r>
            <a:r>
              <a:rPr lang="en-US" sz="2400" dirty="0" err="1" smtClean="0"/>
              <a:t>আসিতেছি</a:t>
            </a:r>
            <a:r>
              <a:rPr lang="en-US" sz="2400" dirty="0" smtClean="0"/>
              <a:t>। </a:t>
            </a:r>
            <a:r>
              <a:rPr lang="en-US" sz="2400" dirty="0" err="1" smtClean="0"/>
              <a:t>সেই</a:t>
            </a:r>
            <a:r>
              <a:rPr lang="en-US" sz="2400" dirty="0" smtClean="0"/>
              <a:t> </a:t>
            </a:r>
            <a:r>
              <a:rPr lang="en-US" sz="2400" dirty="0" err="1" smtClean="0"/>
              <a:t>হইতেছে</a:t>
            </a:r>
            <a:r>
              <a:rPr lang="en-US" sz="2400" dirty="0" smtClean="0"/>
              <a:t> </a:t>
            </a:r>
            <a:r>
              <a:rPr lang="en-US" sz="2400" dirty="0" err="1" smtClean="0"/>
              <a:t>আমাদের</a:t>
            </a:r>
            <a:r>
              <a:rPr lang="en-US" sz="2400" dirty="0" smtClean="0"/>
              <a:t> </a:t>
            </a:r>
            <a:r>
              <a:rPr lang="en-US" sz="2400" dirty="0" err="1" smtClean="0"/>
              <a:t>দেশের</a:t>
            </a:r>
            <a:r>
              <a:rPr lang="en-US" sz="2400" dirty="0" smtClean="0"/>
              <a:t> </a:t>
            </a:r>
            <a:r>
              <a:rPr lang="en-US" sz="2400" dirty="0" err="1" smtClean="0"/>
              <a:t>তথা</a:t>
            </a:r>
            <a:r>
              <a:rPr lang="en-US" sz="2400" dirty="0" smtClean="0"/>
              <a:t> </a:t>
            </a:r>
            <a:r>
              <a:rPr lang="en-US" sz="2400" dirty="0" err="1" smtClean="0"/>
              <a:t>কথিত</a:t>
            </a:r>
            <a:r>
              <a:rPr lang="en-US" sz="2400" dirty="0" smtClean="0"/>
              <a:t> “</a:t>
            </a:r>
            <a:r>
              <a:rPr lang="en-US" sz="2400" dirty="0" err="1" smtClean="0"/>
              <a:t>ছোটলোক</a:t>
            </a:r>
            <a:r>
              <a:rPr lang="en-US" sz="2400" dirty="0" smtClean="0"/>
              <a:t>” </a:t>
            </a:r>
            <a:r>
              <a:rPr lang="en-US" sz="2400" dirty="0" err="1" smtClean="0"/>
              <a:t>সম্প্রদায়</a:t>
            </a:r>
            <a:r>
              <a:rPr lang="en-US" sz="2400" dirty="0" smtClean="0"/>
              <a:t>।                        </a:t>
            </a:r>
            <a:endParaRPr lang="en-US" sz="2400" dirty="0"/>
          </a:p>
        </p:txBody>
      </p:sp>
    </p:spTree>
    <p:extLst>
      <p:ext uri="{BB962C8B-B14F-4D97-AF65-F5344CB8AC3E}">
        <p14:creationId xmlns:p14="http://schemas.microsoft.com/office/powerpoint/2010/main" val="6177987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2165" t="16880" r="20531" b="16522"/>
          <a:stretch/>
        </p:blipFill>
        <p:spPr>
          <a:xfrm>
            <a:off x="91440" y="2778684"/>
            <a:ext cx="5936105" cy="25180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773" y="0"/>
            <a:ext cx="6130227" cy="28660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936105" cy="283493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7567" y="2830936"/>
            <a:ext cx="6034433" cy="2518095"/>
          </a:xfrm>
          <a:prstGeom prst="rect">
            <a:avLst/>
          </a:prstGeom>
        </p:spPr>
      </p:pic>
      <p:sp>
        <p:nvSpPr>
          <p:cNvPr id="7" name="TextBox 6"/>
          <p:cNvSpPr txBox="1"/>
          <p:nvPr/>
        </p:nvSpPr>
        <p:spPr>
          <a:xfrm>
            <a:off x="0" y="5512798"/>
            <a:ext cx="12191999" cy="1015663"/>
          </a:xfrm>
          <a:prstGeom prst="rect">
            <a:avLst/>
          </a:prstGeom>
          <a:solidFill>
            <a:schemeClr val="accent6">
              <a:lumMod val="20000"/>
              <a:lumOff val="80000"/>
            </a:schemeClr>
          </a:solidFill>
        </p:spPr>
        <p:txBody>
          <a:bodyPr wrap="square" rtlCol="0">
            <a:spAutoFit/>
          </a:bodyPr>
          <a:lstStyle/>
          <a:p>
            <a:r>
              <a:rPr lang="bn-IN" sz="2000" dirty="0" smtClean="0">
                <a:latin typeface="NikoshBAN" panose="02000000000000000000" pitchFamily="2" charset="0"/>
                <a:cs typeface="NikoshBAN" panose="02000000000000000000" pitchFamily="2" charset="0"/>
              </a:rPr>
              <a:t>আমাদের আভিজাত্য-গর্বিত সম্প্রদায়ই এই হত ভাগ্যদের এই রূপ নামকরণ করিয়াছেন।কিন্তু কোন যন্ত্র দিয়া এই দুই শ্রেণির </a:t>
            </a:r>
            <a:r>
              <a:rPr lang="en-US" sz="2000" dirty="0" err="1" smtClean="0">
                <a:latin typeface="NikoshBAN" panose="02000000000000000000" pitchFamily="2" charset="0"/>
                <a:cs typeface="NikoshBAN" panose="02000000000000000000" pitchFamily="2" charset="0"/>
              </a:rPr>
              <a:t>লো</a:t>
            </a:r>
            <a:r>
              <a:rPr lang="bn-IN" sz="2000" dirty="0" smtClean="0">
                <a:latin typeface="NikoshBAN" panose="02000000000000000000" pitchFamily="2" charset="0"/>
                <a:cs typeface="NikoshBAN" panose="02000000000000000000" pitchFamily="2" charset="0"/>
              </a:rPr>
              <a:t>কের অন্তর যদি দেখিতে পারো, তাহলে দেখিবে ঐ তথাকথিত “ছোটলোক”-এর অন্তর কাঁচের ন্যায় স্বচ্ছ,তার পরও তারা কোন কার্য করিতে পারিতেছেনা। তার কারণ এই ভদ্র সম্প্রদায়ের অত্যাচার।  </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655351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6360"/>
            <a:ext cx="6035040" cy="281302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724"/>
          <a:stretch/>
        </p:blipFill>
        <p:spPr>
          <a:xfrm>
            <a:off x="0" y="0"/>
            <a:ext cx="5917474" cy="28636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8664"/>
          <a:stretch/>
        </p:blipFill>
        <p:spPr>
          <a:xfrm>
            <a:off x="5933298" y="0"/>
            <a:ext cx="6258702" cy="284485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1166" y="2917800"/>
            <a:ext cx="6013111" cy="2813020"/>
          </a:xfrm>
          <a:prstGeom prst="rect">
            <a:avLst/>
          </a:prstGeom>
        </p:spPr>
      </p:pic>
      <p:sp>
        <p:nvSpPr>
          <p:cNvPr id="7" name="TextBox 6"/>
          <p:cNvSpPr txBox="1"/>
          <p:nvPr/>
        </p:nvSpPr>
        <p:spPr>
          <a:xfrm>
            <a:off x="-130628" y="6027003"/>
            <a:ext cx="12322628" cy="707886"/>
          </a:xfrm>
          <a:prstGeom prst="rect">
            <a:avLst/>
          </a:prstGeom>
          <a:solidFill>
            <a:schemeClr val="accent6">
              <a:lumMod val="20000"/>
              <a:lumOff val="80000"/>
            </a:schemeClr>
          </a:solidFill>
        </p:spPr>
        <p:txBody>
          <a:bodyPr wrap="square" rtlCol="0">
            <a:spAutoFit/>
          </a:bodyPr>
          <a:lstStyle/>
          <a:p>
            <a:r>
              <a:rPr lang="bn-IN" sz="2000" dirty="0" smtClean="0">
                <a:latin typeface="NikoshBAN" panose="02000000000000000000" pitchFamily="2" charset="0"/>
                <a:cs typeface="NikoshBAN" panose="02000000000000000000" pitchFamily="2" charset="0"/>
              </a:rPr>
              <a:t>সে ব্যাচারা জন্ম হইতে এই ঘৃণা, উপেক্ষা পাইয়া নিজেকে এতো ছোট মনে করে। সেও আমাদের মত মানুষ- সেও যে সেই এক আল্লাহ-এর সৃষ্টি, তাহারও যে মানুষ হইবার সমান অধিকার আছে,- তাহা সে একেবারে ভুলিয়া যায়।  </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524908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789" y="4141386"/>
            <a:ext cx="6209211" cy="27166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65" y="1251617"/>
            <a:ext cx="5865223" cy="289287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851" y="1227908"/>
            <a:ext cx="6196149" cy="295220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141386"/>
            <a:ext cx="5956664" cy="2716614"/>
          </a:xfrm>
          <a:prstGeom prst="rect">
            <a:avLst/>
          </a:prstGeom>
        </p:spPr>
      </p:pic>
      <p:sp>
        <p:nvSpPr>
          <p:cNvPr id="10" name="Rectangle 9"/>
          <p:cNvSpPr/>
          <p:nvPr/>
        </p:nvSpPr>
        <p:spPr>
          <a:xfrm>
            <a:off x="0" y="0"/>
            <a:ext cx="12192000" cy="12148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t>যদি</a:t>
            </a:r>
            <a:r>
              <a:rPr lang="en-US" sz="2400" dirty="0" smtClean="0"/>
              <a:t> </a:t>
            </a:r>
            <a:r>
              <a:rPr lang="en-US" sz="2400" dirty="0" err="1" smtClean="0"/>
              <a:t>কেও</a:t>
            </a:r>
            <a:r>
              <a:rPr lang="en-US" sz="2400" dirty="0" smtClean="0"/>
              <a:t> এই </a:t>
            </a:r>
            <a:r>
              <a:rPr lang="en-US" sz="2400" dirty="0" err="1" smtClean="0"/>
              <a:t>উৎপীড়নের</a:t>
            </a:r>
            <a:r>
              <a:rPr lang="en-US" sz="2400" dirty="0" smtClean="0"/>
              <a:t> </a:t>
            </a:r>
            <a:r>
              <a:rPr lang="en-US" sz="2400" dirty="0" err="1" smtClean="0"/>
              <a:t>বিরুদ্ধে</a:t>
            </a:r>
            <a:r>
              <a:rPr lang="en-US" sz="2400" dirty="0" smtClean="0"/>
              <a:t> </a:t>
            </a:r>
            <a:r>
              <a:rPr lang="en-US" sz="2400" dirty="0" err="1" smtClean="0"/>
              <a:t>বিদ্রোহাচরণ</a:t>
            </a:r>
            <a:r>
              <a:rPr lang="en-US" sz="2400" dirty="0" smtClean="0"/>
              <a:t> </a:t>
            </a:r>
            <a:r>
              <a:rPr lang="en-US" sz="2400" dirty="0" err="1" smtClean="0"/>
              <a:t>করে,অমনি</a:t>
            </a:r>
            <a:r>
              <a:rPr lang="en-US" sz="2400" dirty="0" smtClean="0"/>
              <a:t> </a:t>
            </a:r>
            <a:r>
              <a:rPr lang="en-US" sz="2400" dirty="0" err="1" smtClean="0"/>
              <a:t>আমাদের</a:t>
            </a:r>
            <a:r>
              <a:rPr lang="en-US" sz="2400" dirty="0" smtClean="0"/>
              <a:t> </a:t>
            </a:r>
            <a:r>
              <a:rPr lang="en-US" sz="2400" dirty="0" err="1" smtClean="0"/>
              <a:t>ভদ্র</a:t>
            </a:r>
            <a:r>
              <a:rPr lang="en-US" sz="2400" dirty="0" smtClean="0"/>
              <a:t> </a:t>
            </a:r>
            <a:r>
              <a:rPr lang="en-US" sz="2400" dirty="0" err="1" smtClean="0"/>
              <a:t>সম্প্রদায়</a:t>
            </a:r>
            <a:r>
              <a:rPr lang="en-US" sz="2400" dirty="0" smtClean="0"/>
              <a:t> </a:t>
            </a:r>
            <a:r>
              <a:rPr lang="en-US" sz="2400" dirty="0" err="1" smtClean="0"/>
              <a:t>তাহার</a:t>
            </a:r>
            <a:r>
              <a:rPr lang="en-US" sz="2400" dirty="0" smtClean="0"/>
              <a:t> </a:t>
            </a:r>
            <a:r>
              <a:rPr lang="en-US" sz="2400" dirty="0" err="1" smtClean="0"/>
              <a:t>মাথায়</a:t>
            </a:r>
            <a:r>
              <a:rPr lang="en-US" sz="2400" dirty="0" smtClean="0"/>
              <a:t> </a:t>
            </a:r>
            <a:r>
              <a:rPr lang="en-US" sz="2400" dirty="0" err="1" smtClean="0"/>
              <a:t>প্রচন্ড</a:t>
            </a:r>
            <a:r>
              <a:rPr lang="en-US" sz="2400" dirty="0" smtClean="0"/>
              <a:t> </a:t>
            </a:r>
            <a:r>
              <a:rPr lang="en-US" sz="2400" dirty="0" err="1" smtClean="0"/>
              <a:t>আঘাত</a:t>
            </a:r>
            <a:r>
              <a:rPr lang="en-US" sz="2400" dirty="0" smtClean="0"/>
              <a:t> </a:t>
            </a:r>
            <a:r>
              <a:rPr lang="en-US" sz="2400" dirty="0" err="1" smtClean="0"/>
              <a:t>করিয়া</a:t>
            </a:r>
            <a:r>
              <a:rPr lang="en-US" sz="2400" dirty="0" smtClean="0"/>
              <a:t> </a:t>
            </a:r>
            <a:r>
              <a:rPr lang="en-US" sz="2400" dirty="0" err="1" smtClean="0"/>
              <a:t>তাহাকে</a:t>
            </a:r>
            <a:r>
              <a:rPr lang="en-US" sz="2400" dirty="0" smtClean="0"/>
              <a:t> </a:t>
            </a:r>
            <a:r>
              <a:rPr lang="en-US" sz="2400" dirty="0" err="1" smtClean="0"/>
              <a:t>অজ্ঞান</a:t>
            </a:r>
            <a:r>
              <a:rPr lang="en-US" sz="2400" dirty="0" smtClean="0"/>
              <a:t> </a:t>
            </a:r>
            <a:r>
              <a:rPr lang="en-US" sz="2400" dirty="0" err="1" smtClean="0"/>
              <a:t>করিয়া</a:t>
            </a:r>
            <a:r>
              <a:rPr lang="en-US" sz="2400" dirty="0" smtClean="0"/>
              <a:t> </a:t>
            </a:r>
            <a:r>
              <a:rPr lang="en-US" sz="2400" dirty="0" err="1" smtClean="0"/>
              <a:t>ফেলে</a:t>
            </a:r>
            <a:r>
              <a:rPr lang="en-US" sz="2400" dirty="0" smtClean="0"/>
              <a:t>। এই </a:t>
            </a:r>
            <a:r>
              <a:rPr lang="en-US" sz="2400" dirty="0" err="1" smtClean="0"/>
              <a:t>হতভাগাদিগকে-আমাদের</a:t>
            </a:r>
            <a:r>
              <a:rPr lang="en-US" sz="2400" dirty="0" smtClean="0"/>
              <a:t> এই </a:t>
            </a:r>
            <a:r>
              <a:rPr lang="en-US" sz="2400" dirty="0" err="1" smtClean="0"/>
              <a:t>সত্যিকার</a:t>
            </a:r>
            <a:r>
              <a:rPr lang="en-US" sz="2400" dirty="0" smtClean="0"/>
              <a:t> </a:t>
            </a:r>
            <a:r>
              <a:rPr lang="en-US" sz="2400" dirty="0" err="1" smtClean="0"/>
              <a:t>মানুষদিগকে</a:t>
            </a:r>
            <a:r>
              <a:rPr lang="en-US" sz="2400" dirty="0" smtClean="0"/>
              <a:t> </a:t>
            </a:r>
            <a:r>
              <a:rPr lang="en-US" sz="2400" dirty="0" err="1" smtClean="0"/>
              <a:t>আমরা</a:t>
            </a:r>
            <a:r>
              <a:rPr lang="en-US" sz="2400" dirty="0" smtClean="0"/>
              <a:t> এই </a:t>
            </a:r>
            <a:r>
              <a:rPr lang="en-US" sz="2400" dirty="0" err="1" smtClean="0"/>
              <a:t>রকম</a:t>
            </a:r>
            <a:r>
              <a:rPr lang="en-US" sz="2400" dirty="0" smtClean="0"/>
              <a:t> </a:t>
            </a:r>
            <a:r>
              <a:rPr lang="en-US" sz="2400" dirty="0" err="1" smtClean="0"/>
              <a:t>অবহেলা</a:t>
            </a:r>
            <a:r>
              <a:rPr lang="en-US" sz="2400" dirty="0" smtClean="0"/>
              <a:t> </a:t>
            </a:r>
            <a:r>
              <a:rPr lang="en-US" sz="2400" dirty="0" err="1" smtClean="0"/>
              <a:t>করিয়া</a:t>
            </a:r>
            <a:r>
              <a:rPr lang="en-US" sz="2400" dirty="0" smtClean="0"/>
              <a:t> </a:t>
            </a:r>
            <a:r>
              <a:rPr lang="en-US" sz="2400" dirty="0" err="1" smtClean="0"/>
              <a:t>চলিয়াছি</a:t>
            </a:r>
            <a:r>
              <a:rPr lang="en-US" sz="2400" dirty="0" smtClean="0"/>
              <a:t> </a:t>
            </a:r>
            <a:r>
              <a:rPr lang="en-US" sz="2400" dirty="0" err="1" smtClean="0"/>
              <a:t>বলিয়াই</a:t>
            </a:r>
            <a:r>
              <a:rPr lang="en-US" sz="2400" dirty="0" smtClean="0"/>
              <a:t> </a:t>
            </a:r>
            <a:r>
              <a:rPr lang="en-US" sz="2400" dirty="0" err="1" smtClean="0"/>
              <a:t>আজ</a:t>
            </a:r>
            <a:r>
              <a:rPr lang="en-US" sz="2400" dirty="0" smtClean="0"/>
              <a:t> </a:t>
            </a:r>
            <a:r>
              <a:rPr lang="en-US" sz="2400" dirty="0" err="1" smtClean="0"/>
              <a:t>আমাদের</a:t>
            </a:r>
            <a:r>
              <a:rPr lang="en-US" sz="2400" dirty="0" smtClean="0"/>
              <a:t> </a:t>
            </a:r>
            <a:r>
              <a:rPr lang="en-US" sz="2400" dirty="0" err="1" smtClean="0"/>
              <a:t>এতো</a:t>
            </a:r>
            <a:r>
              <a:rPr lang="en-US" sz="2400" dirty="0" smtClean="0"/>
              <a:t> </a:t>
            </a:r>
            <a:r>
              <a:rPr lang="en-US" sz="2400" dirty="0" err="1" smtClean="0"/>
              <a:t>অধপতন</a:t>
            </a:r>
            <a:r>
              <a:rPr lang="en-US" sz="2400" dirty="0" smtClean="0"/>
              <a:t>।                                 </a:t>
            </a:r>
            <a:endParaRPr lang="en-US" sz="2400" dirty="0"/>
          </a:p>
        </p:txBody>
      </p:sp>
    </p:spTree>
    <p:extLst>
      <p:ext uri="{BB962C8B-B14F-4D97-AF65-F5344CB8AC3E}">
        <p14:creationId xmlns:p14="http://schemas.microsoft.com/office/powerpoint/2010/main" val="15870133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254" y="203221"/>
            <a:ext cx="6118745" cy="27350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517"/>
            <a:ext cx="5950860" cy="27077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3254" y="3001425"/>
            <a:ext cx="6118745" cy="262149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976354"/>
            <a:ext cx="6048103" cy="2685754"/>
          </a:xfrm>
          <a:prstGeom prst="rect">
            <a:avLst/>
          </a:prstGeom>
        </p:spPr>
      </p:pic>
      <p:sp>
        <p:nvSpPr>
          <p:cNvPr id="9" name="TextBox 8"/>
          <p:cNvSpPr txBox="1"/>
          <p:nvPr/>
        </p:nvSpPr>
        <p:spPr>
          <a:xfrm>
            <a:off x="0" y="5527343"/>
            <a:ext cx="12192000"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দেশের অধিবাসী লইয়াই তো দেশ এবং ব্যক্তির সমষ্টিই তো জাতি। আর সে- দেশকে , সে- জাতিকে যদি দেশের,জাতির সকলে বুঝতে না পারে , তবে তাহার উন্নতির আশা করা আর আকাশে অট্টালিকা নির্মাণের চেষ্টা করা একই কথা।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01792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149913"/>
            <a:ext cx="5637388" cy="287306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913" y="149913"/>
            <a:ext cx="6321229" cy="287306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91394"/>
            <a:ext cx="5695742" cy="252772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913" y="3095898"/>
            <a:ext cx="6229789" cy="2485206"/>
          </a:xfrm>
          <a:prstGeom prst="rect">
            <a:avLst/>
          </a:prstGeom>
        </p:spPr>
      </p:pic>
      <p:sp>
        <p:nvSpPr>
          <p:cNvPr id="9" name="TextBox 8"/>
          <p:cNvSpPr txBox="1"/>
          <p:nvPr/>
        </p:nvSpPr>
        <p:spPr>
          <a:xfrm>
            <a:off x="0" y="5473005"/>
            <a:ext cx="12192000" cy="1015663"/>
          </a:xfrm>
          <a:prstGeom prst="rect">
            <a:avLst/>
          </a:prstGeom>
          <a:solidFill>
            <a:schemeClr val="accent6">
              <a:lumMod val="20000"/>
              <a:lumOff val="80000"/>
            </a:schemeClr>
          </a:solidFill>
        </p:spPr>
        <p:txBody>
          <a:bodyPr wrap="square" rtlCol="0">
            <a:spAutoFit/>
          </a:bodyPr>
          <a:lstStyle/>
          <a:p>
            <a:r>
              <a:rPr lang="bn-IN" sz="2000" dirty="0" smtClean="0">
                <a:latin typeface="NikoshBAN" panose="02000000000000000000" pitchFamily="2" charset="0"/>
                <a:cs typeface="NikoshBAN" panose="02000000000000000000" pitchFamily="2" charset="0"/>
              </a:rPr>
              <a:t>যদি একবার আমাদের এই জনশক্তিকে উদবুদ্ধ করিতে পারো, তাহাদিগকে মানুষ বলিয়া ভাই বলিয়া কোল দিবার তোমার উদারতা থাকে,তাহাদিগের শক্তির উন্মেষ করিতে পার ,তাহা হইলে দেখিবে শত বৎসর চেষ্টা করিয়াও  যে কাজ করিতে পারিতেছনা,এক দিনে সেই কাজ সম্পন্ন হইবে।</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48454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204857" cy="35269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0" y="3619828"/>
            <a:ext cx="5870363" cy="227137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553097"/>
            <a:ext cx="6361611" cy="241648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b="4677"/>
          <a:stretch/>
        </p:blipFill>
        <p:spPr>
          <a:xfrm>
            <a:off x="6191794" y="0"/>
            <a:ext cx="6000206" cy="3566160"/>
          </a:xfrm>
          <a:prstGeom prst="rect">
            <a:avLst/>
          </a:prstGeom>
        </p:spPr>
      </p:pic>
      <p:sp>
        <p:nvSpPr>
          <p:cNvPr id="9" name="TextBox 8"/>
          <p:cNvSpPr txBox="1"/>
          <p:nvPr/>
        </p:nvSpPr>
        <p:spPr>
          <a:xfrm>
            <a:off x="0" y="5956663"/>
            <a:ext cx="12192000" cy="1015663"/>
          </a:xfrm>
          <a:prstGeom prst="rect">
            <a:avLst/>
          </a:prstGeom>
          <a:solidFill>
            <a:schemeClr val="accent5">
              <a:lumMod val="20000"/>
              <a:lumOff val="80000"/>
            </a:schemeClr>
          </a:solidFill>
        </p:spPr>
        <p:txBody>
          <a:bodyPr wrap="square" rtlCol="0">
            <a:spAutoFit/>
          </a:bodyPr>
          <a:lstStyle/>
          <a:p>
            <a:pPr algn="ctr"/>
            <a:r>
              <a:rPr lang="bn-IN" sz="2000" dirty="0" smtClean="0">
                <a:latin typeface="NikoshBAN" panose="02000000000000000000" pitchFamily="2" charset="0"/>
                <a:cs typeface="NikoshBAN" panose="02000000000000000000" pitchFamily="2" charset="0"/>
              </a:rPr>
              <a:t>একবার মহাত্মা গান্ধীর কথা ভাবিয়া দেখ, তিনি যদি এমন করিয়া প্রাণ খুলিয়া ইহাদের সহিত না মিসিতেন, ইহাদের সুখ-দুখের এমন করিয়া ভাগী না হইতেন ইহাদিগকে যদি নিজের বুকের রক্ত দিয়া, তাহারা খাইতে পাইলনা বলিয়া  নি</a:t>
            </a:r>
            <a:r>
              <a:rPr lang="en-US" sz="2000" dirty="0" err="1" smtClean="0">
                <a:latin typeface="NikoshBAN" panose="02000000000000000000" pitchFamily="2" charset="0"/>
                <a:cs typeface="NikoshBAN" panose="02000000000000000000" pitchFamily="2" charset="0"/>
              </a:rPr>
              <a:t>জে</a:t>
            </a:r>
            <a:r>
              <a:rPr lang="bn-IN" sz="2000" dirty="0" smtClean="0">
                <a:latin typeface="NikoshBAN" panose="02000000000000000000" pitchFamily="2" charset="0"/>
                <a:cs typeface="NikoshBAN" panose="02000000000000000000" pitchFamily="2" charset="0"/>
              </a:rPr>
              <a:t>ও তাহাদের সাথে উপবাস করিয়া ইহাদিগকে আপনার করিয়া না লইতেন তবে আজ তাঁহাকে কে মানিত?</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804798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4950"/>
            <a:ext cx="5930537" cy="31507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902"/>
            <a:ext cx="5786203" cy="275819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598" y="2926080"/>
            <a:ext cx="6248402" cy="318733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4594" y="149902"/>
            <a:ext cx="6457406" cy="2758190"/>
          </a:xfrm>
          <a:prstGeom prst="rect">
            <a:avLst/>
          </a:prstGeom>
        </p:spPr>
      </p:pic>
      <p:sp>
        <p:nvSpPr>
          <p:cNvPr id="9" name="TextBox 8"/>
          <p:cNvSpPr txBox="1"/>
          <p:nvPr/>
        </p:nvSpPr>
        <p:spPr>
          <a:xfrm>
            <a:off x="-91440" y="6113417"/>
            <a:ext cx="12283440" cy="707886"/>
          </a:xfrm>
          <a:prstGeom prst="rect">
            <a:avLst/>
          </a:prstGeom>
          <a:solidFill>
            <a:schemeClr val="accent6">
              <a:lumMod val="20000"/>
              <a:lumOff val="80000"/>
            </a:schemeClr>
          </a:solidFill>
        </p:spPr>
        <p:txBody>
          <a:bodyPr wrap="square" rtlCol="0">
            <a:spAutoFit/>
          </a:bodyPr>
          <a:lstStyle/>
          <a:p>
            <a:pPr algn="ctr"/>
            <a:r>
              <a:rPr lang="bn-IN" sz="2000" dirty="0" smtClean="0">
                <a:latin typeface="NikoshBAN" panose="02000000000000000000" pitchFamily="2" charset="0"/>
                <a:cs typeface="NikoshBAN" panose="02000000000000000000" pitchFamily="2" charset="0"/>
              </a:rPr>
              <a:t>তাহার আভিজাত্য-গৌরব নাই,পদ-গৌরব অহঙ্কার নাই, অনায়াসে প্রাণের মুক্ত উদারতা তোমাদের ঘৃণ্য এই “ছোটলোক” কে বক্ষে ধরিয়া ভাই বলিয়া ডাকিয়াছেন</a:t>
            </a:r>
            <a:r>
              <a:rPr lang="bn-IN" sz="2000" b="1" dirty="0" smtClean="0">
                <a:latin typeface="NikoshBAN" panose="02000000000000000000" pitchFamily="2" charset="0"/>
                <a:cs typeface="NikoshBAN" panose="02000000000000000000" pitchFamily="2" charset="0"/>
              </a:rPr>
              <a:t>।</a:t>
            </a:r>
            <a:endParaRPr lang="en-US" sz="2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733738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686" y="47656"/>
            <a:ext cx="6266313" cy="259158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1615"/>
          <a:stretch/>
        </p:blipFill>
        <p:spPr>
          <a:xfrm>
            <a:off x="5925686" y="2717291"/>
            <a:ext cx="6266313" cy="267766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17291"/>
            <a:ext cx="5827594" cy="267766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7309"/>
            <a:ext cx="5827594" cy="2591588"/>
          </a:xfrm>
          <a:prstGeom prst="rect">
            <a:avLst/>
          </a:prstGeom>
        </p:spPr>
      </p:pic>
      <p:sp>
        <p:nvSpPr>
          <p:cNvPr id="9" name="TextBox 8"/>
          <p:cNvSpPr txBox="1"/>
          <p:nvPr/>
        </p:nvSpPr>
        <p:spPr>
          <a:xfrm>
            <a:off x="0" y="5473005"/>
            <a:ext cx="12192000" cy="1015663"/>
          </a:xfrm>
          <a:prstGeom prst="rect">
            <a:avLst/>
          </a:prstGeom>
          <a:solidFill>
            <a:schemeClr val="accent6">
              <a:lumMod val="20000"/>
              <a:lumOff val="80000"/>
            </a:schemeClr>
          </a:solidFill>
        </p:spPr>
        <p:txBody>
          <a:bodyPr wrap="square" rtlCol="0">
            <a:spAutoFit/>
          </a:bodyPr>
          <a:lstStyle/>
          <a:p>
            <a:r>
              <a:rPr lang="bn-IN" sz="2000" dirty="0" smtClean="0">
                <a:latin typeface="NikoshBAN" panose="02000000000000000000" pitchFamily="2" charset="0"/>
                <a:cs typeface="NikoshBAN" panose="02000000000000000000" pitchFamily="2" charset="0"/>
              </a:rPr>
              <a:t>সে আহবানে জাতিভেদ নাই, ধর্মভেদ নাই, সমাজ-ভেদ নাই- সে যে ডাকার মত ডাকা- তাই নিখিল ভারত বাসী , এই উপেক্ষিত হতভাগারা তাঁহার দিকে এতো হা হা করিয়া ব্যগ্র বাহু মেলিয়া ছুটিয়াছে। হায় তাহাদেরকে  কেউ এমন করিয়া বুক ভরা স্নেহ দিয়া আহবান করেনাই।</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86901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4911"/>
            <a:ext cx="5995850" cy="36533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1977" y="3754447"/>
            <a:ext cx="6055598" cy="23680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726" y="-1"/>
            <a:ext cx="6222274" cy="3735977"/>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30461"/>
          <a:stretch/>
        </p:blipFill>
        <p:spPr>
          <a:xfrm>
            <a:off x="0" y="3767510"/>
            <a:ext cx="5995851" cy="2373251"/>
          </a:xfrm>
          <a:prstGeom prst="rect">
            <a:avLst/>
          </a:prstGeom>
        </p:spPr>
      </p:pic>
      <p:sp>
        <p:nvSpPr>
          <p:cNvPr id="9" name="TextBox 8"/>
          <p:cNvSpPr txBox="1"/>
          <p:nvPr/>
        </p:nvSpPr>
        <p:spPr>
          <a:xfrm>
            <a:off x="-143690" y="6165669"/>
            <a:ext cx="12335690" cy="707886"/>
          </a:xfrm>
          <a:prstGeom prst="rect">
            <a:avLst/>
          </a:prstGeom>
          <a:solidFill>
            <a:schemeClr val="accent6">
              <a:lumMod val="20000"/>
              <a:lumOff val="80000"/>
            </a:schemeClr>
          </a:solidFill>
        </p:spPr>
        <p:txBody>
          <a:bodyPr wrap="square" rtlCol="0">
            <a:spAutoFit/>
          </a:bodyPr>
          <a:lstStyle/>
          <a:p>
            <a:pPr algn="ctr"/>
            <a:r>
              <a:rPr lang="bn-IN" sz="2000" dirty="0" smtClean="0">
                <a:latin typeface="NikoshBAN" panose="02000000000000000000" pitchFamily="2" charset="0"/>
                <a:cs typeface="NikoshBAN" panose="02000000000000000000" pitchFamily="2" charset="0"/>
              </a:rPr>
              <a:t>যদি পার এমনি করিয়া ডাকো, এমনি করিয়া এই উপাক্ষিত শক্তির বোধন করো, দেখিবে ইহারাই দেশে যুগান্তর আনিবে, অসাধ্য সাধন করিবে।  ইহাদিগকে উপেক্ষা করিবার, মানুষকে মানুষ হইয়া ঘৃণা করিবার , তোমার কি অধিকার আছে?</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2564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25" y="0"/>
            <a:ext cx="12192000" cy="99277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5400" dirty="0" smtClean="0">
                <a:solidFill>
                  <a:srgbClr val="FF0000"/>
                </a:solidFill>
              </a:rPr>
              <a:t>পরিচিতি  </a:t>
            </a:r>
            <a:endParaRPr lang="en-US" sz="5400" dirty="0">
              <a:solidFill>
                <a:srgbClr val="FF0000"/>
              </a:solidFill>
            </a:endParaRPr>
          </a:p>
        </p:txBody>
      </p:sp>
      <p:sp>
        <p:nvSpPr>
          <p:cNvPr id="5" name="Rectangle 4"/>
          <p:cNvSpPr/>
          <p:nvPr/>
        </p:nvSpPr>
        <p:spPr>
          <a:xfrm>
            <a:off x="7315199" y="2142309"/>
            <a:ext cx="4902925" cy="30305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2800" dirty="0" smtClean="0">
                <a:solidFill>
                  <a:schemeClr val="tx1"/>
                </a:solidFill>
              </a:rPr>
              <a:t>নিমাই চন্দ্র মন্ডল,</a:t>
            </a:r>
          </a:p>
          <a:p>
            <a:pPr algn="ctr"/>
            <a:r>
              <a:rPr lang="bn-IN" sz="2800" dirty="0" smtClean="0">
                <a:solidFill>
                  <a:schemeClr val="tx1"/>
                </a:solidFill>
              </a:rPr>
              <a:t>সহকারী শিক্ষক,</a:t>
            </a:r>
          </a:p>
          <a:p>
            <a:pPr algn="ctr"/>
            <a:r>
              <a:rPr lang="bn-IN" sz="2800" dirty="0" smtClean="0">
                <a:solidFill>
                  <a:schemeClr val="tx1"/>
                </a:solidFill>
              </a:rPr>
              <a:t>পলাশী মাধ্যমিক বিদ্যালয়,</a:t>
            </a:r>
          </a:p>
          <a:p>
            <a:pPr algn="ctr"/>
            <a:r>
              <a:rPr lang="bn-IN" sz="2800" dirty="0" smtClean="0">
                <a:solidFill>
                  <a:schemeClr val="tx1"/>
                </a:solidFill>
              </a:rPr>
              <a:t>রোহিতা,মনিরামপুর,যশোর।    </a:t>
            </a:r>
          </a:p>
          <a:p>
            <a:pPr algn="ctr"/>
            <a:r>
              <a:rPr lang="bn-IN" dirty="0" smtClean="0"/>
              <a:t>      </a:t>
            </a:r>
            <a:endParaRPr lang="en-US" dirty="0"/>
          </a:p>
        </p:txBody>
      </p:sp>
      <p:sp>
        <p:nvSpPr>
          <p:cNvPr id="6" name="Rectangle 5"/>
          <p:cNvSpPr/>
          <p:nvPr/>
        </p:nvSpPr>
        <p:spPr>
          <a:xfrm>
            <a:off x="13061" y="2246811"/>
            <a:ext cx="4023361" cy="29652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2800" dirty="0" smtClean="0">
                <a:solidFill>
                  <a:schemeClr val="tx1"/>
                </a:solidFill>
              </a:rPr>
              <a:t>শ্রেণি : নবম</a:t>
            </a:r>
          </a:p>
          <a:p>
            <a:pPr algn="ctr"/>
            <a:r>
              <a:rPr lang="bn-IN" sz="2800" dirty="0" smtClean="0">
                <a:solidFill>
                  <a:schemeClr val="tx1"/>
                </a:solidFill>
              </a:rPr>
              <a:t>বিষয় : বাংলা প্রথম পত্র,</a:t>
            </a:r>
          </a:p>
          <a:p>
            <a:pPr algn="ctr"/>
            <a:r>
              <a:rPr lang="bn-IN" sz="2800" dirty="0" smtClean="0">
                <a:solidFill>
                  <a:schemeClr val="tx1"/>
                </a:solidFill>
              </a:rPr>
              <a:t>সময় : </a:t>
            </a:r>
            <a:r>
              <a:rPr lang="en-US" sz="2800" dirty="0" smtClean="0">
                <a:solidFill>
                  <a:schemeClr val="tx1"/>
                </a:solidFill>
              </a:rPr>
              <a:t>৪৫</a:t>
            </a:r>
            <a:r>
              <a:rPr lang="bn-IN" sz="2800" dirty="0" smtClean="0">
                <a:solidFill>
                  <a:schemeClr val="tx1"/>
                </a:solidFill>
              </a:rPr>
              <a:t> মিনিট      </a:t>
            </a:r>
          </a:p>
          <a:p>
            <a:pPr algn="ctr"/>
            <a:r>
              <a:rPr lang="bn-IN" sz="2800" dirty="0" smtClean="0">
                <a:solidFill>
                  <a:schemeClr val="tx1"/>
                </a:solidFill>
              </a:rPr>
              <a:t>তারিখ : </a:t>
            </a:r>
            <a:r>
              <a:rPr lang="en-US" sz="2800" dirty="0" smtClean="0">
                <a:solidFill>
                  <a:schemeClr val="tx1"/>
                </a:solidFill>
              </a:rPr>
              <a:t>২৪</a:t>
            </a:r>
            <a:r>
              <a:rPr lang="bn-IN" sz="2800" dirty="0" smtClean="0">
                <a:solidFill>
                  <a:schemeClr val="tx1"/>
                </a:solidFill>
              </a:rPr>
              <a:t>-</a:t>
            </a:r>
            <a:r>
              <a:rPr lang="en-US" sz="2800" dirty="0" smtClean="0">
                <a:solidFill>
                  <a:schemeClr val="tx1"/>
                </a:solidFill>
              </a:rPr>
              <a:t>১</a:t>
            </a:r>
            <a:r>
              <a:rPr lang="bn-IN" sz="2800" dirty="0" smtClean="0">
                <a:solidFill>
                  <a:schemeClr val="tx1"/>
                </a:solidFill>
              </a:rPr>
              <a:t>-২০২০ ইং </a:t>
            </a:r>
            <a:endParaRPr lang="en-US" sz="2800" dirty="0">
              <a:solidFill>
                <a:schemeClr val="tx1"/>
              </a:solidFill>
            </a:endParaRPr>
          </a:p>
        </p:txBody>
      </p:sp>
      <p:sp>
        <p:nvSpPr>
          <p:cNvPr id="7" name="Rectangle 6"/>
          <p:cNvSpPr/>
          <p:nvPr/>
        </p:nvSpPr>
        <p:spPr>
          <a:xfrm>
            <a:off x="7223759" y="992778"/>
            <a:ext cx="4994365" cy="11364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2800" dirty="0" smtClean="0">
                <a:solidFill>
                  <a:schemeClr val="tx1"/>
                </a:solidFill>
              </a:rPr>
              <a:t>শিক্ষক-পরিচিতি</a:t>
            </a:r>
            <a:r>
              <a:rPr lang="bn-IN" dirty="0" smtClean="0">
                <a:solidFill>
                  <a:schemeClr val="tx1"/>
                </a:solidFill>
              </a:rPr>
              <a:t> </a:t>
            </a:r>
            <a:r>
              <a:rPr lang="bn-IN" dirty="0" smtClean="0"/>
              <a:t> </a:t>
            </a:r>
            <a:endParaRPr lang="en-US" dirty="0"/>
          </a:p>
        </p:txBody>
      </p:sp>
      <p:sp>
        <p:nvSpPr>
          <p:cNvPr id="8" name="Rectangle 7"/>
          <p:cNvSpPr/>
          <p:nvPr/>
        </p:nvSpPr>
        <p:spPr>
          <a:xfrm>
            <a:off x="-26127" y="1031967"/>
            <a:ext cx="4036423" cy="12670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3200" dirty="0" smtClean="0">
                <a:solidFill>
                  <a:schemeClr val="tx1"/>
                </a:solidFill>
              </a:rPr>
              <a:t>পাঠ-পরিচিতি </a:t>
            </a:r>
            <a:endParaRPr lang="en-US" sz="3200" dirty="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755" y="863882"/>
            <a:ext cx="3235643" cy="4322072"/>
          </a:xfrm>
          <a:prstGeom prst="rect">
            <a:avLst/>
          </a:prstGeom>
        </p:spPr>
      </p:pic>
    </p:spTree>
    <p:extLst>
      <p:ext uri="{BB962C8B-B14F-4D97-AF65-F5344CB8AC3E}">
        <p14:creationId xmlns:p14="http://schemas.microsoft.com/office/powerpoint/2010/main" val="38620421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920"/>
            <a:ext cx="12192000" cy="5849805"/>
          </a:xfrm>
          <a:prstGeom prst="rect">
            <a:avLst/>
          </a:prstGeom>
        </p:spPr>
      </p:pic>
      <p:sp>
        <p:nvSpPr>
          <p:cNvPr id="6" name="TextBox 5"/>
          <p:cNvSpPr txBox="1"/>
          <p:nvPr/>
        </p:nvSpPr>
        <p:spPr>
          <a:xfrm>
            <a:off x="-91440" y="5995851"/>
            <a:ext cx="12283440" cy="1015663"/>
          </a:xfrm>
          <a:prstGeom prst="rect">
            <a:avLst/>
          </a:prstGeom>
          <a:solidFill>
            <a:schemeClr val="accent6">
              <a:lumMod val="20000"/>
              <a:lumOff val="80000"/>
            </a:schemeClr>
          </a:solidFill>
        </p:spPr>
        <p:txBody>
          <a:bodyPr wrap="square" rtlCol="0">
            <a:spAutoFit/>
          </a:bodyPr>
          <a:lstStyle/>
          <a:p>
            <a:r>
              <a:rPr lang="bn-IN" sz="2000" dirty="0" smtClean="0">
                <a:latin typeface="NikoshBAN" panose="02000000000000000000" pitchFamily="2" charset="0"/>
                <a:cs typeface="NikoshBAN" panose="02000000000000000000" pitchFamily="2" charset="0"/>
              </a:rPr>
              <a:t>আমাদের এই পতিত ,চণ্ডাল, ছোটলোক ভাইদের বুকে করিয়া তাহাদিগকে আপন করিয়া লইতে,তাহাদেরই মতো দোন বসন পরিয়া, তাহাদের প্রাণে তোমরাও প্রাণ সংযোগ করিয়া উচ্চ শিরে তাহার সম্মুখে আসিয়া দাঁড়াও, দেখিবে বিশ্ব তোমাকে নমস্কার করিবে।</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76192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1" y="666206"/>
            <a:ext cx="6248400" cy="6074228"/>
          </a:xfrm>
          <a:prstGeom prst="rect">
            <a:avLst/>
          </a:prstGeom>
        </p:spPr>
      </p:pic>
      <p:sp>
        <p:nvSpPr>
          <p:cNvPr id="3" name="Rectangle 2"/>
          <p:cNvSpPr/>
          <p:nvPr/>
        </p:nvSpPr>
        <p:spPr>
          <a:xfrm>
            <a:off x="0" y="-1"/>
            <a:ext cx="12192000" cy="6662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4000" dirty="0" smtClean="0"/>
              <a:t>জোড়ায় কাজ</a:t>
            </a:r>
            <a:endParaRPr lang="en-US" sz="4000" dirty="0"/>
          </a:p>
        </p:txBody>
      </p:sp>
      <p:sp>
        <p:nvSpPr>
          <p:cNvPr id="4" name="Rectangle 3"/>
          <p:cNvSpPr/>
          <p:nvPr/>
        </p:nvSpPr>
        <p:spPr>
          <a:xfrm>
            <a:off x="-1" y="692331"/>
            <a:ext cx="5930537" cy="12932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নিচের</a:t>
            </a:r>
            <a:r>
              <a:rPr lang="en-US" dirty="0" smtClean="0"/>
              <a:t> </a:t>
            </a:r>
            <a:r>
              <a:rPr lang="en-US" dirty="0" err="1" smtClean="0"/>
              <a:t>উদ্দীপকটি</a:t>
            </a:r>
            <a:r>
              <a:rPr lang="en-US" dirty="0" smtClean="0"/>
              <a:t> </a:t>
            </a:r>
            <a:r>
              <a:rPr lang="en-US" dirty="0" err="1" smtClean="0"/>
              <a:t>পড়ে</a:t>
            </a:r>
            <a:r>
              <a:rPr lang="en-US" dirty="0" smtClean="0"/>
              <a:t> ১ ও ২ </a:t>
            </a:r>
            <a:r>
              <a:rPr lang="en-US" dirty="0" err="1" smtClean="0"/>
              <a:t>নং</a:t>
            </a:r>
            <a:r>
              <a:rPr lang="en-US" dirty="0" smtClean="0"/>
              <a:t> </a:t>
            </a:r>
            <a:r>
              <a:rPr lang="en-US" dirty="0" err="1" smtClean="0"/>
              <a:t>প্রশ্নের</a:t>
            </a:r>
            <a:r>
              <a:rPr lang="en-US" dirty="0" smtClean="0"/>
              <a:t> </a:t>
            </a:r>
            <a:r>
              <a:rPr lang="en-US" dirty="0" err="1" smtClean="0"/>
              <a:t>উত্তর</a:t>
            </a:r>
            <a:r>
              <a:rPr lang="en-US" dirty="0" smtClean="0"/>
              <a:t> </a:t>
            </a:r>
            <a:r>
              <a:rPr lang="en-US" dirty="0" err="1" smtClean="0"/>
              <a:t>দাও</a:t>
            </a:r>
            <a:r>
              <a:rPr lang="en-US" dirty="0"/>
              <a:t> </a:t>
            </a:r>
            <a:r>
              <a:rPr lang="en-US" dirty="0" smtClean="0"/>
              <a:t>:</a:t>
            </a:r>
          </a:p>
          <a:p>
            <a:pPr algn="ctr"/>
            <a:endParaRPr lang="en-US" dirty="0" smtClean="0"/>
          </a:p>
          <a:p>
            <a:pPr algn="ctr"/>
            <a:r>
              <a:rPr lang="en-US" dirty="0"/>
              <a:t> </a:t>
            </a:r>
            <a:r>
              <a:rPr lang="en-US" dirty="0" err="1" smtClean="0"/>
              <a:t>সব</a:t>
            </a:r>
            <a:r>
              <a:rPr lang="en-US" dirty="0" smtClean="0"/>
              <a:t> </a:t>
            </a:r>
            <a:r>
              <a:rPr lang="en-US" dirty="0" err="1" smtClean="0"/>
              <a:t>সাধকের</a:t>
            </a:r>
            <a:r>
              <a:rPr lang="en-US" dirty="0" smtClean="0"/>
              <a:t> </a:t>
            </a:r>
            <a:r>
              <a:rPr lang="en-US" dirty="0" err="1" smtClean="0"/>
              <a:t>বড়</a:t>
            </a:r>
            <a:r>
              <a:rPr lang="en-US" dirty="0" smtClean="0"/>
              <a:t> </a:t>
            </a:r>
            <a:r>
              <a:rPr lang="en-US" dirty="0" err="1" smtClean="0"/>
              <a:t>সাধক</a:t>
            </a:r>
            <a:r>
              <a:rPr lang="en-US" dirty="0" smtClean="0"/>
              <a:t> </a:t>
            </a:r>
            <a:r>
              <a:rPr lang="en-US" dirty="0" err="1" smtClean="0"/>
              <a:t>আমার</a:t>
            </a:r>
            <a:r>
              <a:rPr lang="en-US" dirty="0" smtClean="0"/>
              <a:t> </a:t>
            </a:r>
            <a:r>
              <a:rPr lang="en-US" dirty="0" err="1" smtClean="0"/>
              <a:t>দেশের</a:t>
            </a:r>
            <a:r>
              <a:rPr lang="en-US" dirty="0" smtClean="0"/>
              <a:t> </a:t>
            </a:r>
            <a:r>
              <a:rPr lang="en-US" dirty="0" err="1" smtClean="0"/>
              <a:t>চাষা</a:t>
            </a:r>
            <a:r>
              <a:rPr lang="en-US" dirty="0" smtClean="0"/>
              <a:t>,</a:t>
            </a:r>
          </a:p>
          <a:p>
            <a:pPr algn="ctr"/>
            <a:r>
              <a:rPr lang="en-US" dirty="0" err="1" smtClean="0"/>
              <a:t>দেশমাতারই</a:t>
            </a:r>
            <a:r>
              <a:rPr lang="en-US" dirty="0" smtClean="0"/>
              <a:t> </a:t>
            </a:r>
            <a:r>
              <a:rPr lang="en-US" dirty="0" err="1" smtClean="0"/>
              <a:t>মুক্তিকামী</a:t>
            </a:r>
            <a:r>
              <a:rPr lang="en-US" dirty="0" smtClean="0"/>
              <a:t> </a:t>
            </a:r>
            <a:r>
              <a:rPr lang="en-US" dirty="0" err="1" smtClean="0"/>
              <a:t>দেশের</a:t>
            </a:r>
            <a:r>
              <a:rPr lang="en-US" dirty="0" smtClean="0"/>
              <a:t> </a:t>
            </a:r>
            <a:r>
              <a:rPr lang="en-US" dirty="0" err="1" smtClean="0"/>
              <a:t>সে</a:t>
            </a:r>
            <a:r>
              <a:rPr lang="en-US" dirty="0" smtClean="0"/>
              <a:t> </a:t>
            </a:r>
            <a:r>
              <a:rPr lang="en-US" dirty="0" err="1" smtClean="0"/>
              <a:t>যে</a:t>
            </a:r>
            <a:r>
              <a:rPr lang="en-US" dirty="0" smtClean="0"/>
              <a:t> </a:t>
            </a:r>
            <a:r>
              <a:rPr lang="en-US" dirty="0" err="1" smtClean="0"/>
              <a:t>আশা</a:t>
            </a:r>
            <a:r>
              <a:rPr lang="en-US" dirty="0" smtClean="0"/>
              <a:t>।       </a:t>
            </a:r>
          </a:p>
          <a:p>
            <a:pPr algn="ctr"/>
            <a:r>
              <a:rPr lang="en-US" dirty="0" smtClean="0"/>
              <a:t>     </a:t>
            </a:r>
            <a:endParaRPr lang="en-US" dirty="0"/>
          </a:p>
        </p:txBody>
      </p:sp>
      <p:sp>
        <p:nvSpPr>
          <p:cNvPr id="6" name="Rectangle 5"/>
          <p:cNvSpPr/>
          <p:nvPr/>
        </p:nvSpPr>
        <p:spPr>
          <a:xfrm>
            <a:off x="0" y="6322422"/>
            <a:ext cx="5826034" cy="5355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উত্তর</a:t>
            </a:r>
            <a:r>
              <a:rPr lang="en-US" dirty="0" smtClean="0"/>
              <a:t>=১, ক ।২, খ। </a:t>
            </a:r>
            <a:endParaRPr lang="en-US" dirty="0"/>
          </a:p>
        </p:txBody>
      </p:sp>
      <p:sp>
        <p:nvSpPr>
          <p:cNvPr id="7" name="Rectangle 6"/>
          <p:cNvSpPr/>
          <p:nvPr/>
        </p:nvSpPr>
        <p:spPr>
          <a:xfrm>
            <a:off x="0" y="2037807"/>
            <a:ext cx="5917474" cy="42584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১, </a:t>
            </a:r>
            <a:r>
              <a:rPr lang="en-US" dirty="0" err="1" smtClean="0"/>
              <a:t>উদ্দীপকের</a:t>
            </a:r>
            <a:r>
              <a:rPr lang="en-US" dirty="0" smtClean="0"/>
              <a:t> </a:t>
            </a:r>
            <a:r>
              <a:rPr lang="en-US" dirty="0" err="1" smtClean="0"/>
              <a:t>সাথে</a:t>
            </a:r>
            <a:r>
              <a:rPr lang="en-US" dirty="0"/>
              <a:t> </a:t>
            </a:r>
            <a:r>
              <a:rPr lang="en-US" dirty="0" smtClean="0"/>
              <a:t>“</a:t>
            </a:r>
            <a:r>
              <a:rPr lang="en-US" dirty="0" err="1" smtClean="0"/>
              <a:t>উপেক্ষিত</a:t>
            </a:r>
            <a:r>
              <a:rPr lang="en-US" dirty="0" smtClean="0"/>
              <a:t> </a:t>
            </a:r>
            <a:r>
              <a:rPr lang="en-US" dirty="0" err="1" smtClean="0"/>
              <a:t>শক্তির</a:t>
            </a:r>
            <a:r>
              <a:rPr lang="en-US" dirty="0" smtClean="0"/>
              <a:t> </a:t>
            </a:r>
            <a:r>
              <a:rPr lang="en-US" dirty="0" err="1" smtClean="0"/>
              <a:t>উদ্ধোধন</a:t>
            </a:r>
            <a:r>
              <a:rPr lang="en-US" dirty="0" smtClean="0"/>
              <a:t>” </a:t>
            </a:r>
            <a:r>
              <a:rPr lang="en-US" dirty="0" err="1" smtClean="0"/>
              <a:t>প্রবন্ধের</a:t>
            </a:r>
            <a:r>
              <a:rPr lang="en-US" dirty="0" smtClean="0"/>
              <a:t> </a:t>
            </a:r>
            <a:r>
              <a:rPr lang="en-US" dirty="0" err="1" smtClean="0"/>
              <a:t>সাদৃশ্য</a:t>
            </a:r>
            <a:r>
              <a:rPr lang="en-US" dirty="0" smtClean="0"/>
              <a:t> </a:t>
            </a:r>
            <a:r>
              <a:rPr lang="en-US" dirty="0" err="1" smtClean="0"/>
              <a:t>ফুটে</a:t>
            </a:r>
            <a:r>
              <a:rPr lang="en-US" dirty="0" smtClean="0"/>
              <a:t> </a:t>
            </a:r>
            <a:r>
              <a:rPr lang="en-US" dirty="0" err="1" smtClean="0"/>
              <a:t>উঠেছে</a:t>
            </a:r>
            <a:r>
              <a:rPr lang="en-US" dirty="0" smtClean="0"/>
              <a:t> –</a:t>
            </a:r>
          </a:p>
          <a:p>
            <a:pPr algn="ctr"/>
            <a:endParaRPr lang="en-US" dirty="0" smtClean="0"/>
          </a:p>
          <a:p>
            <a:pPr algn="ctr"/>
            <a:r>
              <a:rPr lang="en-US" dirty="0" smtClean="0"/>
              <a:t>ক) </a:t>
            </a:r>
            <a:r>
              <a:rPr lang="en-US" dirty="0" err="1" smtClean="0"/>
              <a:t>তথাকথিত</a:t>
            </a:r>
            <a:r>
              <a:rPr lang="en-US" dirty="0" smtClean="0"/>
              <a:t> </a:t>
            </a:r>
            <a:r>
              <a:rPr lang="en-US" dirty="0" err="1" smtClean="0"/>
              <a:t>ছোটলোকদের</a:t>
            </a:r>
            <a:r>
              <a:rPr lang="en-US" dirty="0" smtClean="0"/>
              <a:t> খ) </a:t>
            </a:r>
            <a:r>
              <a:rPr lang="en-US" dirty="0" err="1" smtClean="0"/>
              <a:t>তথাকথিত</a:t>
            </a:r>
            <a:r>
              <a:rPr lang="en-US" dirty="0" smtClean="0"/>
              <a:t> </a:t>
            </a:r>
            <a:r>
              <a:rPr lang="en-US" dirty="0" err="1" smtClean="0"/>
              <a:t>ভদ্র</a:t>
            </a:r>
            <a:r>
              <a:rPr lang="en-US" dirty="0" smtClean="0"/>
              <a:t> </a:t>
            </a:r>
            <a:r>
              <a:rPr lang="en-US" dirty="0" err="1" smtClean="0"/>
              <a:t>সম্পদায়ের</a:t>
            </a:r>
            <a:endParaRPr lang="en-US" dirty="0" smtClean="0"/>
          </a:p>
          <a:p>
            <a:pPr algn="ctr"/>
            <a:endParaRPr lang="en-US" dirty="0" smtClean="0"/>
          </a:p>
          <a:p>
            <a:pPr algn="ctr"/>
            <a:r>
              <a:rPr lang="en-US" dirty="0" smtClean="0"/>
              <a:t>গ) </a:t>
            </a:r>
            <a:r>
              <a:rPr lang="en-US" dirty="0" err="1" smtClean="0"/>
              <a:t>জগ</a:t>
            </a:r>
            <a:r>
              <a:rPr lang="en-US" dirty="0" smtClean="0"/>
              <a:t>ৎ </a:t>
            </a:r>
            <a:r>
              <a:rPr lang="en-US" dirty="0" err="1" smtClean="0"/>
              <a:t>বিখ্যাত</a:t>
            </a:r>
            <a:r>
              <a:rPr lang="en-US" dirty="0" smtClean="0"/>
              <a:t> </a:t>
            </a:r>
            <a:r>
              <a:rPr lang="en-US" dirty="0" err="1" smtClean="0"/>
              <a:t>মনীষীদের</a:t>
            </a:r>
            <a:r>
              <a:rPr lang="en-US" dirty="0" smtClean="0"/>
              <a:t> ঘ) </a:t>
            </a:r>
            <a:r>
              <a:rPr lang="en-US" dirty="0" err="1" smtClean="0"/>
              <a:t>সমাজের</a:t>
            </a:r>
            <a:r>
              <a:rPr lang="en-US" dirty="0" smtClean="0"/>
              <a:t> </a:t>
            </a:r>
            <a:r>
              <a:rPr lang="en-US" dirty="0" err="1" smtClean="0"/>
              <a:t>মধ্যবিত্ত</a:t>
            </a:r>
            <a:r>
              <a:rPr lang="en-US" dirty="0" smtClean="0"/>
              <a:t> </a:t>
            </a:r>
            <a:r>
              <a:rPr lang="en-US" dirty="0" err="1" smtClean="0"/>
              <a:t>শ্রেণির</a:t>
            </a:r>
            <a:endParaRPr lang="en-US" dirty="0" smtClean="0"/>
          </a:p>
          <a:p>
            <a:pPr algn="ctr"/>
            <a:endParaRPr lang="en-US" dirty="0" smtClean="0"/>
          </a:p>
          <a:p>
            <a:pPr algn="ctr"/>
            <a:r>
              <a:rPr lang="en-US" dirty="0" smtClean="0"/>
              <a:t>২, </a:t>
            </a:r>
            <a:r>
              <a:rPr lang="en-US" dirty="0" err="1" smtClean="0"/>
              <a:t>উদ্দীপকের</a:t>
            </a:r>
            <a:r>
              <a:rPr lang="en-US" dirty="0" smtClean="0"/>
              <a:t> </a:t>
            </a:r>
            <a:r>
              <a:rPr lang="en-US" dirty="0" err="1" smtClean="0"/>
              <a:t>উল্লেখিত</a:t>
            </a:r>
            <a:r>
              <a:rPr lang="en-US" dirty="0" smtClean="0"/>
              <a:t> </a:t>
            </a:r>
            <a:r>
              <a:rPr lang="en-US" dirty="0" err="1" smtClean="0"/>
              <a:t>সম্প্রদায়ের</a:t>
            </a:r>
            <a:r>
              <a:rPr lang="en-US" dirty="0" smtClean="0"/>
              <a:t> </a:t>
            </a:r>
            <a:r>
              <a:rPr lang="en-US" dirty="0" err="1" smtClean="0"/>
              <a:t>ক্ষেত্রে</a:t>
            </a:r>
            <a:r>
              <a:rPr lang="en-US" dirty="0" smtClean="0"/>
              <a:t> </a:t>
            </a:r>
            <a:r>
              <a:rPr lang="en-US" dirty="0" err="1" smtClean="0"/>
              <a:t>প্রাবন্ধিকের</a:t>
            </a:r>
            <a:r>
              <a:rPr lang="en-US" dirty="0" smtClean="0"/>
              <a:t> </a:t>
            </a:r>
            <a:r>
              <a:rPr lang="en-US" dirty="0" err="1" smtClean="0"/>
              <a:t>বক্তব্য</a:t>
            </a:r>
            <a:r>
              <a:rPr lang="en-US" dirty="0" smtClean="0"/>
              <a:t>-</a:t>
            </a:r>
          </a:p>
          <a:p>
            <a:pPr algn="ctr"/>
            <a:r>
              <a:rPr lang="en-US" dirty="0" smtClean="0"/>
              <a:t>।,</a:t>
            </a:r>
            <a:r>
              <a:rPr lang="en-US" dirty="0" err="1" smtClean="0"/>
              <a:t>তাদের</a:t>
            </a:r>
            <a:r>
              <a:rPr lang="en-US" dirty="0" smtClean="0"/>
              <a:t> </a:t>
            </a:r>
            <a:r>
              <a:rPr lang="en-US" dirty="0" err="1" smtClean="0"/>
              <a:t>অন্তর</a:t>
            </a:r>
            <a:r>
              <a:rPr lang="en-US" dirty="0" smtClean="0"/>
              <a:t> </a:t>
            </a:r>
            <a:r>
              <a:rPr lang="en-US" dirty="0" err="1" smtClean="0"/>
              <a:t>কাচের</a:t>
            </a:r>
            <a:r>
              <a:rPr lang="en-US" dirty="0" smtClean="0"/>
              <a:t> </a:t>
            </a:r>
            <a:r>
              <a:rPr lang="en-US" dirty="0" err="1" smtClean="0"/>
              <a:t>ন্যায়</a:t>
            </a:r>
            <a:endParaRPr lang="en-US" dirty="0" smtClean="0"/>
          </a:p>
          <a:p>
            <a:pPr algn="ctr"/>
            <a:r>
              <a:rPr lang="en-US" dirty="0" smtClean="0"/>
              <a:t>।।, </a:t>
            </a:r>
            <a:r>
              <a:rPr lang="en-US" dirty="0" err="1" smtClean="0"/>
              <a:t>তারা</a:t>
            </a:r>
            <a:r>
              <a:rPr lang="en-US" dirty="0" smtClean="0"/>
              <a:t> </a:t>
            </a:r>
            <a:r>
              <a:rPr lang="en-US" dirty="0" err="1" smtClean="0"/>
              <a:t>সরল</a:t>
            </a:r>
            <a:r>
              <a:rPr lang="en-US" dirty="0" smtClean="0"/>
              <a:t>, </a:t>
            </a:r>
            <a:r>
              <a:rPr lang="en-US" dirty="0" err="1" smtClean="0"/>
              <a:t>মুক্ত</a:t>
            </a:r>
            <a:r>
              <a:rPr lang="en-US" dirty="0" smtClean="0"/>
              <a:t> ও </a:t>
            </a:r>
            <a:r>
              <a:rPr lang="en-US" dirty="0" err="1" smtClean="0"/>
              <a:t>উদার</a:t>
            </a:r>
            <a:endParaRPr lang="en-US" dirty="0" smtClean="0"/>
          </a:p>
          <a:p>
            <a:pPr algn="ctr"/>
            <a:r>
              <a:rPr lang="en-US" dirty="0" smtClean="0"/>
              <a:t>।।।, </a:t>
            </a:r>
            <a:r>
              <a:rPr lang="en-US" dirty="0" err="1" smtClean="0"/>
              <a:t>তাদের</a:t>
            </a:r>
            <a:r>
              <a:rPr lang="en-US" dirty="0" smtClean="0"/>
              <a:t> </a:t>
            </a:r>
            <a:r>
              <a:rPr lang="en-US" dirty="0" err="1" smtClean="0"/>
              <a:t>ধর্মভেদ</a:t>
            </a:r>
            <a:r>
              <a:rPr lang="en-US" dirty="0" smtClean="0"/>
              <a:t> </a:t>
            </a:r>
            <a:r>
              <a:rPr lang="en-US" dirty="0" err="1" smtClean="0"/>
              <a:t>নেই</a:t>
            </a:r>
            <a:endParaRPr lang="en-US" dirty="0" smtClean="0"/>
          </a:p>
          <a:p>
            <a:pPr algn="ctr"/>
            <a:endParaRPr lang="en-US" dirty="0" smtClean="0"/>
          </a:p>
          <a:p>
            <a:pPr algn="ctr"/>
            <a:r>
              <a:rPr lang="en-US" dirty="0" err="1" smtClean="0"/>
              <a:t>নিচের</a:t>
            </a:r>
            <a:r>
              <a:rPr lang="en-US" dirty="0" smtClean="0"/>
              <a:t> </a:t>
            </a:r>
            <a:r>
              <a:rPr lang="en-US" dirty="0" err="1" smtClean="0"/>
              <a:t>কোনটি</a:t>
            </a:r>
            <a:r>
              <a:rPr lang="en-US" dirty="0" smtClean="0"/>
              <a:t> </a:t>
            </a:r>
            <a:r>
              <a:rPr lang="en-US" dirty="0" err="1" smtClean="0"/>
              <a:t>সঠিক</a:t>
            </a:r>
            <a:r>
              <a:rPr lang="en-US" dirty="0" smtClean="0"/>
              <a:t> ?</a:t>
            </a:r>
          </a:p>
          <a:p>
            <a:pPr algn="ctr"/>
            <a:r>
              <a:rPr lang="en-US" dirty="0" smtClean="0"/>
              <a:t>ক) ।  খ) । ও ।। গ) ।। ও ।।। ঘ) ।,।। ও ।।।                                 </a:t>
            </a:r>
            <a:endParaRPr lang="en-US" dirty="0"/>
          </a:p>
        </p:txBody>
      </p:sp>
    </p:spTree>
    <p:extLst>
      <p:ext uri="{BB962C8B-B14F-4D97-AF65-F5344CB8AC3E}">
        <p14:creationId xmlns:p14="http://schemas.microsoft.com/office/powerpoint/2010/main" val="47532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8138" y="2358798"/>
            <a:ext cx="3683862" cy="1599248"/>
          </a:xfrm>
          <a:prstGeom prst="rect">
            <a:avLst/>
          </a:prstGeom>
        </p:spPr>
      </p:pic>
      <p:sp>
        <p:nvSpPr>
          <p:cNvPr id="4" name="Rectangle 3"/>
          <p:cNvSpPr/>
          <p:nvPr/>
        </p:nvSpPr>
        <p:spPr>
          <a:xfrm>
            <a:off x="3762103" y="796833"/>
            <a:ext cx="4728754" cy="570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t>অনুধাবনমূলক প্রশ্ন :   </a:t>
            </a:r>
            <a:endParaRPr lang="en-US" dirty="0"/>
          </a:p>
        </p:txBody>
      </p:sp>
      <p:sp>
        <p:nvSpPr>
          <p:cNvPr id="5" name="Rectangle 4"/>
          <p:cNvSpPr/>
          <p:nvPr/>
        </p:nvSpPr>
        <p:spPr>
          <a:xfrm>
            <a:off x="8477794" y="3931920"/>
            <a:ext cx="3714205" cy="14369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000" dirty="0" smtClean="0"/>
              <a:t>ঘ =দল</a:t>
            </a:r>
          </a:p>
          <a:p>
            <a:pPr algn="ctr"/>
            <a:endParaRPr lang="bn-IN" sz="2000" dirty="0" smtClean="0"/>
          </a:p>
          <a:p>
            <a:pPr algn="ctr"/>
            <a:r>
              <a:rPr lang="bn-IN" sz="2000" dirty="0" smtClean="0"/>
              <a:t>১, সাম্যবাদী চেতনা বলতে কী  বোঝায় ?    </a:t>
            </a:r>
            <a:endParaRPr lang="en-US" sz="2000" dirty="0"/>
          </a:p>
        </p:txBody>
      </p:sp>
      <p:sp>
        <p:nvSpPr>
          <p:cNvPr id="6" name="Rectangle 5"/>
          <p:cNvSpPr/>
          <p:nvPr/>
        </p:nvSpPr>
        <p:spPr>
          <a:xfrm>
            <a:off x="8464731" y="718456"/>
            <a:ext cx="3727269" cy="15936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000" dirty="0" smtClean="0"/>
              <a:t>খ = দল</a:t>
            </a:r>
          </a:p>
          <a:p>
            <a:pPr algn="ctr"/>
            <a:endParaRPr lang="bn-IN" sz="2000" dirty="0" smtClean="0"/>
          </a:p>
          <a:p>
            <a:pPr algn="ctr"/>
            <a:r>
              <a:rPr lang="bn-IN" sz="2000" dirty="0" smtClean="0"/>
              <a:t>১, ‘ইহা তো  আত্মার ধর্ম নয়’ – বলতে কী বোঝানো হয়েছে ?      </a:t>
            </a:r>
            <a:endParaRPr lang="en-US" sz="2000" dirty="0"/>
          </a:p>
        </p:txBody>
      </p:sp>
      <p:sp>
        <p:nvSpPr>
          <p:cNvPr id="7" name="Rectangle 6"/>
          <p:cNvSpPr/>
          <p:nvPr/>
        </p:nvSpPr>
        <p:spPr>
          <a:xfrm>
            <a:off x="0" y="3984172"/>
            <a:ext cx="3749039" cy="13846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000" dirty="0" smtClean="0"/>
              <a:t>গ =দল </a:t>
            </a:r>
          </a:p>
          <a:p>
            <a:pPr algn="ctr"/>
            <a:endParaRPr lang="bn-IN" sz="2000" dirty="0"/>
          </a:p>
          <a:p>
            <a:pPr algn="ctr"/>
            <a:r>
              <a:rPr lang="bn-IN" sz="2000" dirty="0" smtClean="0"/>
              <a:t>১, আমাদের এত অধঃপতনের কারণ কী ? বুঝিয়ে লেখ ।    </a:t>
            </a:r>
            <a:endParaRPr lang="en-US" sz="2000" dirty="0"/>
          </a:p>
        </p:txBody>
      </p:sp>
      <p:sp>
        <p:nvSpPr>
          <p:cNvPr id="8" name="Rectangle 7"/>
          <p:cNvSpPr/>
          <p:nvPr/>
        </p:nvSpPr>
        <p:spPr>
          <a:xfrm>
            <a:off x="0" y="670559"/>
            <a:ext cx="3722914" cy="16415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400" dirty="0" smtClean="0"/>
              <a:t>ক =দল</a:t>
            </a:r>
          </a:p>
          <a:p>
            <a:pPr algn="ctr"/>
            <a:endParaRPr lang="bn-IN" sz="2400" dirty="0" smtClean="0"/>
          </a:p>
          <a:p>
            <a:pPr algn="ctr"/>
            <a:r>
              <a:rPr lang="bn-IN" sz="2400" dirty="0" smtClean="0"/>
              <a:t>১, ‘দেখিবে বিশ্ব তোমাকে নমস্কার করিবে’- কেন ?    </a:t>
            </a:r>
            <a:endParaRPr lang="en-US" sz="2400" dirty="0"/>
          </a:p>
        </p:txBody>
      </p:sp>
      <p:sp>
        <p:nvSpPr>
          <p:cNvPr id="9" name="Rectangle 8"/>
          <p:cNvSpPr/>
          <p:nvPr/>
        </p:nvSpPr>
        <p:spPr>
          <a:xfrm>
            <a:off x="0" y="0"/>
            <a:ext cx="12192000" cy="7445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5400" dirty="0" smtClean="0"/>
              <a:t>দলিয় কাজ </a:t>
            </a:r>
            <a:endParaRPr lang="en-US" sz="54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4731" y="5408023"/>
            <a:ext cx="3727269" cy="1449977"/>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406798"/>
            <a:ext cx="3762102" cy="1451202"/>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5735"/>
            <a:ext cx="3775166" cy="1586185"/>
          </a:xfrm>
          <a:prstGeom prst="rect">
            <a:avLst/>
          </a:prstGeom>
        </p:spPr>
      </p:pic>
    </p:spTree>
    <p:extLst>
      <p:ext uri="{BB962C8B-B14F-4D97-AF65-F5344CB8AC3E}">
        <p14:creationId xmlns:p14="http://schemas.microsoft.com/office/powerpoint/2010/main" val="24084936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643153"/>
            <a:ext cx="9744890" cy="87521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IN" sz="3200" dirty="0" smtClean="0"/>
              <a:t>৫,</a:t>
            </a:r>
            <a:r>
              <a:rPr lang="en-US" sz="3200" dirty="0" err="1" smtClean="0"/>
              <a:t>কাজী</a:t>
            </a:r>
            <a:r>
              <a:rPr lang="en-US" sz="3200" dirty="0" smtClean="0"/>
              <a:t> </a:t>
            </a:r>
            <a:r>
              <a:rPr lang="en-US" sz="3200" dirty="0" err="1" smtClean="0"/>
              <a:t>নজরুল</a:t>
            </a:r>
            <a:r>
              <a:rPr lang="en-US" sz="3200" dirty="0" smtClean="0"/>
              <a:t> </a:t>
            </a:r>
            <a:r>
              <a:rPr lang="en-US" sz="3200" dirty="0" err="1" smtClean="0"/>
              <a:t>ইসলাম</a:t>
            </a:r>
            <a:r>
              <a:rPr lang="en-US" sz="3200" dirty="0" smtClean="0"/>
              <a:t> </a:t>
            </a:r>
            <a:r>
              <a:rPr lang="en-US" sz="3200" dirty="0" err="1" smtClean="0"/>
              <a:t>কত</a:t>
            </a:r>
            <a:r>
              <a:rPr lang="en-US" sz="3200" dirty="0" smtClean="0"/>
              <a:t> </a:t>
            </a:r>
            <a:r>
              <a:rPr lang="en-US" sz="3200" dirty="0" err="1" smtClean="0"/>
              <a:t>সালে</a:t>
            </a:r>
            <a:r>
              <a:rPr lang="en-US" sz="3200" dirty="0" smtClean="0"/>
              <a:t> </a:t>
            </a:r>
            <a:r>
              <a:rPr lang="en-US" sz="3200" dirty="0" err="1" smtClean="0"/>
              <a:t>মারা</a:t>
            </a:r>
            <a:r>
              <a:rPr lang="en-US" sz="3200" dirty="0" smtClean="0"/>
              <a:t> </a:t>
            </a:r>
            <a:r>
              <a:rPr lang="en-US" sz="3200" dirty="0" err="1" smtClean="0"/>
              <a:t>যান</a:t>
            </a:r>
            <a:r>
              <a:rPr lang="en-US" sz="3200" dirty="0" smtClean="0"/>
              <a:t> ?    </a:t>
            </a:r>
            <a:endParaRPr lang="en-US" sz="3200" dirty="0"/>
          </a:p>
        </p:txBody>
      </p:sp>
      <p:sp>
        <p:nvSpPr>
          <p:cNvPr id="3" name="Rectangle 2"/>
          <p:cNvSpPr/>
          <p:nvPr/>
        </p:nvSpPr>
        <p:spPr>
          <a:xfrm>
            <a:off x="0" y="4515393"/>
            <a:ext cx="9705703" cy="87521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bn-IN" sz="3200" dirty="0" smtClean="0">
                <a:solidFill>
                  <a:schemeClr val="tx1"/>
                </a:solidFill>
              </a:rPr>
              <a:t>৪,</a:t>
            </a:r>
            <a:r>
              <a:rPr lang="en-US" sz="3200" dirty="0" smtClean="0">
                <a:solidFill>
                  <a:schemeClr val="tx1"/>
                </a:solidFill>
              </a:rPr>
              <a:t>’</a:t>
            </a:r>
            <a:r>
              <a:rPr lang="en-US" sz="3200" dirty="0" err="1" smtClean="0">
                <a:solidFill>
                  <a:schemeClr val="tx1"/>
                </a:solidFill>
              </a:rPr>
              <a:t>দৈন্য</a:t>
            </a:r>
            <a:r>
              <a:rPr lang="en-US" sz="3200" dirty="0" smtClean="0">
                <a:solidFill>
                  <a:schemeClr val="tx1"/>
                </a:solidFill>
              </a:rPr>
              <a:t>’ </a:t>
            </a:r>
            <a:r>
              <a:rPr lang="en-US" sz="3200" dirty="0" err="1" smtClean="0">
                <a:solidFill>
                  <a:schemeClr val="tx1"/>
                </a:solidFill>
              </a:rPr>
              <a:t>শব্দের</a:t>
            </a:r>
            <a:r>
              <a:rPr lang="en-US" sz="3200" dirty="0" smtClean="0">
                <a:solidFill>
                  <a:schemeClr val="tx1"/>
                </a:solidFill>
              </a:rPr>
              <a:t> </a:t>
            </a:r>
            <a:r>
              <a:rPr lang="en-US" sz="3200" dirty="0" err="1" smtClean="0">
                <a:solidFill>
                  <a:schemeClr val="tx1"/>
                </a:solidFill>
              </a:rPr>
              <a:t>অর্থ</a:t>
            </a:r>
            <a:r>
              <a:rPr lang="en-US" sz="3200" dirty="0" smtClean="0">
                <a:solidFill>
                  <a:schemeClr val="tx1"/>
                </a:solidFill>
              </a:rPr>
              <a:t> </a:t>
            </a:r>
            <a:r>
              <a:rPr lang="en-US" sz="3200" dirty="0" err="1" smtClean="0">
                <a:solidFill>
                  <a:schemeClr val="tx1"/>
                </a:solidFill>
              </a:rPr>
              <a:t>কী</a:t>
            </a:r>
            <a:r>
              <a:rPr lang="en-US" sz="3200" dirty="0" smtClean="0">
                <a:solidFill>
                  <a:schemeClr val="tx1"/>
                </a:solidFill>
              </a:rPr>
              <a:t> ? </a:t>
            </a:r>
            <a:endParaRPr lang="en-US" sz="3200" dirty="0">
              <a:solidFill>
                <a:schemeClr val="tx1"/>
              </a:solidFill>
            </a:endParaRPr>
          </a:p>
        </p:txBody>
      </p:sp>
      <p:sp>
        <p:nvSpPr>
          <p:cNvPr id="4" name="Rectangle 3"/>
          <p:cNvSpPr/>
          <p:nvPr/>
        </p:nvSpPr>
        <p:spPr>
          <a:xfrm>
            <a:off x="1" y="3361507"/>
            <a:ext cx="9588136" cy="87521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3200" dirty="0" smtClean="0"/>
              <a:t>৩,</a:t>
            </a:r>
            <a:r>
              <a:rPr lang="en-US" sz="3200" dirty="0" err="1" smtClean="0"/>
              <a:t>আমরা</a:t>
            </a:r>
            <a:r>
              <a:rPr lang="en-US" sz="3200" dirty="0" smtClean="0"/>
              <a:t> </a:t>
            </a:r>
            <a:r>
              <a:rPr lang="en-US" sz="3200" dirty="0" err="1" smtClean="0"/>
              <a:t>কত</a:t>
            </a:r>
            <a:r>
              <a:rPr lang="en-US" sz="3200" dirty="0" smtClean="0"/>
              <a:t> </a:t>
            </a:r>
            <a:r>
              <a:rPr lang="en-US" sz="3200" dirty="0" err="1" smtClean="0"/>
              <a:t>আনা</a:t>
            </a:r>
            <a:r>
              <a:rPr lang="en-US" sz="3200" dirty="0" smtClean="0"/>
              <a:t> </a:t>
            </a:r>
            <a:r>
              <a:rPr lang="en-US" sz="3200" dirty="0" err="1" smtClean="0"/>
              <a:t>শক্তিকে</a:t>
            </a:r>
            <a:r>
              <a:rPr lang="en-US" sz="3200" dirty="0" smtClean="0"/>
              <a:t> </a:t>
            </a:r>
            <a:r>
              <a:rPr lang="en-US" sz="3200" dirty="0" err="1" smtClean="0"/>
              <a:t>উপেক্ষা</a:t>
            </a:r>
            <a:r>
              <a:rPr lang="en-US" sz="3200" dirty="0" smtClean="0"/>
              <a:t> </a:t>
            </a:r>
            <a:r>
              <a:rPr lang="en-US" sz="3200" dirty="0" err="1" smtClean="0"/>
              <a:t>করে</a:t>
            </a:r>
            <a:r>
              <a:rPr lang="en-US" sz="3200" dirty="0" smtClean="0"/>
              <a:t> </a:t>
            </a:r>
            <a:r>
              <a:rPr lang="en-US" sz="3200" dirty="0" err="1" smtClean="0"/>
              <a:t>আসছি</a:t>
            </a:r>
            <a:r>
              <a:rPr lang="en-US" sz="3200" dirty="0" smtClean="0"/>
              <a:t> ?     </a:t>
            </a:r>
            <a:endParaRPr lang="en-US" sz="3200" dirty="0"/>
          </a:p>
        </p:txBody>
      </p:sp>
      <p:sp>
        <p:nvSpPr>
          <p:cNvPr id="5" name="Rectangle 4"/>
          <p:cNvSpPr/>
          <p:nvPr/>
        </p:nvSpPr>
        <p:spPr>
          <a:xfrm>
            <a:off x="1" y="2272936"/>
            <a:ext cx="9509760" cy="8752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IN" sz="3200" dirty="0" smtClean="0"/>
              <a:t>২,</a:t>
            </a:r>
            <a:r>
              <a:rPr lang="en-US" sz="3200" dirty="0" err="1" smtClean="0"/>
              <a:t>কাদের</a:t>
            </a:r>
            <a:r>
              <a:rPr lang="en-US" sz="3200" dirty="0" smtClean="0"/>
              <a:t> </a:t>
            </a:r>
            <a:r>
              <a:rPr lang="en-US" sz="3200" dirty="0" err="1" smtClean="0"/>
              <a:t>অন্তর</a:t>
            </a:r>
            <a:r>
              <a:rPr lang="en-US" sz="3200" dirty="0" smtClean="0"/>
              <a:t> </a:t>
            </a:r>
            <a:r>
              <a:rPr lang="en-US" sz="3200" dirty="0" err="1" smtClean="0"/>
              <a:t>কাচের</a:t>
            </a:r>
            <a:r>
              <a:rPr lang="en-US" sz="3200" dirty="0" smtClean="0"/>
              <a:t> </a:t>
            </a:r>
            <a:r>
              <a:rPr lang="en-US" sz="3200" dirty="0" err="1" smtClean="0"/>
              <a:t>ন্যায়</a:t>
            </a:r>
            <a:r>
              <a:rPr lang="en-US" sz="3200" dirty="0" smtClean="0"/>
              <a:t> </a:t>
            </a:r>
            <a:r>
              <a:rPr lang="en-US" sz="3200" dirty="0" err="1" smtClean="0"/>
              <a:t>স্বচ্ছ</a:t>
            </a:r>
            <a:r>
              <a:rPr lang="en-US" sz="3200" dirty="0" smtClean="0"/>
              <a:t> ? </a:t>
            </a:r>
            <a:endParaRPr lang="en-US" sz="3200" dirty="0"/>
          </a:p>
        </p:txBody>
      </p:sp>
      <p:sp>
        <p:nvSpPr>
          <p:cNvPr id="6" name="Rectangle 5"/>
          <p:cNvSpPr/>
          <p:nvPr/>
        </p:nvSpPr>
        <p:spPr>
          <a:xfrm>
            <a:off x="0" y="1223554"/>
            <a:ext cx="9483634" cy="8752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sz="3200" dirty="0" smtClean="0"/>
              <a:t>১,</a:t>
            </a:r>
            <a:r>
              <a:rPr lang="en-US" sz="3200" dirty="0" err="1" smtClean="0"/>
              <a:t>কার</a:t>
            </a:r>
            <a:r>
              <a:rPr lang="en-US" sz="3200" dirty="0" smtClean="0"/>
              <a:t> </a:t>
            </a:r>
            <a:r>
              <a:rPr lang="en-US" sz="3200" dirty="0" err="1" smtClean="0"/>
              <a:t>আভিজাত্য</a:t>
            </a:r>
            <a:r>
              <a:rPr lang="en-US" sz="3200" dirty="0" smtClean="0"/>
              <a:t> </a:t>
            </a:r>
            <a:r>
              <a:rPr lang="en-US" sz="3200" dirty="0" err="1" smtClean="0"/>
              <a:t>গৌরব</a:t>
            </a:r>
            <a:r>
              <a:rPr lang="en-US" sz="3200" dirty="0" smtClean="0"/>
              <a:t> </a:t>
            </a:r>
            <a:r>
              <a:rPr lang="en-US" sz="3200" dirty="0" err="1" smtClean="0"/>
              <a:t>নেই</a:t>
            </a:r>
            <a:r>
              <a:rPr lang="en-US" sz="3200" dirty="0" smtClean="0"/>
              <a:t> ? </a:t>
            </a:r>
            <a:endParaRPr lang="en-US" sz="3200" dirty="0"/>
          </a:p>
        </p:txBody>
      </p:sp>
      <p:sp>
        <p:nvSpPr>
          <p:cNvPr id="7" name="Rectangle 6"/>
          <p:cNvSpPr/>
          <p:nvPr/>
        </p:nvSpPr>
        <p:spPr>
          <a:xfrm>
            <a:off x="9771017" y="5634445"/>
            <a:ext cx="2420984" cy="8752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t>৫,</a:t>
            </a:r>
            <a:r>
              <a:rPr lang="en-US" sz="2800" dirty="0" smtClean="0"/>
              <a:t>১৯৭৬।</a:t>
            </a:r>
            <a:endParaRPr lang="en-US" sz="2800" dirty="0"/>
          </a:p>
        </p:txBody>
      </p:sp>
      <p:sp>
        <p:nvSpPr>
          <p:cNvPr id="8" name="Rectangle 7"/>
          <p:cNvSpPr/>
          <p:nvPr/>
        </p:nvSpPr>
        <p:spPr>
          <a:xfrm>
            <a:off x="9744891" y="4480560"/>
            <a:ext cx="2447109" cy="8752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t>৪,</a:t>
            </a:r>
            <a:r>
              <a:rPr lang="en-US" sz="2800" dirty="0" err="1" smtClean="0"/>
              <a:t>দীনতা</a:t>
            </a:r>
            <a:r>
              <a:rPr lang="en-US" sz="2800" dirty="0" smtClean="0"/>
              <a:t>। </a:t>
            </a:r>
            <a:endParaRPr lang="en-US" sz="2800" dirty="0"/>
          </a:p>
        </p:txBody>
      </p:sp>
      <p:sp>
        <p:nvSpPr>
          <p:cNvPr id="9" name="Rectangle 8"/>
          <p:cNvSpPr/>
          <p:nvPr/>
        </p:nvSpPr>
        <p:spPr>
          <a:xfrm>
            <a:off x="9614264" y="3313610"/>
            <a:ext cx="2577738" cy="8752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t>৩,</a:t>
            </a:r>
            <a:r>
              <a:rPr lang="en-US" sz="2800" dirty="0" err="1" smtClean="0"/>
              <a:t>দশ</a:t>
            </a:r>
            <a:r>
              <a:rPr lang="en-US" sz="2800" dirty="0" smtClean="0"/>
              <a:t> </a:t>
            </a:r>
            <a:r>
              <a:rPr lang="en-US" sz="2800" dirty="0" err="1" smtClean="0"/>
              <a:t>আনা</a:t>
            </a:r>
            <a:r>
              <a:rPr lang="en-US" sz="2800" dirty="0" smtClean="0"/>
              <a:t>। </a:t>
            </a:r>
            <a:endParaRPr lang="en-US" sz="2800" dirty="0"/>
          </a:p>
        </p:txBody>
      </p:sp>
      <p:sp>
        <p:nvSpPr>
          <p:cNvPr id="10" name="Rectangle 9"/>
          <p:cNvSpPr/>
          <p:nvPr/>
        </p:nvSpPr>
        <p:spPr>
          <a:xfrm>
            <a:off x="9705703" y="2277291"/>
            <a:ext cx="2486297" cy="8752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t>২,</a:t>
            </a:r>
            <a:r>
              <a:rPr lang="en-US" sz="2800" dirty="0" smtClean="0"/>
              <a:t>’</a:t>
            </a:r>
            <a:r>
              <a:rPr lang="en-US" sz="2800" dirty="0" err="1" smtClean="0"/>
              <a:t>ছোটলোক’দের</a:t>
            </a:r>
            <a:r>
              <a:rPr lang="en-US" sz="2800" dirty="0" smtClean="0"/>
              <a:t>।</a:t>
            </a:r>
            <a:endParaRPr lang="en-US" sz="2800" dirty="0"/>
          </a:p>
        </p:txBody>
      </p:sp>
      <p:sp>
        <p:nvSpPr>
          <p:cNvPr id="11" name="Rectangle 10"/>
          <p:cNvSpPr/>
          <p:nvPr/>
        </p:nvSpPr>
        <p:spPr>
          <a:xfrm>
            <a:off x="1" y="104503"/>
            <a:ext cx="12192000" cy="9143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400" dirty="0" smtClean="0"/>
              <a:t>মূল্যায়ণ</a:t>
            </a:r>
            <a:r>
              <a:rPr lang="bn-IN" dirty="0" smtClean="0"/>
              <a:t> </a:t>
            </a:r>
            <a:endParaRPr lang="en-US" dirty="0"/>
          </a:p>
        </p:txBody>
      </p:sp>
      <p:sp>
        <p:nvSpPr>
          <p:cNvPr id="12" name="Rectangle 11"/>
          <p:cNvSpPr/>
          <p:nvPr/>
        </p:nvSpPr>
        <p:spPr>
          <a:xfrm>
            <a:off x="9705703" y="1236616"/>
            <a:ext cx="2486297" cy="8752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১</a:t>
            </a:r>
            <a:r>
              <a:rPr lang="en-US" sz="2400" dirty="0" smtClean="0"/>
              <a:t>,</a:t>
            </a:r>
            <a:r>
              <a:rPr lang="en-US" sz="2400" dirty="0" err="1" smtClean="0"/>
              <a:t>মহাত্মা</a:t>
            </a:r>
            <a:r>
              <a:rPr lang="en-US" sz="2400" dirty="0" smtClean="0"/>
              <a:t> </a:t>
            </a:r>
            <a:r>
              <a:rPr lang="en-US" sz="2400" dirty="0" err="1" smtClean="0"/>
              <a:t>গান্ধীর</a:t>
            </a:r>
            <a:r>
              <a:rPr lang="en-US" sz="2400" dirty="0" smtClean="0"/>
              <a:t>। </a:t>
            </a:r>
            <a:endParaRPr lang="en-US" sz="2400" dirty="0"/>
          </a:p>
        </p:txBody>
      </p:sp>
    </p:spTree>
    <p:extLst>
      <p:ext uri="{BB962C8B-B14F-4D97-AF65-F5344CB8AC3E}">
        <p14:creationId xmlns:p14="http://schemas.microsoft.com/office/powerpoint/2010/main" val="152408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1000"/>
                                        <p:tgtEl>
                                          <p:spTgt spid="2"/>
                                        </p:tgtEl>
                                      </p:cBhvr>
                                    </p:animEffect>
                                    <p:anim calcmode="lin" valueType="num">
                                      <p:cBhvr>
                                        <p:cTn id="71" dur="1000" fill="hold"/>
                                        <p:tgtEl>
                                          <p:spTgt spid="2"/>
                                        </p:tgtEl>
                                        <p:attrNameLst>
                                          <p:attrName>ppt_x</p:attrName>
                                        </p:attrNameLst>
                                      </p:cBhvr>
                                      <p:tavLst>
                                        <p:tav tm="0">
                                          <p:val>
                                            <p:strVal val="#ppt_x"/>
                                          </p:val>
                                        </p:tav>
                                        <p:tav tm="100000">
                                          <p:val>
                                            <p:strVal val="#ppt_x"/>
                                          </p:val>
                                        </p:tav>
                                      </p:tavLst>
                                    </p:anim>
                                    <p:anim calcmode="lin" valueType="num">
                                      <p:cBhvr>
                                        <p:cTn id="7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1000"/>
                                        <p:tgtEl>
                                          <p:spTgt spid="7"/>
                                        </p:tgtEl>
                                      </p:cBhvr>
                                    </p:animEffect>
                                    <p:anim calcmode="lin" valueType="num">
                                      <p:cBhvr>
                                        <p:cTn id="78" dur="1000" fill="hold"/>
                                        <p:tgtEl>
                                          <p:spTgt spid="7"/>
                                        </p:tgtEl>
                                        <p:attrNameLst>
                                          <p:attrName>ppt_x</p:attrName>
                                        </p:attrNameLst>
                                      </p:cBhvr>
                                      <p:tavLst>
                                        <p:tav tm="0">
                                          <p:val>
                                            <p:strVal val="#ppt_x"/>
                                          </p:val>
                                        </p:tav>
                                        <p:tav tm="100000">
                                          <p:val>
                                            <p:strVal val="#ppt_x"/>
                                          </p:val>
                                        </p:tav>
                                      </p:tavLst>
                                    </p:anim>
                                    <p:anim calcmode="lin" valueType="num">
                                      <p:cBhvr>
                                        <p:cTn id="7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4229" y="940526"/>
            <a:ext cx="6117771" cy="5917474"/>
          </a:xfrm>
          <a:prstGeom prst="rect">
            <a:avLst/>
          </a:prstGeom>
        </p:spPr>
      </p:pic>
      <p:sp>
        <p:nvSpPr>
          <p:cNvPr id="5" name="Rectangle 4"/>
          <p:cNvSpPr/>
          <p:nvPr/>
        </p:nvSpPr>
        <p:spPr>
          <a:xfrm>
            <a:off x="0" y="0"/>
            <a:ext cx="121920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400" dirty="0" smtClean="0"/>
              <a:t>বাড়ির কাজ</a:t>
            </a:r>
            <a:endParaRPr lang="en-US" sz="4400" dirty="0"/>
          </a:p>
        </p:txBody>
      </p:sp>
      <p:sp>
        <p:nvSpPr>
          <p:cNvPr id="6" name="Rectangle 5"/>
          <p:cNvSpPr/>
          <p:nvPr/>
        </p:nvSpPr>
        <p:spPr>
          <a:xfrm>
            <a:off x="0" y="2547256"/>
            <a:ext cx="6061166" cy="33440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১,</a:t>
            </a:r>
            <a:r>
              <a:rPr lang="en-US" sz="2400" dirty="0" smtClean="0"/>
              <a:t>’</a:t>
            </a:r>
            <a:r>
              <a:rPr lang="en-US" sz="2400" dirty="0" err="1" smtClean="0"/>
              <a:t>উপেক্ষিত</a:t>
            </a:r>
            <a:r>
              <a:rPr lang="bn-IN" sz="2400" dirty="0" smtClean="0"/>
              <a:t> </a:t>
            </a:r>
            <a:r>
              <a:rPr lang="en-US" sz="2400" dirty="0" err="1" smtClean="0"/>
              <a:t>শক্তির</a:t>
            </a:r>
            <a:r>
              <a:rPr lang="en-US" sz="2400" dirty="0" smtClean="0"/>
              <a:t> </a:t>
            </a:r>
            <a:r>
              <a:rPr lang="en-US" sz="2400" dirty="0" err="1" smtClean="0"/>
              <a:t>উদ্বোধন</a:t>
            </a:r>
            <a:r>
              <a:rPr lang="en-US" sz="2400" dirty="0" smtClean="0"/>
              <a:t>’ </a:t>
            </a:r>
            <a:r>
              <a:rPr lang="en-US" sz="2400" dirty="0" err="1" smtClean="0"/>
              <a:t>প্রবন্ধে</a:t>
            </a:r>
            <a:r>
              <a:rPr lang="en-US" sz="2400" dirty="0" smtClean="0"/>
              <a:t> </a:t>
            </a:r>
            <a:r>
              <a:rPr lang="en-US" sz="2400" dirty="0" err="1" smtClean="0"/>
              <a:t>লেখক</a:t>
            </a:r>
            <a:r>
              <a:rPr lang="en-US" sz="2400" dirty="0" smtClean="0"/>
              <a:t> </a:t>
            </a:r>
            <a:r>
              <a:rPr lang="en-US" sz="2400" dirty="0" err="1" smtClean="0"/>
              <a:t>যে</a:t>
            </a:r>
            <a:r>
              <a:rPr lang="en-US" sz="2400" dirty="0" smtClean="0"/>
              <a:t> </a:t>
            </a:r>
            <a:r>
              <a:rPr lang="en-US" sz="2400" dirty="0" err="1" smtClean="0"/>
              <a:t>সাম্যবাদী</a:t>
            </a:r>
            <a:r>
              <a:rPr lang="en-US" sz="2400" dirty="0" smtClean="0"/>
              <a:t> </a:t>
            </a:r>
            <a:r>
              <a:rPr lang="en-US" sz="2400" dirty="0" err="1" smtClean="0"/>
              <a:t>মানসিকতার</a:t>
            </a:r>
            <a:r>
              <a:rPr lang="en-US" sz="2400" dirty="0" smtClean="0"/>
              <a:t> </a:t>
            </a:r>
            <a:r>
              <a:rPr lang="en-US" sz="2400" dirty="0" err="1" smtClean="0"/>
              <a:t>পরিচয়</a:t>
            </a:r>
            <a:r>
              <a:rPr lang="en-US" sz="2400" dirty="0" smtClean="0"/>
              <a:t> </a:t>
            </a:r>
            <a:r>
              <a:rPr lang="en-US" sz="2400" dirty="0" err="1" smtClean="0"/>
              <a:t>পাওয়া</a:t>
            </a:r>
            <a:r>
              <a:rPr lang="en-US" sz="2400" dirty="0" smtClean="0"/>
              <a:t> </a:t>
            </a:r>
            <a:r>
              <a:rPr lang="en-US" sz="2400" dirty="0" err="1" smtClean="0"/>
              <a:t>যায়</a:t>
            </a:r>
            <a:r>
              <a:rPr lang="en-US" sz="2400" dirty="0" smtClean="0"/>
              <a:t> </a:t>
            </a:r>
            <a:r>
              <a:rPr lang="en-US" sz="2400" dirty="0" err="1" smtClean="0"/>
              <a:t>তা</a:t>
            </a:r>
            <a:r>
              <a:rPr lang="en-US" sz="2400" dirty="0" smtClean="0"/>
              <a:t>  </a:t>
            </a:r>
            <a:r>
              <a:rPr lang="en-US" sz="2400" dirty="0" err="1" smtClean="0"/>
              <a:t>বিশ্লেষণ</a:t>
            </a:r>
            <a:r>
              <a:rPr lang="en-US" sz="2400" dirty="0" smtClean="0"/>
              <a:t> </a:t>
            </a:r>
            <a:r>
              <a:rPr lang="en-US" sz="2400" dirty="0" err="1" smtClean="0"/>
              <a:t>করো</a:t>
            </a:r>
            <a:r>
              <a:rPr lang="en-US" sz="2400" dirty="0" smtClean="0"/>
              <a:t>।           </a:t>
            </a:r>
            <a:endParaRPr lang="en-US" sz="2400" dirty="0"/>
          </a:p>
        </p:txBody>
      </p:sp>
    </p:spTree>
    <p:extLst>
      <p:ext uri="{BB962C8B-B14F-4D97-AF65-F5344CB8AC3E}">
        <p14:creationId xmlns:p14="http://schemas.microsoft.com/office/powerpoint/2010/main" val="73568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9086"/>
            <a:ext cx="12192000" cy="6009280"/>
          </a:xfrm>
          <a:prstGeom prst="rect">
            <a:avLst/>
          </a:prstGeom>
        </p:spPr>
      </p:pic>
      <p:sp>
        <p:nvSpPr>
          <p:cNvPr id="2" name="Rectangle 1"/>
          <p:cNvSpPr/>
          <p:nvPr/>
        </p:nvSpPr>
        <p:spPr>
          <a:xfrm>
            <a:off x="0" y="0"/>
            <a:ext cx="12192000" cy="83602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5400" dirty="0" smtClean="0">
                <a:solidFill>
                  <a:srgbClr val="FF0000"/>
                </a:solidFill>
              </a:rPr>
              <a:t>সবাইকে ধন্যবাদ   </a:t>
            </a:r>
            <a:endParaRPr lang="en-US" sz="5400" dirty="0">
              <a:solidFill>
                <a:srgbClr val="FF0000"/>
              </a:solidFill>
            </a:endParaRPr>
          </a:p>
        </p:txBody>
      </p:sp>
    </p:spTree>
    <p:extLst>
      <p:ext uri="{BB962C8B-B14F-4D97-AF65-F5344CB8AC3E}">
        <p14:creationId xmlns:p14="http://schemas.microsoft.com/office/powerpoint/2010/main" val="1482358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22515"/>
            <a:ext cx="7145383" cy="3021954"/>
          </a:xfrm>
          <a:prstGeom prst="rect">
            <a:avLst/>
          </a:prstGeom>
        </p:spPr>
      </p:pic>
      <p:sp>
        <p:nvSpPr>
          <p:cNvPr id="7" name="TextBox 6"/>
          <p:cNvSpPr txBox="1"/>
          <p:nvPr/>
        </p:nvSpPr>
        <p:spPr>
          <a:xfrm>
            <a:off x="103212" y="0"/>
            <a:ext cx="11979992" cy="584775"/>
          </a:xfrm>
          <a:prstGeom prst="rect">
            <a:avLst/>
          </a:prstGeom>
          <a:solidFill>
            <a:schemeClr val="accent4">
              <a:lumMod val="20000"/>
              <a:lumOff val="80000"/>
            </a:schemeClr>
          </a:solid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এবার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ছবি গুলোতে </a:t>
            </a:r>
            <a:r>
              <a:rPr lang="en-US" sz="3200" dirty="0" err="1" smtClean="0">
                <a:latin typeface="NikoshBAN" panose="02000000000000000000" pitchFamily="2" charset="0"/>
                <a:cs typeface="NikoshBAN" panose="02000000000000000000" pitchFamily="2" charset="0"/>
              </a:rPr>
              <a:t>তোমরা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bn-IN" sz="3200" dirty="0" smtClean="0">
                <a:latin typeface="NikoshBAN" panose="02000000000000000000" pitchFamily="2" charset="0"/>
                <a:cs typeface="NikoshBAN" panose="02000000000000000000" pitchFamily="2" charset="0"/>
              </a:rPr>
              <a:t> দেখতে পাচ্ছ</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1632" b="11556"/>
          <a:stretch/>
        </p:blipFill>
        <p:spPr>
          <a:xfrm>
            <a:off x="7158447" y="576150"/>
            <a:ext cx="5033554" cy="292055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83516"/>
            <a:ext cx="7302137" cy="274746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463" y="3496916"/>
            <a:ext cx="4650114" cy="2747467"/>
          </a:xfrm>
          <a:prstGeom prst="rect">
            <a:avLst/>
          </a:prstGeom>
        </p:spPr>
      </p:pic>
      <p:sp>
        <p:nvSpPr>
          <p:cNvPr id="13" name="Rectangle 12"/>
          <p:cNvSpPr/>
          <p:nvPr/>
        </p:nvSpPr>
        <p:spPr>
          <a:xfrm>
            <a:off x="0" y="6230982"/>
            <a:ext cx="12192000" cy="6270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t>ছবি</a:t>
            </a:r>
            <a:r>
              <a:rPr lang="en-US" sz="2800" dirty="0" smtClean="0"/>
              <a:t> </a:t>
            </a:r>
            <a:r>
              <a:rPr lang="en-US" sz="2800" dirty="0" err="1" smtClean="0"/>
              <a:t>গুলোতে</a:t>
            </a:r>
            <a:r>
              <a:rPr lang="en-US" sz="2800" dirty="0" smtClean="0"/>
              <a:t> </a:t>
            </a:r>
            <a:r>
              <a:rPr lang="en-US" sz="2800" dirty="0" err="1" smtClean="0"/>
              <a:t>আমরা</a:t>
            </a:r>
            <a:r>
              <a:rPr lang="en-US" sz="2800" dirty="0" smtClean="0"/>
              <a:t> </a:t>
            </a:r>
            <a:r>
              <a:rPr lang="en-US" sz="2800" dirty="0" err="1" smtClean="0"/>
              <a:t>মেহনতি</a:t>
            </a:r>
            <a:r>
              <a:rPr lang="en-US" sz="2800" dirty="0" smtClean="0"/>
              <a:t> </a:t>
            </a:r>
            <a:r>
              <a:rPr lang="en-US" sz="2800" dirty="0" err="1" smtClean="0"/>
              <a:t>মানুষের</a:t>
            </a:r>
            <a:r>
              <a:rPr lang="en-US" sz="2800" dirty="0" smtClean="0"/>
              <a:t> </a:t>
            </a:r>
            <a:r>
              <a:rPr lang="en-US" sz="2800" dirty="0" err="1" smtClean="0"/>
              <a:t>অধিকার</a:t>
            </a:r>
            <a:r>
              <a:rPr lang="en-US" sz="2800" dirty="0" smtClean="0"/>
              <a:t> </a:t>
            </a:r>
            <a:r>
              <a:rPr lang="en-US" sz="2800" dirty="0" err="1" smtClean="0"/>
              <a:t>আদায়ের</a:t>
            </a:r>
            <a:r>
              <a:rPr lang="en-US" sz="2800" dirty="0" smtClean="0"/>
              <a:t> </a:t>
            </a:r>
            <a:r>
              <a:rPr lang="en-US" sz="2800" dirty="0" err="1" smtClean="0"/>
              <a:t>ছবি</a:t>
            </a:r>
            <a:r>
              <a:rPr lang="en-US" sz="2800" dirty="0" smtClean="0"/>
              <a:t> </a:t>
            </a:r>
            <a:r>
              <a:rPr lang="en-US" sz="2800" dirty="0" err="1" smtClean="0"/>
              <a:t>দেখতে</a:t>
            </a:r>
            <a:r>
              <a:rPr lang="en-US" sz="2800" dirty="0" smtClean="0"/>
              <a:t> </a:t>
            </a:r>
            <a:r>
              <a:rPr lang="en-US" sz="2800" dirty="0" err="1" smtClean="0"/>
              <a:t>পাচ্ছি</a:t>
            </a:r>
            <a:r>
              <a:rPr lang="en-US" sz="2800" dirty="0" smtClean="0"/>
              <a:t>।      </a:t>
            </a:r>
            <a:endParaRPr lang="en-US" sz="2800" dirty="0"/>
          </a:p>
        </p:txBody>
      </p:sp>
    </p:spTree>
    <p:extLst>
      <p:ext uri="{BB962C8B-B14F-4D97-AF65-F5344CB8AC3E}">
        <p14:creationId xmlns:p14="http://schemas.microsoft.com/office/powerpoint/2010/main" val="15144401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0943"/>
            <a:ext cx="12192000" cy="821206"/>
          </a:xfrm>
          <a:prstGeom prst="rect">
            <a:avLst/>
          </a:prstGeom>
          <a:solidFill>
            <a:schemeClr val="accent4">
              <a:lumMod val="20000"/>
              <a:lumOff val="80000"/>
            </a:schemeClr>
          </a:solidFill>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bn-IN" sz="8000" dirty="0" smtClean="0">
                <a:solidFill>
                  <a:srgbClr val="FF0000"/>
                </a:solidFill>
                <a:latin typeface="NikoshBAN" panose="02000000000000000000" pitchFamily="2" charset="0"/>
                <a:cs typeface="NikoshBAN" panose="02000000000000000000" pitchFamily="2" charset="0"/>
              </a:rPr>
              <a:t> </a:t>
            </a:r>
            <a:r>
              <a:rPr lang="bn-IN" sz="5400" dirty="0">
                <a:solidFill>
                  <a:srgbClr val="FF0000"/>
                </a:solidFill>
                <a:latin typeface="NikoshBAN" panose="02000000000000000000" pitchFamily="2" charset="0"/>
                <a:cs typeface="NikoshBAN" panose="02000000000000000000" pitchFamily="2" charset="0"/>
              </a:rPr>
              <a:t>আজকের পাঠ</a:t>
            </a:r>
            <a:endParaRPr lang="en-US" sz="5400" dirty="0">
              <a:solidFill>
                <a:srgbClr val="FF0000"/>
              </a:solidFill>
              <a:latin typeface="NikoshBAN" panose="02000000000000000000" pitchFamily="2" charset="0"/>
              <a:cs typeface="NikoshBAN" panose="02000000000000000000" pitchFamily="2" charset="0"/>
            </a:endParaRPr>
          </a:p>
        </p:txBody>
      </p:sp>
      <p:sp>
        <p:nvSpPr>
          <p:cNvPr id="8" name="Horizontal Scroll 7"/>
          <p:cNvSpPr/>
          <p:nvPr/>
        </p:nvSpPr>
        <p:spPr>
          <a:xfrm>
            <a:off x="5133703" y="2860766"/>
            <a:ext cx="6453051" cy="1033272"/>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000" dirty="0" smtClean="0"/>
              <a:t>“উপেক্ষিত শক্তির উদ্বোধন”  </a:t>
            </a:r>
            <a:endParaRPr lang="en-US" sz="4000" dirty="0"/>
          </a:p>
        </p:txBody>
      </p:sp>
      <p:sp>
        <p:nvSpPr>
          <p:cNvPr id="9" name="Flowchart: Predefined Process 8"/>
          <p:cNvSpPr/>
          <p:nvPr/>
        </p:nvSpPr>
        <p:spPr>
          <a:xfrm>
            <a:off x="5460274" y="4297680"/>
            <a:ext cx="5747657" cy="822959"/>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dirty="0" smtClean="0">
                <a:solidFill>
                  <a:schemeClr val="tx1"/>
                </a:solidFill>
              </a:rPr>
              <a:t>কাজী নজরুল ইসলাম   </a:t>
            </a:r>
            <a:endParaRPr lang="en-US" sz="3200" dirty="0">
              <a:solidFill>
                <a:schemeClr val="tx1"/>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2030670"/>
            <a:ext cx="4036421" cy="4161124"/>
          </a:xfrm>
          <a:prstGeom prst="rect">
            <a:avLst/>
          </a:prstGeom>
        </p:spPr>
      </p:pic>
    </p:spTree>
    <p:extLst>
      <p:ext uri="{BB962C8B-B14F-4D97-AF65-F5344CB8AC3E}">
        <p14:creationId xmlns:p14="http://schemas.microsoft.com/office/powerpoint/2010/main" val="131603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dirty="0" smtClean="0"/>
              <a:t>শিখনফল </a:t>
            </a:r>
            <a:r>
              <a:rPr lang="bn-IN" dirty="0" smtClean="0"/>
              <a:t>  </a:t>
            </a:r>
            <a:endParaRPr lang="en-US" dirty="0"/>
          </a:p>
        </p:txBody>
      </p:sp>
      <p:sp>
        <p:nvSpPr>
          <p:cNvPr id="3" name="Rectangle 2"/>
          <p:cNvSpPr/>
          <p:nvPr/>
        </p:nvSpPr>
        <p:spPr>
          <a:xfrm>
            <a:off x="2704011" y="910045"/>
            <a:ext cx="7027817" cy="46547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a:t>এ</a:t>
            </a:r>
            <a:r>
              <a:rPr lang="bn-IN" sz="2400" dirty="0" smtClean="0"/>
              <a:t>ই পাঠ শেষে শিক্ষার্থীরা ----------</a:t>
            </a:r>
          </a:p>
          <a:p>
            <a:pPr algn="ctr"/>
            <a:endParaRPr lang="bn-IN" sz="2400" dirty="0" smtClean="0"/>
          </a:p>
          <a:p>
            <a:pPr algn="ctr"/>
            <a:r>
              <a:rPr lang="bn-IN" sz="2400" dirty="0" smtClean="0"/>
              <a:t>১,লেখকের জন্ম পরিচয় বলতে ও লিখতে পারবে ?</a:t>
            </a:r>
          </a:p>
          <a:p>
            <a:pPr algn="ctr"/>
            <a:r>
              <a:rPr lang="bn-IN" sz="2400" dirty="0" smtClean="0"/>
              <a:t>২, নতুন শব্দের অর্থ বলতে ও লিখতে পারবে ?</a:t>
            </a:r>
          </a:p>
          <a:p>
            <a:pPr algn="ctr"/>
            <a:r>
              <a:rPr lang="bn-IN" sz="2400" dirty="0" smtClean="0"/>
              <a:t>৩, সাম্যবাদী চিন্তাধারা ব্যাখ্যা করতে পারবে ?                   </a:t>
            </a:r>
            <a:endParaRPr lang="en-US" sz="2400" dirty="0"/>
          </a:p>
        </p:txBody>
      </p:sp>
    </p:spTree>
    <p:extLst>
      <p:ext uri="{BB962C8B-B14F-4D97-AF65-F5344CB8AC3E}">
        <p14:creationId xmlns:p14="http://schemas.microsoft.com/office/powerpoint/2010/main" val="1055580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130629" y="1"/>
            <a:ext cx="12322629" cy="653142"/>
          </a:xfrm>
          <a:prstGeom prst="verticalScrol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5400" dirty="0" err="1" smtClean="0">
                <a:solidFill>
                  <a:schemeClr val="tx1"/>
                </a:solidFill>
              </a:rPr>
              <a:t>লেখক</a:t>
            </a:r>
            <a:r>
              <a:rPr lang="bn-IN" sz="5400" dirty="0">
                <a:solidFill>
                  <a:schemeClr val="tx1"/>
                </a:solidFill>
              </a:rPr>
              <a:t>-</a:t>
            </a:r>
            <a:r>
              <a:rPr lang="en-US" sz="5400" dirty="0" err="1" smtClean="0">
                <a:solidFill>
                  <a:schemeClr val="tx1"/>
                </a:solidFill>
              </a:rPr>
              <a:t>পরিচিতি</a:t>
            </a:r>
            <a:r>
              <a:rPr lang="en-US" sz="5400" dirty="0" smtClean="0">
                <a:solidFill>
                  <a:schemeClr val="tx1"/>
                </a:solidFill>
              </a:rPr>
              <a:t> </a:t>
            </a:r>
            <a:endParaRPr lang="en-US" sz="5400"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9303" y="1608025"/>
            <a:ext cx="2952206" cy="2794158"/>
          </a:xfrm>
          <a:prstGeom prst="rect">
            <a:avLst/>
          </a:prstGeom>
        </p:spPr>
      </p:pic>
      <p:sp>
        <p:nvSpPr>
          <p:cNvPr id="8" name="Rectangle 7"/>
          <p:cNvSpPr/>
          <p:nvPr/>
        </p:nvSpPr>
        <p:spPr>
          <a:xfrm>
            <a:off x="7262948" y="613955"/>
            <a:ext cx="4833258" cy="12409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dirty="0" smtClean="0"/>
              <a:t>জন্ম: ১৮৯৯ খ্রিষ্টাব্দের ২৪ শে মে বাংলা ১৩০৬ সালের ১১ই জ্যৈষ্ঠ ভারতের বর্ধ্মান জেলার চুরুলিয়া গ্রামে জন্মগ্রহণ করেন।         </a:t>
            </a:r>
            <a:endParaRPr lang="en-US" dirty="0"/>
          </a:p>
        </p:txBody>
      </p:sp>
      <p:sp>
        <p:nvSpPr>
          <p:cNvPr id="9" name="Rectangle 8"/>
          <p:cNvSpPr/>
          <p:nvPr/>
        </p:nvSpPr>
        <p:spPr>
          <a:xfrm>
            <a:off x="7262948" y="1894114"/>
            <a:ext cx="4833258" cy="10319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পিতৃপরিচয় : পিতার  নাম – কাজী ফকির আহমদ     </a:t>
            </a:r>
            <a:endParaRPr lang="en-US" dirty="0"/>
          </a:p>
        </p:txBody>
      </p:sp>
      <p:sp>
        <p:nvSpPr>
          <p:cNvPr id="10" name="Rectangle 9"/>
          <p:cNvSpPr/>
          <p:nvPr/>
        </p:nvSpPr>
        <p:spPr>
          <a:xfrm>
            <a:off x="7197634" y="2913017"/>
            <a:ext cx="4994366" cy="126709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dirty="0" smtClean="0"/>
              <a:t>শৈশব : গ্রামের মক্তব থেকে উত্তীর্ণ ঐ মক্তবেই এক বছর শিক্ষকতা করেন। বারো বছর বয়সে লেটো  গানের দলে যোগদান করে।                 </a:t>
            </a:r>
            <a:endParaRPr lang="en-US" dirty="0"/>
          </a:p>
        </p:txBody>
      </p:sp>
      <p:sp>
        <p:nvSpPr>
          <p:cNvPr id="11" name="Rectangle 10"/>
          <p:cNvSpPr/>
          <p:nvPr/>
        </p:nvSpPr>
        <p:spPr>
          <a:xfrm>
            <a:off x="7132320" y="4193178"/>
            <a:ext cx="5059680" cy="13846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dirty="0" smtClean="0"/>
              <a:t>শিক্ষা ও পেশা: বর্ধ্মানে ও পরে ময়মনসিংহের ত্রিশাল থানার দরিরামপুর হাই স্কুলে লেখাপড়া করেন। ১৯১৭ সালে সেনাবাহিনীতে যোগদান করেন।                </a:t>
            </a:r>
            <a:endParaRPr lang="en-US" dirty="0"/>
          </a:p>
        </p:txBody>
      </p:sp>
      <p:sp>
        <p:nvSpPr>
          <p:cNvPr id="12" name="Rectangle 11"/>
          <p:cNvSpPr/>
          <p:nvPr/>
        </p:nvSpPr>
        <p:spPr>
          <a:xfrm>
            <a:off x="0" y="5590904"/>
            <a:ext cx="12192000" cy="12670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dirty="0" smtClean="0">
                <a:solidFill>
                  <a:srgbClr val="FF0000"/>
                </a:solidFill>
              </a:rPr>
              <a:t>১৯৭৬খ্রিষ্টাব্দের ২৯শে আগস্ট,বাংলা ১৩৮৩ বঙ্গাব্দের ১২ই ভাদ্র ঢাকায় পিজি হাসপাতালে মৃত্যুবরণ করেন। ঢাকা বিশ্ববিদ্যালয় মসজিদ সংলগ্ন সমাহিত করা হয়।                </a:t>
            </a:r>
            <a:endParaRPr lang="en-US" dirty="0">
              <a:solidFill>
                <a:srgbClr val="FF0000"/>
              </a:solidFill>
            </a:endParaRPr>
          </a:p>
        </p:txBody>
      </p:sp>
      <p:sp>
        <p:nvSpPr>
          <p:cNvPr id="13" name="Rectangle 12"/>
          <p:cNvSpPr/>
          <p:nvPr/>
        </p:nvSpPr>
        <p:spPr>
          <a:xfrm>
            <a:off x="0" y="627017"/>
            <a:ext cx="4079965" cy="9405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সাহিত্যিক</a:t>
            </a:r>
            <a:r>
              <a:rPr lang="en-US" dirty="0" smtClean="0"/>
              <a:t> </a:t>
            </a:r>
            <a:r>
              <a:rPr lang="en-US" dirty="0" err="1" smtClean="0"/>
              <a:t>পরিচয়</a:t>
            </a:r>
            <a:r>
              <a:rPr lang="en-US" dirty="0" smtClean="0"/>
              <a:t> : </a:t>
            </a:r>
            <a:r>
              <a:rPr lang="en-US" dirty="0" err="1" smtClean="0"/>
              <a:t>কবিতা</a:t>
            </a:r>
            <a:r>
              <a:rPr lang="en-US" dirty="0" smtClean="0"/>
              <a:t>,</a:t>
            </a:r>
            <a:r>
              <a:rPr lang="en-US" sz="1600" dirty="0"/>
              <a:t> </a:t>
            </a:r>
            <a:r>
              <a:rPr lang="en-US" sz="1600" dirty="0" err="1" smtClean="0"/>
              <a:t>নাটক</a:t>
            </a:r>
            <a:r>
              <a:rPr lang="en-US" sz="1600" dirty="0" smtClean="0"/>
              <a:t>, </a:t>
            </a:r>
            <a:r>
              <a:rPr lang="en-US" sz="1600" dirty="0" err="1" smtClean="0"/>
              <a:t>উপন্যাস</a:t>
            </a:r>
            <a:r>
              <a:rPr lang="en-US" sz="1600" dirty="0" smtClean="0"/>
              <a:t>, </a:t>
            </a:r>
            <a:r>
              <a:rPr lang="en-US" sz="1600" dirty="0" err="1" smtClean="0"/>
              <a:t>প্রবন্ধ,ছোটগল্প</a:t>
            </a:r>
            <a:r>
              <a:rPr lang="en-US" sz="1600" dirty="0" smtClean="0"/>
              <a:t> ।   </a:t>
            </a:r>
            <a:r>
              <a:rPr lang="en-US" dirty="0" smtClean="0"/>
              <a:t>     </a:t>
            </a:r>
            <a:endParaRPr lang="en-US" dirty="0"/>
          </a:p>
        </p:txBody>
      </p:sp>
      <p:sp>
        <p:nvSpPr>
          <p:cNvPr id="14" name="Rectangle 13"/>
          <p:cNvSpPr/>
          <p:nvPr/>
        </p:nvSpPr>
        <p:spPr>
          <a:xfrm>
            <a:off x="1" y="1606732"/>
            <a:ext cx="4079966" cy="18157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dirty="0" smtClean="0"/>
              <a:t>উল্লেখ্যযোগ্য রচনা :কাব্যগ্রন্থ : অগ্নিবীণা,বিশের বাঁশি,ছায়ানট, উপন্যাস :বাঁধনহারা,কুহেলিকা, গল্পগ্রন্থ :ব্যাথার দান,রিক্তের বেদন,      </a:t>
            </a:r>
            <a:endParaRPr lang="en-US" dirty="0"/>
          </a:p>
        </p:txBody>
      </p:sp>
      <p:sp>
        <p:nvSpPr>
          <p:cNvPr id="15" name="Rectangle 14"/>
          <p:cNvSpPr/>
          <p:nvPr/>
        </p:nvSpPr>
        <p:spPr>
          <a:xfrm>
            <a:off x="0" y="3448594"/>
            <a:ext cx="4079965" cy="212924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পুরস্কার ও সন্মানন :ঢাকায় এনে নাগরি</a:t>
            </a:r>
            <a:r>
              <a:rPr lang="bn-IN" sz="1600" dirty="0" smtClean="0"/>
              <a:t>কত্ব প্রদান করে জাতীয় কবির মর্যদা প্রদান,ভারত  সরকারের পদ্মভুষণ পুরস্কার লাভ করেন।           </a:t>
            </a:r>
            <a:r>
              <a:rPr lang="bn-IN" dirty="0" smtClean="0"/>
              <a:t>   </a:t>
            </a:r>
            <a:endParaRPr lang="en-US" dirty="0"/>
          </a:p>
        </p:txBody>
      </p:sp>
      <p:sp>
        <p:nvSpPr>
          <p:cNvPr id="16" name="Rectangle 15"/>
          <p:cNvSpPr/>
          <p:nvPr/>
        </p:nvSpPr>
        <p:spPr>
          <a:xfrm>
            <a:off x="4075610" y="4415246"/>
            <a:ext cx="3082835" cy="117565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dirty="0" smtClean="0"/>
              <a:t>উপাধি : বিদ্রোহি কবি।  </a:t>
            </a:r>
            <a:endParaRPr lang="en-US" dirty="0"/>
          </a:p>
        </p:txBody>
      </p:sp>
      <p:sp>
        <p:nvSpPr>
          <p:cNvPr id="17" name="Rectangle 16"/>
          <p:cNvSpPr/>
          <p:nvPr/>
        </p:nvSpPr>
        <p:spPr>
          <a:xfrm>
            <a:off x="4075610" y="666206"/>
            <a:ext cx="323958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কাজী নজরুল ইসলাম   </a:t>
            </a:r>
            <a:endParaRPr lang="en-US" sz="2400" dirty="0"/>
          </a:p>
        </p:txBody>
      </p:sp>
    </p:spTree>
    <p:extLst>
      <p:ext uri="{BB962C8B-B14F-4D97-AF65-F5344CB8AC3E}">
        <p14:creationId xmlns:p14="http://schemas.microsoft.com/office/powerpoint/2010/main" val="323691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1000"/>
                                        <p:tgtEl>
                                          <p:spTgt spid="12"/>
                                        </p:tgtEl>
                                      </p:cBhvr>
                                    </p:animEffect>
                                    <p:anim calcmode="lin" valueType="num">
                                      <p:cBhvr>
                                        <p:cTn id="85" dur="1000" fill="hold"/>
                                        <p:tgtEl>
                                          <p:spTgt spid="12"/>
                                        </p:tgtEl>
                                        <p:attrNameLst>
                                          <p:attrName>ppt_x</p:attrName>
                                        </p:attrNameLst>
                                      </p:cBhvr>
                                      <p:tavLst>
                                        <p:tav tm="0">
                                          <p:val>
                                            <p:strVal val="#ppt_x"/>
                                          </p:val>
                                        </p:tav>
                                        <p:tav tm="100000">
                                          <p:val>
                                            <p:strVal val="#ppt_x"/>
                                          </p:val>
                                        </p:tav>
                                      </p:tavLst>
                                    </p:anim>
                                    <p:anim calcmode="lin" valueType="num">
                                      <p:cBhvr>
                                        <p:cTn id="8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3337" y="666207"/>
            <a:ext cx="6718664" cy="6191794"/>
          </a:xfrm>
          <a:prstGeom prst="rect">
            <a:avLst/>
          </a:prstGeom>
        </p:spPr>
      </p:pic>
      <p:sp>
        <p:nvSpPr>
          <p:cNvPr id="5" name="Rectangle 4"/>
          <p:cNvSpPr/>
          <p:nvPr/>
        </p:nvSpPr>
        <p:spPr>
          <a:xfrm>
            <a:off x="0" y="0"/>
            <a:ext cx="12192000" cy="65314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err="1" smtClean="0"/>
              <a:t>একক</a:t>
            </a:r>
            <a:r>
              <a:rPr lang="en-US" sz="4400" dirty="0" smtClean="0"/>
              <a:t> </a:t>
            </a:r>
            <a:r>
              <a:rPr lang="en-US" sz="4400" dirty="0" err="1" smtClean="0"/>
              <a:t>কাজ</a:t>
            </a:r>
            <a:r>
              <a:rPr lang="en-US" sz="4400" dirty="0" smtClean="0"/>
              <a:t> </a:t>
            </a:r>
            <a:endParaRPr lang="en-US" sz="4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09" y="685196"/>
            <a:ext cx="4036421" cy="3325101"/>
          </a:xfrm>
          <a:prstGeom prst="rect">
            <a:avLst/>
          </a:prstGeom>
        </p:spPr>
      </p:pic>
      <p:sp>
        <p:nvSpPr>
          <p:cNvPr id="2" name="Rectangle 1"/>
          <p:cNvSpPr/>
          <p:nvPr/>
        </p:nvSpPr>
        <p:spPr>
          <a:xfrm>
            <a:off x="0" y="4245428"/>
            <a:ext cx="5394960" cy="21814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১, </a:t>
            </a:r>
            <a:r>
              <a:rPr lang="en-US" sz="2400" dirty="0" err="1" smtClean="0"/>
              <a:t>উপরের</a:t>
            </a:r>
            <a:r>
              <a:rPr lang="en-US" sz="2400" dirty="0" smtClean="0"/>
              <a:t> </a:t>
            </a:r>
            <a:r>
              <a:rPr lang="en-US" sz="2400" dirty="0" err="1" smtClean="0"/>
              <a:t>ছবি</a:t>
            </a:r>
            <a:r>
              <a:rPr lang="en-US" sz="2400" dirty="0" smtClean="0"/>
              <a:t> </a:t>
            </a:r>
            <a:r>
              <a:rPr lang="en-US" sz="2400" dirty="0" err="1" smtClean="0"/>
              <a:t>দেখে</a:t>
            </a:r>
            <a:r>
              <a:rPr lang="en-US" sz="2400" dirty="0" smtClean="0"/>
              <a:t> </a:t>
            </a:r>
            <a:r>
              <a:rPr lang="en-US" sz="2400" dirty="0" err="1" smtClean="0"/>
              <a:t>পাঁচটি</a:t>
            </a:r>
            <a:r>
              <a:rPr lang="en-US" sz="2400" dirty="0" smtClean="0"/>
              <a:t> </a:t>
            </a:r>
            <a:r>
              <a:rPr lang="en-US" sz="2400" dirty="0" err="1" smtClean="0"/>
              <a:t>বাক্য</a:t>
            </a:r>
            <a:r>
              <a:rPr lang="en-US" sz="2400" dirty="0" smtClean="0"/>
              <a:t> </a:t>
            </a:r>
            <a:r>
              <a:rPr lang="en-US" sz="2400" dirty="0" err="1" smtClean="0"/>
              <a:t>তৈরী</a:t>
            </a:r>
            <a:r>
              <a:rPr lang="en-US" sz="2400" dirty="0" smtClean="0"/>
              <a:t> </a:t>
            </a:r>
            <a:r>
              <a:rPr lang="en-US" sz="2400" dirty="0" err="1" smtClean="0"/>
              <a:t>কর</a:t>
            </a:r>
            <a:r>
              <a:rPr lang="en-US" sz="2400" dirty="0" smtClean="0"/>
              <a:t> ।    </a:t>
            </a:r>
            <a:endParaRPr lang="en-US" sz="2400" dirty="0"/>
          </a:p>
        </p:txBody>
      </p:sp>
    </p:spTree>
    <p:extLst>
      <p:ext uri="{BB962C8B-B14F-4D97-AF65-F5344CB8AC3E}">
        <p14:creationId xmlns:p14="http://schemas.microsoft.com/office/powerpoint/2010/main" val="150366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 y="0"/>
            <a:ext cx="3749041" cy="757646"/>
          </a:xfrm>
          <a:prstGeom prst="wedgeRoundRectCallout">
            <a:avLst>
              <a:gd name="adj1" fmla="val -4849"/>
              <a:gd name="adj2" fmla="val 21230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600" dirty="0" smtClean="0"/>
              <a:t>আদর্শ পাঠ </a:t>
            </a:r>
            <a:endParaRPr lang="en-US" sz="3600" dirty="0"/>
          </a:p>
        </p:txBody>
      </p:sp>
      <p:sp>
        <p:nvSpPr>
          <p:cNvPr id="6" name="Rounded Rectangular Callout 5"/>
          <p:cNvSpPr/>
          <p:nvPr/>
        </p:nvSpPr>
        <p:spPr>
          <a:xfrm>
            <a:off x="8765177" y="0"/>
            <a:ext cx="3426823" cy="757646"/>
          </a:xfrm>
          <a:prstGeom prst="wedgeRoundRectCallout">
            <a:avLst>
              <a:gd name="adj1" fmla="val -42159"/>
              <a:gd name="adj2" fmla="val 193336"/>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3200" dirty="0" smtClean="0"/>
              <a:t>সরব পাঠ  </a:t>
            </a: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486" y="2001883"/>
            <a:ext cx="5856514" cy="47777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3511"/>
            <a:ext cx="6439989" cy="4894489"/>
          </a:xfrm>
          <a:prstGeom prst="rect">
            <a:avLst/>
          </a:prstGeom>
        </p:spPr>
      </p:pic>
    </p:spTree>
    <p:extLst>
      <p:ext uri="{BB962C8B-B14F-4D97-AF65-F5344CB8AC3E}">
        <p14:creationId xmlns:p14="http://schemas.microsoft.com/office/powerpoint/2010/main" val="19981349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0"/>
            <a:ext cx="12192000" cy="1058091"/>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5400" dirty="0" smtClean="0">
                <a:solidFill>
                  <a:schemeClr val="tx1"/>
                </a:solidFill>
              </a:rPr>
              <a:t>নতুন শব্দের অর্থ </a:t>
            </a:r>
            <a:endParaRPr lang="en-US" sz="5400" dirty="0">
              <a:solidFill>
                <a:schemeClr val="tx1"/>
              </a:solidFill>
            </a:endParaRPr>
          </a:p>
        </p:txBody>
      </p:sp>
      <p:sp>
        <p:nvSpPr>
          <p:cNvPr id="5" name="Rounded Rectangle 4"/>
          <p:cNvSpPr/>
          <p:nvPr/>
        </p:nvSpPr>
        <p:spPr>
          <a:xfrm>
            <a:off x="0" y="2521131"/>
            <a:ext cx="4140926" cy="13062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t>২) </a:t>
            </a:r>
            <a:r>
              <a:rPr lang="bn-IN" sz="3200" dirty="0" smtClean="0"/>
              <a:t>‘</a:t>
            </a:r>
            <a:r>
              <a:rPr lang="en-US" sz="3200" dirty="0" err="1" smtClean="0"/>
              <a:t>চন্ডাল</a:t>
            </a:r>
            <a:r>
              <a:rPr lang="bn-IN" sz="3200" dirty="0" smtClean="0"/>
              <a:t>’</a:t>
            </a:r>
            <a:r>
              <a:rPr lang="en-US" sz="3200" dirty="0" smtClean="0"/>
              <a:t>  </a:t>
            </a:r>
            <a:endParaRPr lang="en-US" sz="3200" dirty="0"/>
          </a:p>
        </p:txBody>
      </p:sp>
      <p:sp>
        <p:nvSpPr>
          <p:cNvPr id="6" name="Rounded Rectangle 5"/>
          <p:cNvSpPr/>
          <p:nvPr/>
        </p:nvSpPr>
        <p:spPr>
          <a:xfrm>
            <a:off x="1" y="992777"/>
            <a:ext cx="4140926" cy="15936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t>১) </a:t>
            </a:r>
            <a:r>
              <a:rPr lang="bn-IN" sz="3200" dirty="0" smtClean="0"/>
              <a:t>‘</a:t>
            </a:r>
            <a:r>
              <a:rPr lang="en-US" sz="3200" dirty="0" err="1" smtClean="0"/>
              <a:t>মসীময়</a:t>
            </a:r>
            <a:r>
              <a:rPr lang="bn-IN" sz="3200" dirty="0" smtClean="0"/>
              <a:t>’</a:t>
            </a:r>
            <a:r>
              <a:rPr lang="en-US" sz="3200" dirty="0" smtClean="0"/>
              <a:t>  </a:t>
            </a:r>
            <a:endParaRPr lang="en-US" sz="3200" dirty="0"/>
          </a:p>
        </p:txBody>
      </p:sp>
      <p:sp>
        <p:nvSpPr>
          <p:cNvPr id="7" name="Rounded Rectangle 6"/>
          <p:cNvSpPr/>
          <p:nvPr/>
        </p:nvSpPr>
        <p:spPr>
          <a:xfrm>
            <a:off x="0" y="3842331"/>
            <a:ext cx="4140926" cy="12913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t>৩) </a:t>
            </a:r>
            <a:r>
              <a:rPr lang="bn-IN" sz="3200" dirty="0" smtClean="0"/>
              <a:t>‘</a:t>
            </a:r>
            <a:r>
              <a:rPr lang="en-US" sz="3200" dirty="0" err="1" smtClean="0"/>
              <a:t>বোধন</a:t>
            </a:r>
            <a:r>
              <a:rPr lang="en-US" sz="3200" dirty="0" smtClean="0"/>
              <a:t> </a:t>
            </a:r>
            <a:r>
              <a:rPr lang="bn-IN" sz="3200" dirty="0" smtClean="0"/>
              <a:t>–বাঁশি’</a:t>
            </a:r>
            <a:endParaRPr lang="en-US" sz="3200" dirty="0"/>
          </a:p>
        </p:txBody>
      </p:sp>
      <p:sp>
        <p:nvSpPr>
          <p:cNvPr id="8" name="Rounded Rectangle 7"/>
          <p:cNvSpPr/>
          <p:nvPr/>
        </p:nvSpPr>
        <p:spPr>
          <a:xfrm>
            <a:off x="0" y="5097785"/>
            <a:ext cx="4232367" cy="144670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t>৪) </a:t>
            </a:r>
            <a:r>
              <a:rPr lang="bn-IN" sz="3200" dirty="0" smtClean="0"/>
              <a:t>‘</a:t>
            </a:r>
            <a:r>
              <a:rPr lang="en-US" sz="3200" dirty="0" err="1" smtClean="0"/>
              <a:t>দৈন্য</a:t>
            </a:r>
            <a:r>
              <a:rPr lang="bn-IN" sz="3200" dirty="0" smtClean="0"/>
              <a:t>’</a:t>
            </a:r>
            <a:endParaRPr lang="en-US" sz="3200" dirty="0"/>
          </a:p>
        </p:txBody>
      </p:sp>
      <p:sp>
        <p:nvSpPr>
          <p:cNvPr id="9" name="Rounded Rectangle 8"/>
          <p:cNvSpPr/>
          <p:nvPr/>
        </p:nvSpPr>
        <p:spPr>
          <a:xfrm>
            <a:off x="7615646" y="979714"/>
            <a:ext cx="4576354" cy="15675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200" dirty="0" smtClean="0"/>
              <a:t>১) কালিমাখাময়। </a:t>
            </a:r>
            <a:endParaRPr lang="en-US" sz="3200" dirty="0"/>
          </a:p>
        </p:txBody>
      </p:sp>
      <p:sp>
        <p:nvSpPr>
          <p:cNvPr id="10" name="Rounded Rectangle 9"/>
          <p:cNvSpPr/>
          <p:nvPr/>
        </p:nvSpPr>
        <p:spPr>
          <a:xfrm>
            <a:off x="7589520" y="2573382"/>
            <a:ext cx="4602479" cy="11495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200" dirty="0" smtClean="0"/>
              <a:t>২) চাড়াল।</a:t>
            </a:r>
            <a:endParaRPr lang="en-US" sz="3200" dirty="0"/>
          </a:p>
        </p:txBody>
      </p:sp>
      <p:sp>
        <p:nvSpPr>
          <p:cNvPr id="11" name="Rounded Rectangle 10"/>
          <p:cNvSpPr/>
          <p:nvPr/>
        </p:nvSpPr>
        <p:spPr>
          <a:xfrm>
            <a:off x="7746274" y="3729772"/>
            <a:ext cx="4445725" cy="12733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dirty="0" smtClean="0"/>
              <a:t>৩) বোধ জাগিয়ে তোলার বাঁশি।</a:t>
            </a:r>
            <a:endParaRPr lang="en-US" sz="3200" dirty="0"/>
          </a:p>
        </p:txBody>
      </p:sp>
      <p:sp>
        <p:nvSpPr>
          <p:cNvPr id="12" name="Rounded Rectangle 11"/>
          <p:cNvSpPr/>
          <p:nvPr/>
        </p:nvSpPr>
        <p:spPr>
          <a:xfrm>
            <a:off x="7837714" y="5029200"/>
            <a:ext cx="4354285" cy="15022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dirty="0" smtClean="0"/>
              <a:t>৪) দারি</a:t>
            </a:r>
            <a:r>
              <a:rPr lang="en-US" sz="3200" dirty="0" err="1" smtClean="0"/>
              <a:t>দ্র্য</a:t>
            </a:r>
            <a:r>
              <a:rPr lang="bn-IN" sz="3200" dirty="0" smtClean="0"/>
              <a:t>।</a:t>
            </a:r>
            <a:endParaRPr lang="en-US" sz="32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863" y="992777"/>
            <a:ext cx="3500846" cy="1567543"/>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926" y="2560320"/>
            <a:ext cx="3487783" cy="117565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989" y="3709852"/>
            <a:ext cx="3592285" cy="1436914"/>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6240" y="5097784"/>
            <a:ext cx="3631474" cy="1433645"/>
          </a:xfrm>
          <a:prstGeom prst="rect">
            <a:avLst/>
          </a:prstGeom>
        </p:spPr>
      </p:pic>
    </p:spTree>
    <p:extLst>
      <p:ext uri="{BB962C8B-B14F-4D97-AF65-F5344CB8AC3E}">
        <p14:creationId xmlns:p14="http://schemas.microsoft.com/office/powerpoint/2010/main" val="363331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1000"/>
                                        <p:tgtEl>
                                          <p:spTgt spid="8"/>
                                        </p:tgtEl>
                                      </p:cBhvr>
                                    </p:animEffect>
                                    <p:anim calcmode="lin" valueType="num">
                                      <p:cBhvr>
                                        <p:cTn id="78" dur="1000" fill="hold"/>
                                        <p:tgtEl>
                                          <p:spTgt spid="8"/>
                                        </p:tgtEl>
                                        <p:attrNameLst>
                                          <p:attrName>ppt_x</p:attrName>
                                        </p:attrNameLst>
                                      </p:cBhvr>
                                      <p:tavLst>
                                        <p:tav tm="0">
                                          <p:val>
                                            <p:strVal val="#ppt_x"/>
                                          </p:val>
                                        </p:tav>
                                        <p:tav tm="100000">
                                          <p:val>
                                            <p:strVal val="#ppt_x"/>
                                          </p:val>
                                        </p:tav>
                                      </p:tavLst>
                                    </p:anim>
                                    <p:anim calcmode="lin" valueType="num">
                                      <p:cBhvr>
                                        <p:cTn id="7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1000"/>
                                        <p:tgtEl>
                                          <p:spTgt spid="12"/>
                                        </p:tgtEl>
                                      </p:cBhvr>
                                    </p:animEffect>
                                    <p:anim calcmode="lin" valueType="num">
                                      <p:cBhvr>
                                        <p:cTn id="92" dur="1000" fill="hold"/>
                                        <p:tgtEl>
                                          <p:spTgt spid="12"/>
                                        </p:tgtEl>
                                        <p:attrNameLst>
                                          <p:attrName>ppt_x</p:attrName>
                                        </p:attrNameLst>
                                      </p:cBhvr>
                                      <p:tavLst>
                                        <p:tav tm="0">
                                          <p:val>
                                            <p:strVal val="#ppt_x"/>
                                          </p:val>
                                        </p:tav>
                                        <p:tav tm="100000">
                                          <p:val>
                                            <p:strVal val="#ppt_x"/>
                                          </p:val>
                                        </p:tav>
                                      </p:tavLst>
                                    </p:anim>
                                    <p:anim calcmode="lin" valueType="num">
                                      <p:cBhvr>
                                        <p:cTn id="9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1022</Words>
  <Application>Microsoft Office PowerPoint</Application>
  <PresentationFormat>Widescreen</PresentationFormat>
  <Paragraphs>107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69</cp:revision>
  <dcterms:created xsi:type="dcterms:W3CDTF">2020-01-25T17:10:23Z</dcterms:created>
  <dcterms:modified xsi:type="dcterms:W3CDTF">2020-01-28T17:46:52Z</dcterms:modified>
</cp:coreProperties>
</file>