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2" r:id="rId7"/>
    <p:sldId id="280" r:id="rId8"/>
    <p:sldId id="273" r:id="rId9"/>
    <p:sldId id="276" r:id="rId10"/>
    <p:sldId id="278" r:id="rId11"/>
    <p:sldId id="261" r:id="rId12"/>
    <p:sldId id="262" r:id="rId13"/>
    <p:sldId id="263" r:id="rId14"/>
    <p:sldId id="274" r:id="rId15"/>
    <p:sldId id="27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FF9"/>
    <a:srgbClr val="008000"/>
    <a:srgbClr val="E21EC6"/>
    <a:srgbClr val="B54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>
      <p:cViewPr varScale="1">
        <p:scale>
          <a:sx n="70" d="100"/>
          <a:sy n="70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FC8F-796A-4275-91E2-A1AA569E4D66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A4D4-09AD-42FE-BA81-2EC08AB793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1A4D4-09AD-42FE-BA81-2EC08AB793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3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4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9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1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6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1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3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8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Ny2i75tC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8229600" cy="1582003"/>
          </a:xfrm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W</a:t>
            </a:r>
            <a:r>
              <a:rPr lang="en-US" sz="13800" b="1" dirty="0" smtClean="0">
                <a:solidFill>
                  <a:schemeClr val="accent3"/>
                </a:solidFill>
              </a:rPr>
              <a:t>E</a:t>
            </a:r>
            <a:r>
              <a:rPr lang="en-US" sz="13800" b="1" dirty="0" smtClean="0">
                <a:solidFill>
                  <a:srgbClr val="FFFF00"/>
                </a:solidFill>
              </a:rPr>
              <a:t>L</a:t>
            </a:r>
            <a:r>
              <a:rPr lang="en-US" sz="13800" b="1" dirty="0" smtClean="0">
                <a:solidFill>
                  <a:srgbClr val="008000"/>
                </a:solidFill>
              </a:rPr>
              <a:t>C</a:t>
            </a:r>
            <a:r>
              <a:rPr lang="en-US" sz="13800" b="1" dirty="0" smtClean="0">
                <a:solidFill>
                  <a:srgbClr val="00B0F0"/>
                </a:solidFill>
              </a:rPr>
              <a:t>O</a:t>
            </a:r>
            <a:r>
              <a:rPr lang="en-US" sz="13800" b="1" dirty="0" smtClean="0">
                <a:solidFill>
                  <a:srgbClr val="002060"/>
                </a:solidFill>
              </a:rPr>
              <a:t>M</a:t>
            </a:r>
            <a:r>
              <a:rPr lang="en-US" sz="13800" b="1" dirty="0" smtClean="0">
                <a:solidFill>
                  <a:srgbClr val="7030A0"/>
                </a:solidFill>
              </a:rPr>
              <a:t>E</a:t>
            </a:r>
            <a:endParaRPr lang="en-US" sz="13800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1901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85800" y="228600"/>
            <a:ext cx="8001000" cy="449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Listen A Audio Clip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58305"/>
              </p:ext>
            </p:extLst>
          </p:nvPr>
        </p:nvGraphicFramePr>
        <p:xfrm>
          <a:off x="4103688" y="3209925"/>
          <a:ext cx="93662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3" imgW="936360" imgH="437760" progId="Package">
                  <p:embed/>
                </p:oleObj>
              </mc:Choice>
              <mc:Fallback>
                <p:oleObj name="Packager Shell Object" showAsIcon="1" r:id="rId3" imgW="9363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3688" y="3209925"/>
                        <a:ext cx="93662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07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953000"/>
            <a:ext cx="8229600" cy="1143000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Rainbow, rainbow,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82" y="-37531"/>
            <a:ext cx="9176982" cy="4705396"/>
          </a:xfrm>
        </p:spPr>
      </p:pic>
    </p:spTree>
    <p:extLst>
      <p:ext uri="{BB962C8B-B14F-4D97-AF65-F5344CB8AC3E}">
        <p14:creationId xmlns:p14="http://schemas.microsoft.com/office/powerpoint/2010/main" val="23300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6" y="152400"/>
            <a:ext cx="7970096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410200"/>
            <a:ext cx="632460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see you! 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395785" y="425355"/>
            <a:ext cx="8229600" cy="6997890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638299" y="1409700"/>
            <a:ext cx="5715001" cy="5029200"/>
          </a:xfrm>
          <a:prstGeom prst="blockArc">
            <a:avLst>
              <a:gd name="adj1" fmla="val 10865982"/>
              <a:gd name="adj2" fmla="val 0"/>
              <a:gd name="adj3" fmla="val 2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420" y="5334000"/>
            <a:ext cx="676076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Red</a:t>
            </a:r>
            <a:r>
              <a:rPr lang="en-US" sz="7200" b="1" dirty="0" smtClean="0"/>
              <a:t> </a:t>
            </a:r>
            <a:r>
              <a:rPr lang="en-US" sz="7200" dirty="0" smtClean="0"/>
              <a:t>and</a:t>
            </a:r>
            <a:r>
              <a:rPr lang="en-US" sz="7200" b="1" dirty="0" smtClean="0"/>
              <a:t> </a:t>
            </a:r>
            <a:r>
              <a:rPr lang="en-US" sz="7200" b="1" dirty="0" smtClean="0">
                <a:solidFill>
                  <a:schemeClr val="accent6"/>
                </a:solidFill>
              </a:rPr>
              <a:t>orange</a:t>
            </a:r>
            <a:r>
              <a:rPr lang="en-US" sz="7200" b="1" dirty="0" smtClean="0"/>
              <a:t>,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9988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 Arc 3"/>
          <p:cNvSpPr/>
          <p:nvPr/>
        </p:nvSpPr>
        <p:spPr>
          <a:xfrm>
            <a:off x="971550" y="1295400"/>
            <a:ext cx="7200900" cy="7429500"/>
          </a:xfrm>
          <a:prstGeom prst="blockArc">
            <a:avLst>
              <a:gd name="adj1" fmla="val 11567157"/>
              <a:gd name="adj2" fmla="val 20831510"/>
              <a:gd name="adj3" fmla="val 102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1564781" y="1981200"/>
            <a:ext cx="6248401" cy="6400800"/>
          </a:xfrm>
          <a:prstGeom prst="blockArc">
            <a:avLst>
              <a:gd name="adj1" fmla="val 11766650"/>
              <a:gd name="adj2" fmla="val 20640405"/>
              <a:gd name="adj3" fmla="val 1525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2364616" y="2590800"/>
            <a:ext cx="4419601" cy="4533900"/>
          </a:xfrm>
          <a:prstGeom prst="blockArc">
            <a:avLst>
              <a:gd name="adj1" fmla="val 11295654"/>
              <a:gd name="adj2" fmla="val 21122759"/>
              <a:gd name="adj3" fmla="val 1382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399" y="5000491"/>
            <a:ext cx="65532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Yellow</a:t>
            </a:r>
            <a:r>
              <a:rPr lang="en-US" sz="4400" b="1" dirty="0" smtClean="0"/>
              <a:t>, </a:t>
            </a:r>
            <a:r>
              <a:rPr lang="en-US" sz="4400" b="1" dirty="0" smtClean="0">
                <a:solidFill>
                  <a:srgbClr val="00B050"/>
                </a:solidFill>
              </a:rPr>
              <a:t>green</a:t>
            </a:r>
            <a:r>
              <a:rPr lang="en-US" sz="4400" b="1" dirty="0" smtClean="0"/>
              <a:t> and</a:t>
            </a:r>
            <a:r>
              <a:rPr lang="en-US" sz="4400" b="1" dirty="0" smtClean="0">
                <a:solidFill>
                  <a:srgbClr val="0070C0"/>
                </a:solidFill>
              </a:rPr>
              <a:t> blue</a:t>
            </a:r>
            <a:r>
              <a:rPr lang="en-US" sz="4400" b="1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08085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/>
          <p:cNvSpPr/>
          <p:nvPr/>
        </p:nvSpPr>
        <p:spPr>
          <a:xfrm>
            <a:off x="1752600" y="685800"/>
            <a:ext cx="5257799" cy="5067300"/>
          </a:xfrm>
          <a:prstGeom prst="blockArc">
            <a:avLst>
              <a:gd name="adj1" fmla="val 11295653"/>
              <a:gd name="adj2" fmla="val 21122759"/>
              <a:gd name="adj3" fmla="val 13824"/>
            </a:avLst>
          </a:prstGeom>
          <a:solidFill>
            <a:srgbClr val="887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2438400" y="1371600"/>
            <a:ext cx="3886200" cy="3429000"/>
          </a:xfrm>
          <a:prstGeom prst="blockArc">
            <a:avLst>
              <a:gd name="adj1" fmla="val 11078517"/>
              <a:gd name="adj2" fmla="val 21403588"/>
              <a:gd name="adj3" fmla="val 19474"/>
            </a:avLst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810000"/>
            <a:ext cx="65532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Indigo</a:t>
            </a:r>
            <a:r>
              <a:rPr lang="en-US" sz="4400" b="1" dirty="0" smtClean="0"/>
              <a:t> and </a:t>
            </a:r>
            <a:r>
              <a:rPr lang="en-US" sz="4400" b="1" dirty="0" smtClean="0">
                <a:solidFill>
                  <a:srgbClr val="7030A0"/>
                </a:solidFill>
              </a:rPr>
              <a:t>violet</a:t>
            </a:r>
            <a:r>
              <a:rPr lang="en-US" sz="4400" b="1" dirty="0" smtClean="0"/>
              <a:t>, too!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24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8000"/>
                    </a14:imgEffect>
                  </a14:imgLayer>
                </a14:imgProps>
              </a:ext>
            </a:extLst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4038600"/>
            <a:ext cx="746760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Teacher`s recitation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7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52400"/>
            <a:ext cx="6400800" cy="1200329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Pair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4" y="1352729"/>
            <a:ext cx="9144000" cy="50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5410200" cy="1107996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Group work</a:t>
            </a:r>
            <a:endParaRPr lang="en-US" sz="6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4" b="34433"/>
          <a:stretch/>
        </p:blipFill>
        <p:spPr>
          <a:xfrm>
            <a:off x="-18197" y="1340116"/>
            <a:ext cx="9067800" cy="55178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152400"/>
            <a:ext cx="5715000" cy="1107996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/>
              <a:t>Let’s Review</a:t>
            </a:r>
            <a:endParaRPr lang="en-US" sz="6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257300" y="1453093"/>
            <a:ext cx="65532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Rainbow, rainbow,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9103" y="2362199"/>
            <a:ext cx="65532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see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9103" y="3376713"/>
            <a:ext cx="65532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Red</a:t>
            </a:r>
            <a:r>
              <a:rPr lang="en-US" sz="4400" b="1" dirty="0" smtClean="0"/>
              <a:t> and </a:t>
            </a:r>
            <a:r>
              <a:rPr lang="en-US" sz="4400" b="1" dirty="0" smtClean="0">
                <a:solidFill>
                  <a:srgbClr val="FFC000"/>
                </a:solidFill>
              </a:rPr>
              <a:t>orange</a:t>
            </a:r>
            <a:r>
              <a:rPr lang="en-US" sz="4400" b="1" dirty="0" smtClean="0"/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7300" y="4357061"/>
            <a:ext cx="65532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Yellow</a:t>
            </a:r>
            <a:r>
              <a:rPr lang="en-US" sz="4400" b="1" dirty="0" smtClean="0"/>
              <a:t>, </a:t>
            </a:r>
            <a:r>
              <a:rPr lang="en-US" sz="4400" b="1" dirty="0" smtClean="0">
                <a:solidFill>
                  <a:srgbClr val="00B050"/>
                </a:solidFill>
              </a:rPr>
              <a:t>green</a:t>
            </a:r>
            <a:r>
              <a:rPr lang="en-US" sz="4400" b="1" dirty="0" smtClean="0"/>
              <a:t> and</a:t>
            </a:r>
            <a:r>
              <a:rPr lang="en-US" sz="4400" b="1" dirty="0" smtClean="0">
                <a:solidFill>
                  <a:srgbClr val="0070C0"/>
                </a:solidFill>
              </a:rPr>
              <a:t> blue</a:t>
            </a:r>
            <a:r>
              <a:rPr lang="en-US" sz="4400" b="1" dirty="0" smtClean="0"/>
              <a:t>,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0046" y="5334000"/>
            <a:ext cx="65532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Indigo</a:t>
            </a:r>
            <a:r>
              <a:rPr lang="en-US" sz="4400" b="1" dirty="0" smtClean="0"/>
              <a:t> and </a:t>
            </a:r>
            <a:r>
              <a:rPr lang="en-US" sz="4400" b="1" dirty="0" smtClean="0">
                <a:solidFill>
                  <a:srgbClr val="7030A0"/>
                </a:solidFill>
              </a:rPr>
              <a:t>violet</a:t>
            </a:r>
            <a:r>
              <a:rPr lang="en-US" sz="4400" b="1" dirty="0" smtClean="0"/>
              <a:t>, too!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1681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6770" y="685800"/>
            <a:ext cx="8153400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C00000"/>
                </a:solidFill>
              </a:rPr>
              <a:t>Group Identity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13602"/>
            <a:ext cx="914400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Group’s Name: </a:t>
            </a:r>
            <a:r>
              <a:rPr lang="en-US" sz="6000" dirty="0" smtClean="0">
                <a:solidFill>
                  <a:srgbClr val="002060"/>
                </a:solidFill>
              </a:rPr>
              <a:t>B (Rhyme)</a:t>
            </a:r>
          </a:p>
          <a:p>
            <a:pPr algn="ctr"/>
            <a:r>
              <a:rPr lang="en-US" sz="6000" b="1" dirty="0" smtClean="0">
                <a:solidFill>
                  <a:srgbClr val="92D050"/>
                </a:solidFill>
              </a:rPr>
              <a:t>Members Name:</a:t>
            </a:r>
          </a:p>
          <a:p>
            <a:pPr algn="ctr"/>
            <a:r>
              <a:rPr lang="en-US" sz="6000" b="1" dirty="0" err="1" smtClean="0">
                <a:solidFill>
                  <a:srgbClr val="00B0F0"/>
                </a:solidFill>
              </a:rPr>
              <a:t>Mostafa</a:t>
            </a:r>
            <a:r>
              <a:rPr lang="en-US" sz="6000" b="1" dirty="0" smtClean="0">
                <a:solidFill>
                  <a:srgbClr val="00B0F0"/>
                </a:solidFill>
              </a:rPr>
              <a:t> Kamal</a:t>
            </a:r>
          </a:p>
          <a:p>
            <a:pPr algn="ctr"/>
            <a:r>
              <a:rPr lang="en-US" sz="6000" b="1" dirty="0" err="1" smtClean="0">
                <a:solidFill>
                  <a:srgbClr val="002060"/>
                </a:solidFill>
              </a:rPr>
              <a:t>Mashkura</a:t>
            </a:r>
            <a:r>
              <a:rPr lang="en-US" sz="6000" b="1" dirty="0" smtClean="0">
                <a:solidFill>
                  <a:srgbClr val="002060"/>
                </a:solidFill>
              </a:rPr>
              <a:t>, </a:t>
            </a:r>
            <a:r>
              <a:rPr lang="en-US" sz="6000" b="1" dirty="0" err="1" smtClean="0">
                <a:solidFill>
                  <a:srgbClr val="002060"/>
                </a:solidFill>
              </a:rPr>
              <a:t>Lakkhi</a:t>
            </a:r>
            <a:r>
              <a:rPr lang="en-US" sz="6000" b="1" dirty="0" smtClean="0">
                <a:solidFill>
                  <a:srgbClr val="002060"/>
                </a:solidFill>
              </a:rPr>
              <a:t>, </a:t>
            </a:r>
            <a:r>
              <a:rPr lang="en-US" sz="6000" b="1" dirty="0" err="1" smtClean="0">
                <a:solidFill>
                  <a:srgbClr val="002060"/>
                </a:solidFill>
              </a:rPr>
              <a:t>Sayed</a:t>
            </a:r>
            <a:r>
              <a:rPr lang="en-US" sz="6000" b="1" dirty="0" smtClean="0">
                <a:solidFill>
                  <a:srgbClr val="00206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78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839" y="152400"/>
            <a:ext cx="6400800" cy="1107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Evaluation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39" y="1290447"/>
            <a:ext cx="6985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5739" y="5638968"/>
            <a:ext cx="6477000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Individual recitation</a:t>
            </a:r>
          </a:p>
        </p:txBody>
      </p:sp>
    </p:spTree>
    <p:extLst>
      <p:ext uri="{BB962C8B-B14F-4D97-AF65-F5344CB8AC3E}">
        <p14:creationId xmlns:p14="http://schemas.microsoft.com/office/powerpoint/2010/main" val="267042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" y="76200"/>
            <a:ext cx="908837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860" y="3779490"/>
            <a:ext cx="8868646" cy="3154710"/>
          </a:xfrm>
          <a:prstGeom prst="rect">
            <a:avLst/>
          </a:prstGeom>
          <a:noFill/>
          <a:ln w="76200">
            <a:noFill/>
          </a:ln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THANKS</a:t>
            </a:r>
            <a:endParaRPr lang="en-US" sz="199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307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770" y="685800"/>
            <a:ext cx="8153400" cy="132343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Lesson Identity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754039" y="2209800"/>
            <a:ext cx="7895230" cy="341632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Class: Two</a:t>
            </a:r>
          </a:p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Subject: English for Today</a:t>
            </a:r>
          </a:p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Lesson Unit: 16</a:t>
            </a:r>
          </a:p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Lesson: 05 (Rhyme)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" y="34119"/>
            <a:ext cx="8839200" cy="10326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Learning Outcomes: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066800"/>
            <a:ext cx="9144000" cy="5638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 :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become familiar with English sounds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listening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common English words.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4.1.1 enjoy the rhythm and music of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rhymes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 :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the teacher simple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and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phrases with proper sounds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stress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say simple words and phrases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proper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sounds and stress.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4.1.1 repeat rhymes after the teacher.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4.1.2 recite rhymes independently.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: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 and phrases with the help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visual clues (about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new words)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simple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sentences.</a:t>
            </a:r>
          </a:p>
        </p:txBody>
      </p:sp>
    </p:spTree>
    <p:extLst>
      <p:ext uri="{BB962C8B-B14F-4D97-AF65-F5344CB8AC3E}">
        <p14:creationId xmlns:p14="http://schemas.microsoft.com/office/powerpoint/2010/main" val="70822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hlinkClick r:id="rId3"/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Let’s See a 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0" y="0"/>
            <a:ext cx="9144000" cy="8382000"/>
          </a:xfrm>
          <a:prstGeom prst="blockArc">
            <a:avLst>
              <a:gd name="adj1" fmla="val 10763584"/>
              <a:gd name="adj2" fmla="val 17561"/>
              <a:gd name="adj3" fmla="val 718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609600" y="533400"/>
            <a:ext cx="7924800" cy="7315200"/>
          </a:xfrm>
          <a:prstGeom prst="blockArc">
            <a:avLst>
              <a:gd name="adj1" fmla="val 10829603"/>
              <a:gd name="adj2" fmla="val 21595741"/>
              <a:gd name="adj3" fmla="val 10641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Block Arc 3"/>
          <p:cNvSpPr/>
          <p:nvPr/>
        </p:nvSpPr>
        <p:spPr>
          <a:xfrm>
            <a:off x="971550" y="1295400"/>
            <a:ext cx="7200900" cy="7429500"/>
          </a:xfrm>
          <a:prstGeom prst="blockArc">
            <a:avLst>
              <a:gd name="adj1" fmla="val 11567157"/>
              <a:gd name="adj2" fmla="val 20831510"/>
              <a:gd name="adj3" fmla="val 1023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1447799" y="2006958"/>
            <a:ext cx="6248401" cy="6400800"/>
          </a:xfrm>
          <a:prstGeom prst="blockArc">
            <a:avLst>
              <a:gd name="adj1" fmla="val 11766650"/>
              <a:gd name="adj2" fmla="val 20739443"/>
              <a:gd name="adj3" fmla="val 14671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lock Arc 5"/>
          <p:cNvSpPr/>
          <p:nvPr/>
        </p:nvSpPr>
        <p:spPr>
          <a:xfrm>
            <a:off x="2364616" y="2590800"/>
            <a:ext cx="4419601" cy="4533900"/>
          </a:xfrm>
          <a:prstGeom prst="blockArc">
            <a:avLst>
              <a:gd name="adj1" fmla="val 11295654"/>
              <a:gd name="adj2" fmla="val 21122759"/>
              <a:gd name="adj3" fmla="val 1382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>
            <a:off x="2819399" y="3200400"/>
            <a:ext cx="3505200" cy="3314700"/>
          </a:xfrm>
          <a:prstGeom prst="blockArc">
            <a:avLst>
              <a:gd name="adj1" fmla="val 11295653"/>
              <a:gd name="adj2" fmla="val 21122759"/>
              <a:gd name="adj3" fmla="val 1382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>
            <a:off x="3200399" y="3595048"/>
            <a:ext cx="2743201" cy="2653352"/>
          </a:xfrm>
          <a:prstGeom prst="blockArc">
            <a:avLst>
              <a:gd name="adj1" fmla="val 11295653"/>
              <a:gd name="adj2" fmla="val 21122759"/>
              <a:gd name="adj3" fmla="val 13824"/>
            </a:avLst>
          </a:prstGeom>
          <a:solidFill>
            <a:srgbClr val="E21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181600"/>
            <a:ext cx="1124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6582" y="5193958"/>
            <a:ext cx="137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799" y="5248977"/>
            <a:ext cx="137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3339" y="5281742"/>
            <a:ext cx="137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8507" y="5267292"/>
            <a:ext cx="137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87F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endParaRPr lang="en-US" sz="2800" dirty="0">
              <a:solidFill>
                <a:srgbClr val="887F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13675" y="5252842"/>
            <a:ext cx="137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Indigo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1403" y="5276761"/>
            <a:ext cx="137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Violet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685800"/>
            <a:ext cx="25907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en-US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4033" y="978257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endParaRPr lang="en-US" sz="6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2919794"/>
            <a:ext cx="342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030539"/>
            <a:ext cx="31239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endParaRPr lang="en-US" sz="8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1070" y="5122872"/>
            <a:ext cx="2002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887FF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endParaRPr lang="en-US" sz="7200" b="1" dirty="0">
              <a:solidFill>
                <a:srgbClr val="887FF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2648" y="870464"/>
            <a:ext cx="27265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Indigo</a:t>
            </a:r>
            <a:endParaRPr lang="en-US" sz="6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0523" y="512287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Violet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0"/>
            <a:ext cx="4419600" cy="870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Kims</a:t>
            </a:r>
            <a:r>
              <a:rPr lang="en-US" sz="4800" b="1" dirty="0" smtClean="0"/>
              <a:t> Game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47888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  <p:bldP spid="6" grpId="0"/>
      <p:bldP spid="7" grpId="0"/>
      <p:bldP spid="8" grpId="0"/>
      <p:bldP spid="8" grpId="1"/>
      <p:bldP spid="8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ptagon 1"/>
          <p:cNvSpPr/>
          <p:nvPr/>
        </p:nvSpPr>
        <p:spPr>
          <a:xfrm>
            <a:off x="381000" y="1315792"/>
            <a:ext cx="8534400" cy="4114800"/>
          </a:xfrm>
          <a:prstGeom prst="heptagon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(A Rhyme)</a:t>
            </a:r>
          </a:p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Rainbow, rainbow,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47800" y="381000"/>
            <a:ext cx="6096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Today we will learn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5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257800" y="381000"/>
            <a:ext cx="3733800" cy="6324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Book At Page 33</a:t>
            </a: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98"/>
            <a:ext cx="5292330" cy="684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619</TotalTime>
  <Words>244</Words>
  <Application>Microsoft Office PowerPoint</Application>
  <PresentationFormat>On-screen Show (4:3)</PresentationFormat>
  <Paragraphs>62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Theme1</vt:lpstr>
      <vt:lpstr>Packager Shell Object</vt:lpstr>
      <vt:lpstr>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Rainbow, rainbow,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DPE</dc:creator>
  <cp:lastModifiedBy>hp</cp:lastModifiedBy>
  <cp:revision>88</cp:revision>
  <dcterms:created xsi:type="dcterms:W3CDTF">2006-08-16T00:00:00Z</dcterms:created>
  <dcterms:modified xsi:type="dcterms:W3CDTF">2020-01-28T07:31:59Z</dcterms:modified>
</cp:coreProperties>
</file>